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65" r:id="rId3"/>
    <p:sldMasterId id="2147483677" r:id="rId4"/>
  </p:sldMasterIdLst>
  <p:notesMasterIdLst>
    <p:notesMasterId r:id="rId51"/>
  </p:notesMasterIdLst>
  <p:sldIdLst>
    <p:sldId id="292" r:id="rId5"/>
    <p:sldId id="1386" r:id="rId6"/>
    <p:sldId id="1387" r:id="rId7"/>
    <p:sldId id="1388" r:id="rId8"/>
    <p:sldId id="1396" r:id="rId9"/>
    <p:sldId id="1390" r:id="rId10"/>
    <p:sldId id="1385" r:id="rId11"/>
    <p:sldId id="1392" r:id="rId12"/>
    <p:sldId id="1384" r:id="rId13"/>
    <p:sldId id="1381" r:id="rId14"/>
    <p:sldId id="1382" r:id="rId15"/>
    <p:sldId id="272" r:id="rId16"/>
    <p:sldId id="351" r:id="rId17"/>
    <p:sldId id="260" r:id="rId18"/>
    <p:sldId id="352" r:id="rId19"/>
    <p:sldId id="275" r:id="rId20"/>
    <p:sldId id="345" r:id="rId21"/>
    <p:sldId id="346" r:id="rId22"/>
    <p:sldId id="353" r:id="rId23"/>
    <p:sldId id="261" r:id="rId24"/>
    <p:sldId id="354" r:id="rId25"/>
    <p:sldId id="268" r:id="rId26"/>
    <p:sldId id="355" r:id="rId27"/>
    <p:sldId id="267" r:id="rId28"/>
    <p:sldId id="356" r:id="rId29"/>
    <p:sldId id="256" r:id="rId30"/>
    <p:sldId id="257" r:id="rId31"/>
    <p:sldId id="258" r:id="rId32"/>
    <p:sldId id="259" r:id="rId33"/>
    <p:sldId id="1394" r:id="rId34"/>
    <p:sldId id="1395" r:id="rId35"/>
    <p:sldId id="1377" r:id="rId36"/>
    <p:sldId id="299" r:id="rId37"/>
    <p:sldId id="1391" r:id="rId38"/>
    <p:sldId id="1379" r:id="rId39"/>
    <p:sldId id="1383" r:id="rId40"/>
    <p:sldId id="1380" r:id="rId41"/>
    <p:sldId id="1397" r:id="rId42"/>
    <p:sldId id="1398" r:id="rId43"/>
    <p:sldId id="1399" r:id="rId44"/>
    <p:sldId id="1400" r:id="rId45"/>
    <p:sldId id="1401" r:id="rId46"/>
    <p:sldId id="1402" r:id="rId47"/>
    <p:sldId id="1378" r:id="rId48"/>
    <p:sldId id="1393" r:id="rId49"/>
    <p:sldId id="298" r:id="rId5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46"/>
    <p:restoredTop sz="93933"/>
  </p:normalViewPr>
  <p:slideViewPr>
    <p:cSldViewPr snapToGrid="0">
      <p:cViewPr varScale="1">
        <p:scale>
          <a:sx n="92" d="100"/>
          <a:sy n="92" d="100"/>
        </p:scale>
        <p:origin x="176" y="592"/>
      </p:cViewPr>
      <p:guideLst/>
    </p:cSldViewPr>
  </p:slideViewPr>
  <p:outlineViewPr>
    <p:cViewPr>
      <p:scale>
        <a:sx n="33" d="100"/>
        <a:sy n="33" d="100"/>
      </p:scale>
      <p:origin x="0" y="-4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1143000" y="685800"/>
            <a:ext cx="4572000" cy="3429000"/>
          </a:xfrm>
          <a:prstGeom prst="rect">
            <a:avLst/>
          </a:prstGeom>
        </p:spPr>
        <p:txBody>
          <a:bodyPr/>
          <a:lstStyle/>
          <a:p>
            <a:endParaRPr/>
          </a:p>
        </p:txBody>
      </p:sp>
      <p:sp>
        <p:nvSpPr>
          <p:cNvPr id="121" name="Shape 12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arpccollaborations.org/agencies.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www.arctic.gov/" TargetMode="External"/><Relationship Id="rId4" Type="http://schemas.openxmlformats.org/officeDocument/2006/relationships/hyperlink" Target="http://www.arcus.org/files/page/documents/20467/iarpc_annex_j_arpa.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c7447827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4" name="Google Shape;134;gcc7447827a_0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75198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1F2754-89C6-5F4D-9BEA-9EEDED7F961B}" type="slidenum">
              <a:t>13</a:t>
            </a:fld>
            <a:endParaRPr lang="en-US"/>
          </a:p>
        </p:txBody>
      </p:sp>
    </p:spTree>
    <p:extLst>
      <p:ext uri="{BB962C8B-B14F-4D97-AF65-F5344CB8AC3E}">
        <p14:creationId xmlns:p14="http://schemas.microsoft.com/office/powerpoint/2010/main" val="3862315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d2a079484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d2a07948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t>Peter talks about SASAP pass to CC to talk about ISM</a:t>
            </a:r>
            <a:endParaRPr/>
          </a:p>
          <a:p>
            <a:pPr marL="0" lvl="0" indent="0" algn="l" rtl="0">
              <a:lnSpc>
                <a:spcPct val="115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d2a0794848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d2a079484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d2a0794848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d2a079484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2a0794848_0_65:notes"/>
          <p:cNvSpPr>
            <a:spLocks noGrp="1" noRot="1" noChangeAspect="1"/>
          </p:cNvSpPr>
          <p:nvPr>
            <p:ph type="sldImg" idx="2"/>
          </p:nvPr>
        </p:nvSpPr>
        <p:spPr>
          <a:xfrm>
            <a:off x="686155"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d2a0794848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gd2a0794848_0_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381000" y="685800"/>
            <a:ext cx="6096000" cy="3429000"/>
          </a:xfrm>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879735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cc7447827a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 name="Google Shape;196;gcc7447827a_0_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5074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a29b2bdbcc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a29b2bdbcc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highlight>
                  <a:srgbClr val="FFFFFF"/>
                </a:highlight>
              </a:rPr>
              <a:t>IARPC is the Interagency Arctic Research Policy Committee. By bringing together leaders from </a:t>
            </a:r>
            <a:r>
              <a:rPr lang="en" u="sng">
                <a:solidFill>
                  <a:srgbClr val="12528F"/>
                </a:solidFill>
                <a:highlight>
                  <a:srgbClr val="FFFFFF"/>
                </a:highlight>
                <a:hlinkClick r:id="rId3">
                  <a:extLst>
                    <a:ext uri="{A12FA001-AC4F-418D-AE19-62706E023703}">
                      <ahyp:hlinkClr xmlns:ahyp="http://schemas.microsoft.com/office/drawing/2018/hyperlinkcolor" val="tx"/>
                    </a:ext>
                  </a:extLst>
                </a:hlinkClick>
              </a:rPr>
              <a:t>16 agencies, departments, and offices</a:t>
            </a:r>
            <a:r>
              <a:rPr lang="en">
                <a:solidFill>
                  <a:schemeClr val="dk1"/>
                </a:solidFill>
                <a:highlight>
                  <a:srgbClr val="FFFFFF"/>
                </a:highlight>
              </a:rPr>
              <a:t> across the U.S. federal government, we enhance research on environmental issues in the Arctic.</a:t>
            </a:r>
            <a:endParaRPr>
              <a:solidFill>
                <a:schemeClr val="dk1"/>
              </a:solidFill>
              <a:highlight>
                <a:srgbClr val="FFFFFF"/>
              </a:highlight>
            </a:endParaRPr>
          </a:p>
          <a:p>
            <a:pPr marL="0" lvl="0" indent="0" algn="l" rtl="0">
              <a:lnSpc>
                <a:spcPct val="115000"/>
              </a:lnSpc>
              <a:spcBef>
                <a:spcPts val="1900"/>
              </a:spcBef>
              <a:spcAft>
                <a:spcPts val="1900"/>
              </a:spcAft>
              <a:buClr>
                <a:schemeClr val="dk1"/>
              </a:buClr>
              <a:buSzPts val="1100"/>
              <a:buFont typeface="Arial"/>
              <a:buNone/>
            </a:pPr>
            <a:r>
              <a:rPr lang="en">
                <a:solidFill>
                  <a:schemeClr val="dk1"/>
                </a:solidFill>
                <a:highlight>
                  <a:srgbClr val="FFFFFF"/>
                </a:highlight>
              </a:rPr>
              <a:t>IARPC was created in 1984 under the </a:t>
            </a:r>
            <a:r>
              <a:rPr lang="en" u="sng">
                <a:solidFill>
                  <a:srgbClr val="12528F"/>
                </a:solidFill>
                <a:highlight>
                  <a:srgbClr val="FFFFFF"/>
                </a:highlight>
                <a:hlinkClick r:id="rId4">
                  <a:extLst>
                    <a:ext uri="{A12FA001-AC4F-418D-AE19-62706E023703}">
                      <ahyp:hlinkClr xmlns:ahyp="http://schemas.microsoft.com/office/drawing/2018/hyperlinkcolor" val="tx"/>
                    </a:ext>
                  </a:extLst>
                </a:hlinkClick>
              </a:rPr>
              <a:t>Arctic Research and Policy Act of 1984 (ARPA)</a:t>
            </a:r>
            <a:r>
              <a:rPr lang="en">
                <a:solidFill>
                  <a:schemeClr val="dk1"/>
                </a:solidFill>
                <a:highlight>
                  <a:srgbClr val="FFFFFF"/>
                </a:highlight>
              </a:rPr>
              <a:t>. The act called for a comprehensive national policy focused on research needs and objectives in the Arctic. It established IARPC and our sibling organization, the </a:t>
            </a:r>
            <a:r>
              <a:rPr lang="en" u="sng">
                <a:solidFill>
                  <a:srgbClr val="12528F"/>
                </a:solidFill>
                <a:highlight>
                  <a:srgbClr val="FFFFFF"/>
                </a:highlight>
                <a:hlinkClick r:id="rId5">
                  <a:extLst>
                    <a:ext uri="{A12FA001-AC4F-418D-AE19-62706E023703}">
                      <ahyp:hlinkClr xmlns:ahyp="http://schemas.microsoft.com/office/drawing/2018/hyperlinkcolor" val="tx"/>
                    </a:ext>
                  </a:extLst>
                </a:hlinkClick>
              </a:rPr>
              <a:t>Arctic Research Commission</a:t>
            </a:r>
            <a:r>
              <a:rPr lang="en">
                <a:solidFill>
                  <a:schemeClr val="dk1"/>
                </a:solidFill>
                <a:highlight>
                  <a:srgbClr val="FFFFFF"/>
                </a:highlight>
              </a:rPr>
              <a:t> (USARC), to help implement the act.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c7447827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 name="Google Shape;142;gcc7447827a_0_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52450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29b2bdbcc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29b2bdbcc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One of the main purposes of IARPC is to bring together federal agencies to coordinate Arctic research and reduce duplication of efforts.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IARPC is organized into a several levels of staff and participants. The “top” level is the Principals. These include one policy-level member from 14 federal agencies responsible for the U.S. investment in research in the Arctic, as well as representatives from the White House Office of Science and Technology Policy and the Office of Management and Budget. The IARPC Principals meet annually to provide policy advice and direction. They also develop the five-year Arctic Research Plan, and sometimes direct the staff group to address particular issues.</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a29b2bdbcc_0_5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a29b2bdbcc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Liz: </a:t>
            </a:r>
            <a:endParaRPr/>
          </a:p>
          <a:p>
            <a:pPr marL="0" lvl="0" indent="0" algn="l" rtl="0">
              <a:spcBef>
                <a:spcPts val="0"/>
              </a:spcBef>
              <a:spcAft>
                <a:spcPts val="0"/>
              </a:spcAft>
              <a:buNone/>
            </a:pPr>
            <a:r>
              <a:rPr lang="en"/>
              <a:t>The IARPC Collaborations website is free and open to anyone who can contribute, regardless of their role in Arctic research. Our member space includes more than 2,500 members of the Arctic research community, including those from federal, state, academic, non-profit, industry, Indigenous, and international organizations. If you’re not already an IARPC Collaborations member, I encourage you to sign up for an account by visiting iarpccollaborations.org and clicking the “Request an Account” button.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a29b2bdbcc_0_5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a29b2bdbcc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Meredith: </a:t>
            </a:r>
            <a:endParaRPr/>
          </a:p>
          <a:p>
            <a:pPr marL="0" lvl="0" indent="0" algn="l" rtl="0">
              <a:spcBef>
                <a:spcPts val="0"/>
              </a:spcBef>
              <a:spcAft>
                <a:spcPts val="0"/>
              </a:spcAft>
              <a:buClr>
                <a:schemeClr val="dk1"/>
              </a:buClr>
              <a:buSzPts val="1100"/>
              <a:buFont typeface="Arial"/>
              <a:buNone/>
            </a:pPr>
            <a:r>
              <a:rPr lang="en"/>
              <a:t>One of the main roles of the IARPC Collaborations website is to bring together the collaboration teams and self-formed teams.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Collaboration teams were created by staff group in 2013 to assist with the implementation of the current Arctic Research Plan. They are organized around the nine goals of the current Arctic Research Plan. They use the website to communicate and meet monthly. Together, they enhance the implementation of the plan through research and community engagement. They are open to anyone wishing to advance knowledge about the Arctic. </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CTs include Atmosphere</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Coastal Resilience</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Environmental Intelligence</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	Data</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	Observing</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	Modeling</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Glaciers &amp; Sea-Level</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Health &amp; Well-Being</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Marine Ecosystems</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Permafrost</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Sea Ice</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Terrestrial Ecosystems</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Also self-forming teams: STEM education, Diversity &amp; Inclusion, Early Career, Physical oceanography, and more</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If you have a project that comes out of your discussion:</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We often have opportunities in for community updates in our team meetings – can share if you want new collaborators, want community feedback, etc</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highlight>
                  <a:srgbClr val="FFFFFF"/>
                </a:highlight>
              </a:rPr>
              <a:t>Next Arctic research plan </a:t>
            </a:r>
            <a:r>
              <a:rPr lang="en" i="1">
                <a:solidFill>
                  <a:schemeClr val="dk1"/>
                </a:solidFill>
                <a:highlight>
                  <a:srgbClr val="FFFFFF"/>
                </a:highlight>
              </a:rPr>
              <a:t>will </a:t>
            </a:r>
            <a:r>
              <a:rPr lang="en">
                <a:solidFill>
                  <a:schemeClr val="dk1"/>
                </a:solidFill>
                <a:highlight>
                  <a:srgbClr val="FFFFFF"/>
                </a:highlight>
              </a:rPr>
              <a:t>be more interdisciplinary, so we hope to have more interdisciplinary efforts and opportunities within the next plan (with the caveat that we don’t provide funding, just a platform for collaboration)</a:t>
            </a:r>
            <a:endParaRPr>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highlight>
                <a:srgbClr val="FFFFFF"/>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b7968d998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b7968d99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Arctic Research Plan draft is out for comment</a:t>
            </a:r>
            <a:endParaRPr/>
          </a:p>
          <a:p>
            <a:pPr marL="0" lvl="0" indent="0" algn="l" rtl="0">
              <a:spcBef>
                <a:spcPts val="0"/>
              </a:spcBef>
              <a:spcAft>
                <a:spcPts val="0"/>
              </a:spcAft>
              <a:buNone/>
            </a:pPr>
            <a:endParaRPr/>
          </a:p>
          <a:p>
            <a:pPr marL="0" lvl="0" indent="0" algn="l" rtl="0">
              <a:spcBef>
                <a:spcPts val="0"/>
              </a:spcBef>
              <a:spcAft>
                <a:spcPts val="0"/>
              </a:spcAft>
              <a:buNone/>
            </a:pPr>
            <a:r>
              <a:rPr lang="en"/>
              <a:t>Can comment via federal register, email, voicemail, or mail – see details at that website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29b2bdbcc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a29b2bdbcc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Liz:</a:t>
            </a:r>
            <a:endParaRPr/>
          </a:p>
          <a:p>
            <a:pPr marL="0" lvl="0" indent="0" algn="l" rtl="0">
              <a:spcBef>
                <a:spcPts val="0"/>
              </a:spcBef>
              <a:spcAft>
                <a:spcPts val="0"/>
              </a:spcAft>
              <a:buNone/>
            </a:pPr>
            <a:r>
              <a:rPr lang="en"/>
              <a:t>Again, if you aren’t already a member on IARPC Collaborations, I strongly encourage you to sign up at iarpccollaboration.org so you can stay in the loop with the community. You can also follow us on social media.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rPr lang="en-US" dirty="0"/>
              <a:t>Post workshop Communication – will share out ideas generated today; will also share a bibliography of resources that we are in the process of compiling</a:t>
            </a:r>
          </a:p>
          <a:p>
            <a:endParaRPr lang="en-US" dirty="0"/>
          </a:p>
          <a:p>
            <a:r>
              <a:rPr lang="en-US" dirty="0"/>
              <a:t>THANKS to …. And THANK YOU Everyone for attending. We hope to see you at our next event on May 7th.</a:t>
            </a:r>
          </a:p>
        </p:txBody>
      </p:sp>
    </p:spTree>
    <p:extLst>
      <p:ext uri="{BB962C8B-B14F-4D97-AF65-F5344CB8AC3E}">
        <p14:creationId xmlns:p14="http://schemas.microsoft.com/office/powerpoint/2010/main" val="3164486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xfrm>
            <a:off x="381000" y="685800"/>
            <a:ext cx="6096000" cy="3429000"/>
          </a:xfrm>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827035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cc7447827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gcc7447827a_0_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1246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cc7447827a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cc7447827a_0_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4250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c7447827a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gcc7447827a_0_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2840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rPr lang="en-US" dirty="0"/>
              <a:t>Welcome – briefly  explain inspiration and rationale for today’s workshop and format (Par 1 – panel discussion; Part 2 – hands on conceptual exercise in small group breakout rooms)</a:t>
            </a:r>
          </a:p>
          <a:p>
            <a:endParaRPr lang="en-US" dirty="0"/>
          </a:p>
          <a:p>
            <a:r>
              <a:rPr lang="en-US" dirty="0"/>
              <a:t>Acknowledge financial support for the workshop by NSF, etc.</a:t>
            </a:r>
            <a:endParaRPr dirty="0"/>
          </a:p>
        </p:txBody>
      </p:sp>
    </p:spTree>
    <p:extLst>
      <p:ext uri="{BB962C8B-B14F-4D97-AF65-F5344CB8AC3E}">
        <p14:creationId xmlns:p14="http://schemas.microsoft.com/office/powerpoint/2010/main" val="159079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r>
              <a:rPr lang="en-US" dirty="0"/>
              <a:t>Share examples…. – emphasize that although some of our speakers will likely touch on the topic of community engagement and share some insights from their work with local communities, our focus today is primarily on interdisciplinary integration across different scientific fields.</a:t>
            </a:r>
            <a:endParaRPr dirty="0"/>
          </a:p>
        </p:txBody>
      </p:sp>
    </p:spTree>
    <p:extLst>
      <p:ext uri="{BB962C8B-B14F-4D97-AF65-F5344CB8AC3E}">
        <p14:creationId xmlns:p14="http://schemas.microsoft.com/office/powerpoint/2010/main" val="311519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Explain format – each panelist will first give a short presentation on the interdisciplinary work they’ve conducted, reflecting a set of guiding questions [see below[; followed by guided discussion among panelists on key issues and insights that emerge from their individual presentations followed by time for questions and comments from participants.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Guiding questions (need to abbreviate):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dirty="0">
                <a:effectLst/>
                <a:latin typeface="+mn-lt"/>
                <a:ea typeface="+mn-ea"/>
                <a:cs typeface="+mn-cs"/>
                <a:sym typeface="Calibri"/>
              </a:rPr>
              <a:t>1. How has an inter/</a:t>
            </a:r>
            <a:r>
              <a:rPr lang="en-US" sz="1200" b="0" i="0" u="none" strike="noStrike" dirty="0" err="1">
                <a:effectLst/>
                <a:latin typeface="+mn-lt"/>
                <a:ea typeface="+mn-ea"/>
                <a:cs typeface="+mn-cs"/>
                <a:sym typeface="Calibri"/>
              </a:rPr>
              <a:t>transdiciplinary</a:t>
            </a:r>
            <a:r>
              <a:rPr lang="en-US" sz="1200" b="0" i="0" u="none" strike="noStrike" dirty="0">
                <a:effectLst/>
                <a:latin typeface="+mn-lt"/>
                <a:ea typeface="+mn-ea"/>
                <a:cs typeface="+mn-cs"/>
                <a:sym typeface="Calibri"/>
              </a:rPr>
              <a:t> research approach benefited your work, your projects, and your own discipline/field of research?  What challenges have you had to face/overcome to realize these benefits?  How have these challenges changed the way you approach new collaborations? What general observations have you made about the challenges and rewards of inter/transdisciplinary research?</a:t>
            </a:r>
          </a:p>
          <a:p>
            <a:r>
              <a:rPr lang="en-US" sz="1200" b="0" i="0" u="none" strike="noStrike" dirty="0">
                <a:effectLst/>
                <a:latin typeface="+mn-lt"/>
                <a:ea typeface="+mn-ea"/>
                <a:cs typeface="+mn-cs"/>
                <a:sym typeface="Calibri"/>
              </a:rPr>
              <a:t> </a:t>
            </a:r>
          </a:p>
          <a:p>
            <a:r>
              <a:rPr lang="en-US" sz="1200" b="0" i="0" u="none" strike="noStrike" dirty="0">
                <a:effectLst/>
                <a:latin typeface="+mn-lt"/>
                <a:ea typeface="+mn-ea"/>
                <a:cs typeface="+mn-cs"/>
                <a:sym typeface="Calibri"/>
              </a:rPr>
              <a:t>2. How have you approached forming or joining an inter/transdisciplinary team? What factors should be considered in the constitution of inter/transdisciplinary teams? Do you have any recommendations for enriching the scientific contributions that social science, engineering, or community participation might make within a new team collaboration? What best practices should be considered when you are developing a new research collaboration wishing to engage communities? </a:t>
            </a:r>
          </a:p>
          <a:p>
            <a:r>
              <a:rPr lang="en-US" sz="1200" b="0" i="0" u="none" strike="noStrike" dirty="0">
                <a:effectLst/>
                <a:latin typeface="+mn-lt"/>
                <a:ea typeface="+mn-ea"/>
                <a:cs typeface="+mn-cs"/>
                <a:sym typeface="Calibri"/>
              </a:rPr>
              <a:t> </a:t>
            </a:r>
          </a:p>
          <a:p>
            <a:r>
              <a:rPr lang="en-US" sz="1200" b="0" i="0" u="none" strike="noStrike" dirty="0">
                <a:effectLst/>
                <a:latin typeface="+mn-lt"/>
                <a:ea typeface="+mn-ea"/>
                <a:cs typeface="+mn-cs"/>
                <a:sym typeface="Calibri"/>
              </a:rPr>
              <a:t>3. What conceptual frameworks or approaches have you found to be effective for inter/transdisciplinary integration? How have you/your teams approached the process of inter/transdisciplinary integration? Can you share any examples of how the use or development of the framework may have changed research outcomes/findings?  </a:t>
            </a:r>
          </a:p>
          <a:p>
            <a:endParaRPr lang="en-US" sz="1200" b="0" i="0" u="none" strike="noStrike" dirty="0">
              <a:effectLst/>
              <a:latin typeface="+mn-lt"/>
              <a:ea typeface="+mn-ea"/>
              <a:cs typeface="+mn-cs"/>
              <a:sym typeface="Calibri"/>
            </a:endParaRPr>
          </a:p>
          <a:p>
            <a:r>
              <a:rPr lang="en-US" sz="1200" b="0" i="0" u="none" strike="noStrike" dirty="0">
                <a:effectLst/>
                <a:latin typeface="+mn-lt"/>
                <a:ea typeface="+mn-ea"/>
                <a:cs typeface="+mn-cs"/>
                <a:sym typeface="Calibri"/>
              </a:rPr>
              <a:t>4. How have you assessed/are you assessing the outcomes of past/current inter/transdisciplinary research efforts?  What elements were/are most critical for the success of your efforts - both in terms of accomplishing research goals/outcomes and in terms of team satisfaction and experience?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endParaRPr dirty="0"/>
          </a:p>
        </p:txBody>
      </p:sp>
    </p:spTree>
    <p:extLst>
      <p:ext uri="{BB962C8B-B14F-4D97-AF65-F5344CB8AC3E}">
        <p14:creationId xmlns:p14="http://schemas.microsoft.com/office/powerpoint/2010/main" val="2547326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1F2754-89C6-5F4D-9BEA-9EEDED7F961B}" type="slidenum">
              <a:t>12</a:t>
            </a:fld>
            <a:endParaRPr lang="en-US"/>
          </a:p>
        </p:txBody>
      </p:sp>
    </p:spTree>
    <p:extLst>
      <p:ext uri="{BB962C8B-B14F-4D97-AF65-F5344CB8AC3E}">
        <p14:creationId xmlns:p14="http://schemas.microsoft.com/office/powerpoint/2010/main" val="702409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10"/>
          <p:cNvGrpSpPr/>
          <p:nvPr/>
        </p:nvGrpSpPr>
        <p:grpSpPr>
          <a:xfrm>
            <a:off x="5800373" y="3807169"/>
            <a:ext cx="591452" cy="140843"/>
            <a:chOff x="4137525" y="2915950"/>
            <a:chExt cx="869100" cy="207000"/>
          </a:xfrm>
        </p:grpSpPr>
        <p:sp>
          <p:nvSpPr>
            <p:cNvPr id="11" name="Google Shape;11;p10"/>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 name="Google Shape;12;p10"/>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10"/>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4" name="Google Shape;14;p10"/>
          <p:cNvSpPr txBox="1">
            <a:spLocks noGrp="1"/>
          </p:cNvSpPr>
          <p:nvPr>
            <p:ph type="ctrTitle"/>
          </p:nvPr>
        </p:nvSpPr>
        <p:spPr>
          <a:xfrm>
            <a:off x="895011" y="1321067"/>
            <a:ext cx="10402000" cy="230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a:endParaRPr/>
          </a:p>
        </p:txBody>
      </p:sp>
      <p:sp>
        <p:nvSpPr>
          <p:cNvPr id="15" name="Google Shape;15;p10"/>
          <p:cNvSpPr txBox="1">
            <a:spLocks noGrp="1"/>
          </p:cNvSpPr>
          <p:nvPr>
            <p:ph type="subTitle" idx="1"/>
          </p:nvPr>
        </p:nvSpPr>
        <p:spPr>
          <a:xfrm>
            <a:off x="895000" y="4233168"/>
            <a:ext cx="104020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 name="Google Shape;16;p10"/>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1873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895000" y="2855000"/>
            <a:ext cx="10469600" cy="1148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9" name="Google Shape;19;p11"/>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6784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1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2" name="Google Shape;22;p1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3" name="Google Shape;23;p12"/>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8686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6" name="Google Shape;26;p13"/>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27" name="Google Shape;27;p13"/>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28" name="Google Shape;28;p13"/>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23267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 name="Google Shape;31;p14"/>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7241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15"/>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4" name="Google Shape;34;p15"/>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2133"/>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35" name="Google Shape;35;p15"/>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70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653667" y="701800"/>
            <a:ext cx="83028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6400">
                <a:solidFill>
                  <a:schemeClr val="lt1"/>
                </a:solidFill>
              </a:defRPr>
            </a:lvl1pPr>
            <a:lvl2pPr lvl="1" algn="l">
              <a:lnSpc>
                <a:spcPct val="100000"/>
              </a:lnSpc>
              <a:spcBef>
                <a:spcPts val="0"/>
              </a:spcBef>
              <a:spcAft>
                <a:spcPts val="0"/>
              </a:spcAft>
              <a:buClr>
                <a:schemeClr val="lt1"/>
              </a:buClr>
              <a:buSzPts val="4800"/>
              <a:buNone/>
              <a:defRPr sz="6400">
                <a:solidFill>
                  <a:schemeClr val="lt1"/>
                </a:solidFill>
              </a:defRPr>
            </a:lvl2pPr>
            <a:lvl3pPr lvl="2" algn="l">
              <a:lnSpc>
                <a:spcPct val="100000"/>
              </a:lnSpc>
              <a:spcBef>
                <a:spcPts val="0"/>
              </a:spcBef>
              <a:spcAft>
                <a:spcPts val="0"/>
              </a:spcAft>
              <a:buClr>
                <a:schemeClr val="lt1"/>
              </a:buClr>
              <a:buSzPts val="4800"/>
              <a:buNone/>
              <a:defRPr sz="6400">
                <a:solidFill>
                  <a:schemeClr val="lt1"/>
                </a:solidFill>
              </a:defRPr>
            </a:lvl3pPr>
            <a:lvl4pPr lvl="3" algn="l">
              <a:lnSpc>
                <a:spcPct val="100000"/>
              </a:lnSpc>
              <a:spcBef>
                <a:spcPts val="0"/>
              </a:spcBef>
              <a:spcAft>
                <a:spcPts val="0"/>
              </a:spcAft>
              <a:buClr>
                <a:schemeClr val="lt1"/>
              </a:buClr>
              <a:buSzPts val="4800"/>
              <a:buNone/>
              <a:defRPr sz="6400">
                <a:solidFill>
                  <a:schemeClr val="lt1"/>
                </a:solidFill>
              </a:defRPr>
            </a:lvl4pPr>
            <a:lvl5pPr lvl="4" algn="l">
              <a:lnSpc>
                <a:spcPct val="100000"/>
              </a:lnSpc>
              <a:spcBef>
                <a:spcPts val="0"/>
              </a:spcBef>
              <a:spcAft>
                <a:spcPts val="0"/>
              </a:spcAft>
              <a:buClr>
                <a:schemeClr val="lt1"/>
              </a:buClr>
              <a:buSzPts val="4800"/>
              <a:buNone/>
              <a:defRPr sz="6400">
                <a:solidFill>
                  <a:schemeClr val="lt1"/>
                </a:solidFill>
              </a:defRPr>
            </a:lvl5pPr>
            <a:lvl6pPr lvl="5" algn="l">
              <a:lnSpc>
                <a:spcPct val="100000"/>
              </a:lnSpc>
              <a:spcBef>
                <a:spcPts val="0"/>
              </a:spcBef>
              <a:spcAft>
                <a:spcPts val="0"/>
              </a:spcAft>
              <a:buClr>
                <a:schemeClr val="lt1"/>
              </a:buClr>
              <a:buSzPts val="4800"/>
              <a:buNone/>
              <a:defRPr sz="6400">
                <a:solidFill>
                  <a:schemeClr val="lt1"/>
                </a:solidFill>
              </a:defRPr>
            </a:lvl6pPr>
            <a:lvl7pPr lvl="6" algn="l">
              <a:lnSpc>
                <a:spcPct val="100000"/>
              </a:lnSpc>
              <a:spcBef>
                <a:spcPts val="0"/>
              </a:spcBef>
              <a:spcAft>
                <a:spcPts val="0"/>
              </a:spcAft>
              <a:buClr>
                <a:schemeClr val="lt1"/>
              </a:buClr>
              <a:buSzPts val="4800"/>
              <a:buNone/>
              <a:defRPr sz="6400">
                <a:solidFill>
                  <a:schemeClr val="lt1"/>
                </a:solidFill>
              </a:defRPr>
            </a:lvl7pPr>
            <a:lvl8pPr lvl="7" algn="l">
              <a:lnSpc>
                <a:spcPct val="100000"/>
              </a:lnSpc>
              <a:spcBef>
                <a:spcPts val="0"/>
              </a:spcBef>
              <a:spcAft>
                <a:spcPts val="0"/>
              </a:spcAft>
              <a:buClr>
                <a:schemeClr val="lt1"/>
              </a:buClr>
              <a:buSzPts val="4800"/>
              <a:buNone/>
              <a:defRPr sz="6400">
                <a:solidFill>
                  <a:schemeClr val="lt1"/>
                </a:solidFill>
              </a:defRPr>
            </a:lvl8pPr>
            <a:lvl9pPr lvl="8" algn="l">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38" name="Google Shape;38;p16"/>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9274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
        <p:cNvGrpSpPr/>
        <p:nvPr/>
      </p:nvGrpSpPr>
      <p:grpSpPr>
        <a:xfrm>
          <a:off x="0" y="0"/>
          <a:ext cx="0" cy="0"/>
          <a:chOff x="0" y="0"/>
          <a:chExt cx="0" cy="0"/>
        </a:xfrm>
      </p:grpSpPr>
      <p:sp>
        <p:nvSpPr>
          <p:cNvPr id="40" name="Google Shape;40;p17"/>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41" name="Google Shape;41;p17"/>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17"/>
          <p:cNvSpPr txBox="1">
            <a:spLocks noGrp="1"/>
          </p:cNvSpPr>
          <p:nvPr>
            <p:ph type="title"/>
          </p:nvPr>
        </p:nvSpPr>
        <p:spPr>
          <a:xfrm>
            <a:off x="354000" y="1441867"/>
            <a:ext cx="5393600" cy="228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43" name="Google Shape;43;p17"/>
          <p:cNvSpPr txBox="1">
            <a:spLocks noGrp="1"/>
          </p:cNvSpPr>
          <p:nvPr>
            <p:ph type="subTitle" idx="1"/>
          </p:nvPr>
        </p:nvSpPr>
        <p:spPr>
          <a:xfrm>
            <a:off x="354000" y="3793601"/>
            <a:ext cx="5393600" cy="179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800">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None/>
              <a:defRPr sz="2800">
                <a:solidFill>
                  <a:schemeClr val="dk1"/>
                </a:solidFill>
              </a:defRPr>
            </a:lvl4pPr>
            <a:lvl5pPr lvl="4" algn="ctr">
              <a:lnSpc>
                <a:spcPct val="100000"/>
              </a:lnSpc>
              <a:spcBef>
                <a:spcPts val="0"/>
              </a:spcBef>
              <a:spcAft>
                <a:spcPts val="0"/>
              </a:spcAft>
              <a:buClr>
                <a:schemeClr val="dk1"/>
              </a:buClr>
              <a:buSzPts val="2100"/>
              <a:buNone/>
              <a:defRPr sz="2800">
                <a:solidFill>
                  <a:schemeClr val="dk1"/>
                </a:solidFill>
              </a:defRPr>
            </a:lvl5pPr>
            <a:lvl6pPr lvl="5" algn="ctr">
              <a:lnSpc>
                <a:spcPct val="100000"/>
              </a:lnSpc>
              <a:spcBef>
                <a:spcPts val="0"/>
              </a:spcBef>
              <a:spcAft>
                <a:spcPts val="0"/>
              </a:spcAft>
              <a:buClr>
                <a:schemeClr val="dk1"/>
              </a:buClr>
              <a:buSzPts val="2100"/>
              <a:buNone/>
              <a:defRPr sz="2800">
                <a:solidFill>
                  <a:schemeClr val="dk1"/>
                </a:solidFill>
              </a:defRPr>
            </a:lvl6pPr>
            <a:lvl7pPr lvl="6" algn="ctr">
              <a:lnSpc>
                <a:spcPct val="100000"/>
              </a:lnSpc>
              <a:spcBef>
                <a:spcPts val="0"/>
              </a:spcBef>
              <a:spcAft>
                <a:spcPts val="0"/>
              </a:spcAft>
              <a:buClr>
                <a:schemeClr val="dk1"/>
              </a:buClr>
              <a:buSzPts val="2100"/>
              <a:buNone/>
              <a:defRPr sz="2800">
                <a:solidFill>
                  <a:schemeClr val="dk1"/>
                </a:solidFill>
              </a:defRPr>
            </a:lvl7pPr>
            <a:lvl8pPr lvl="7" algn="ctr">
              <a:lnSpc>
                <a:spcPct val="100000"/>
              </a:lnSpc>
              <a:spcBef>
                <a:spcPts val="0"/>
              </a:spcBef>
              <a:spcAft>
                <a:spcPts val="0"/>
              </a:spcAft>
              <a:buClr>
                <a:schemeClr val="dk1"/>
              </a:buClr>
              <a:buSzPts val="2100"/>
              <a:buNone/>
              <a:defRPr sz="2800">
                <a:solidFill>
                  <a:schemeClr val="dk1"/>
                </a:solidFill>
              </a:defRPr>
            </a:lvl8pPr>
            <a:lvl9pPr lvl="8" algn="ctr">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44" name="Google Shape;44;p17"/>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Autofit/>
          </a:bodyPr>
          <a:lstStyle>
            <a:lvl1pPr marL="609585" lvl="0" indent="-457189" algn="l">
              <a:lnSpc>
                <a:spcPct val="115000"/>
              </a:lnSpc>
              <a:spcBef>
                <a:spcPts val="0"/>
              </a:spcBef>
              <a:spcAft>
                <a:spcPts val="0"/>
              </a:spcAft>
              <a:buClr>
                <a:schemeClr val="lt1"/>
              </a:buClr>
              <a:buSzPts val="1800"/>
              <a:buChar char="●"/>
              <a:defRPr>
                <a:solidFill>
                  <a:schemeClr val="lt1"/>
                </a:solidFill>
              </a:defRPr>
            </a:lvl1pPr>
            <a:lvl2pPr marL="1219170" lvl="1" indent="-423323" algn="l">
              <a:lnSpc>
                <a:spcPct val="115000"/>
              </a:lnSpc>
              <a:spcBef>
                <a:spcPts val="2133"/>
              </a:spcBef>
              <a:spcAft>
                <a:spcPts val="0"/>
              </a:spcAft>
              <a:buClr>
                <a:schemeClr val="lt1"/>
              </a:buClr>
              <a:buSzPts val="1400"/>
              <a:buChar char="○"/>
              <a:defRPr>
                <a:solidFill>
                  <a:schemeClr val="lt1"/>
                </a:solidFill>
              </a:defRPr>
            </a:lvl2pPr>
            <a:lvl3pPr marL="1828754" lvl="2" indent="-423323" algn="l">
              <a:lnSpc>
                <a:spcPct val="115000"/>
              </a:lnSpc>
              <a:spcBef>
                <a:spcPts val="2133"/>
              </a:spcBef>
              <a:spcAft>
                <a:spcPts val="0"/>
              </a:spcAft>
              <a:buClr>
                <a:schemeClr val="lt1"/>
              </a:buClr>
              <a:buSzPts val="1400"/>
              <a:buChar char="■"/>
              <a:defRPr>
                <a:solidFill>
                  <a:schemeClr val="lt1"/>
                </a:solidFill>
              </a:defRPr>
            </a:lvl3pPr>
            <a:lvl4pPr marL="2438339" lvl="3" indent="-423323" algn="l">
              <a:lnSpc>
                <a:spcPct val="115000"/>
              </a:lnSpc>
              <a:spcBef>
                <a:spcPts val="2133"/>
              </a:spcBef>
              <a:spcAft>
                <a:spcPts val="0"/>
              </a:spcAft>
              <a:buClr>
                <a:schemeClr val="lt1"/>
              </a:buClr>
              <a:buSzPts val="1400"/>
              <a:buChar char="●"/>
              <a:defRPr>
                <a:solidFill>
                  <a:schemeClr val="lt1"/>
                </a:solidFill>
              </a:defRPr>
            </a:lvl4pPr>
            <a:lvl5pPr marL="3047924" lvl="4" indent="-423323" algn="l">
              <a:lnSpc>
                <a:spcPct val="115000"/>
              </a:lnSpc>
              <a:spcBef>
                <a:spcPts val="2133"/>
              </a:spcBef>
              <a:spcAft>
                <a:spcPts val="0"/>
              </a:spcAft>
              <a:buClr>
                <a:schemeClr val="lt1"/>
              </a:buClr>
              <a:buSzPts val="1400"/>
              <a:buChar char="○"/>
              <a:defRPr>
                <a:solidFill>
                  <a:schemeClr val="lt1"/>
                </a:solidFill>
              </a:defRPr>
            </a:lvl5pPr>
            <a:lvl6pPr marL="3657509" lvl="5" indent="-423323" algn="l">
              <a:lnSpc>
                <a:spcPct val="115000"/>
              </a:lnSpc>
              <a:spcBef>
                <a:spcPts val="2133"/>
              </a:spcBef>
              <a:spcAft>
                <a:spcPts val="0"/>
              </a:spcAft>
              <a:buClr>
                <a:schemeClr val="lt1"/>
              </a:buClr>
              <a:buSzPts val="1400"/>
              <a:buChar char="■"/>
              <a:defRPr>
                <a:solidFill>
                  <a:schemeClr val="lt1"/>
                </a:solidFill>
              </a:defRPr>
            </a:lvl6pPr>
            <a:lvl7pPr marL="4267093" lvl="6" indent="-423323" algn="l">
              <a:lnSpc>
                <a:spcPct val="115000"/>
              </a:lnSpc>
              <a:spcBef>
                <a:spcPts val="2133"/>
              </a:spcBef>
              <a:spcAft>
                <a:spcPts val="0"/>
              </a:spcAft>
              <a:buClr>
                <a:schemeClr val="lt1"/>
              </a:buClr>
              <a:buSzPts val="1400"/>
              <a:buChar char="●"/>
              <a:defRPr>
                <a:solidFill>
                  <a:schemeClr val="lt1"/>
                </a:solidFill>
              </a:defRPr>
            </a:lvl7pPr>
            <a:lvl8pPr marL="4876678" lvl="7" indent="-423323" algn="l">
              <a:lnSpc>
                <a:spcPct val="115000"/>
              </a:lnSpc>
              <a:spcBef>
                <a:spcPts val="2133"/>
              </a:spcBef>
              <a:spcAft>
                <a:spcPts val="0"/>
              </a:spcAft>
              <a:buClr>
                <a:schemeClr val="lt1"/>
              </a:buClr>
              <a:buSzPts val="1400"/>
              <a:buChar char="○"/>
              <a:defRPr>
                <a:solidFill>
                  <a:schemeClr val="lt1"/>
                </a:solidFill>
              </a:defRPr>
            </a:lvl8pPr>
            <a:lvl9pPr marL="5486263" lvl="8" indent="-423323" algn="l">
              <a:lnSpc>
                <a:spcPct val="115000"/>
              </a:lnSpc>
              <a:spcBef>
                <a:spcPts val="2133"/>
              </a:spcBef>
              <a:spcAft>
                <a:spcPts val="2133"/>
              </a:spcAft>
              <a:buClr>
                <a:schemeClr val="lt1"/>
              </a:buClr>
              <a:buSzPts val="1400"/>
              <a:buChar char="■"/>
              <a:defRPr>
                <a:solidFill>
                  <a:schemeClr val="lt1"/>
                </a:solidFill>
              </a:defRPr>
            </a:lvl9pPr>
          </a:lstStyle>
          <a:p>
            <a:endParaRPr/>
          </a:p>
        </p:txBody>
      </p:sp>
      <p:sp>
        <p:nvSpPr>
          <p:cNvPr id="45" name="Google Shape;45;p17"/>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7987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18"/>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Clr>
                <a:schemeClr val="dk1"/>
              </a:buClr>
              <a:buSzPts val="2100"/>
              <a:buFont typeface="Oswald"/>
              <a:buNone/>
              <a:defRPr sz="2800">
                <a:solidFill>
                  <a:schemeClr val="dk1"/>
                </a:solidFill>
                <a:latin typeface="Oswald Regular"/>
                <a:ea typeface="Oswald Regular"/>
                <a:cs typeface="Oswald Regular"/>
                <a:sym typeface="Oswald"/>
              </a:defRPr>
            </a:lvl1pPr>
          </a:lstStyle>
          <a:p>
            <a:endParaRPr/>
          </a:p>
        </p:txBody>
      </p:sp>
      <p:sp>
        <p:nvSpPr>
          <p:cNvPr id="48" name="Google Shape;48;p18"/>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0809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9"/>
          <p:cNvSpPr txBox="1">
            <a:spLocks noGrp="1"/>
          </p:cNvSpPr>
          <p:nvPr>
            <p:ph type="title" hasCustomPrompt="1"/>
          </p:nvPr>
        </p:nvSpPr>
        <p:spPr>
          <a:xfrm>
            <a:off x="415600" y="1673700"/>
            <a:ext cx="11360800" cy="2520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51" name="Google Shape;51;p19"/>
          <p:cNvSpPr txBox="1">
            <a:spLocks noGrp="1"/>
          </p:cNvSpPr>
          <p:nvPr>
            <p:ph type="body" idx="1"/>
          </p:nvPr>
        </p:nvSpPr>
        <p:spPr>
          <a:xfrm>
            <a:off x="415600" y="43045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52" name="Google Shape;52;p19"/>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325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20"/>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935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326277" y="1661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9768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0" name="Google Shape;60;p15"/>
          <p:cNvSpPr txBox="1">
            <a:spLocks noGrp="1"/>
          </p:cNvSpPr>
          <p:nvPr>
            <p:ph type="sldNum" idx="12"/>
          </p:nvPr>
        </p:nvSpPr>
        <p:spPr>
          <a:xfrm>
            <a:off x="11326277" y="1661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1759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4" name="Google Shape;64;p16"/>
          <p:cNvSpPr txBox="1">
            <a:spLocks noGrp="1"/>
          </p:cNvSpPr>
          <p:nvPr>
            <p:ph type="sldNum" idx="12"/>
          </p:nvPr>
        </p:nvSpPr>
        <p:spPr>
          <a:xfrm>
            <a:off x="11235311" y="68556"/>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545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68" name="Google Shape;68;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69" name="Google Shape;69;p17"/>
          <p:cNvSpPr txBox="1">
            <a:spLocks noGrp="1"/>
          </p:cNvSpPr>
          <p:nvPr>
            <p:ph type="sldNum" idx="12"/>
          </p:nvPr>
        </p:nvSpPr>
        <p:spPr>
          <a:xfrm>
            <a:off x="11326277" y="1661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8205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11326277" y="1661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06814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9"/>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6" name="Google Shape;76;p19"/>
          <p:cNvSpPr txBox="1">
            <a:spLocks noGrp="1"/>
          </p:cNvSpPr>
          <p:nvPr>
            <p:ph type="sldNum" idx="12"/>
          </p:nvPr>
        </p:nvSpPr>
        <p:spPr>
          <a:xfrm>
            <a:off x="11326277" y="1661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976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79" name="Google Shape;79;p20"/>
          <p:cNvSpPr txBox="1">
            <a:spLocks noGrp="1"/>
          </p:cNvSpPr>
          <p:nvPr>
            <p:ph type="sldNum" idx="12"/>
          </p:nvPr>
        </p:nvSpPr>
        <p:spPr>
          <a:xfrm>
            <a:off x="11326277" y="1661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0404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1"/>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3" name="Google Shape;83;p21"/>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4" name="Google Shape;84;p21"/>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85" name="Google Shape;85;p21"/>
          <p:cNvSpPr txBox="1">
            <a:spLocks noGrp="1"/>
          </p:cNvSpPr>
          <p:nvPr>
            <p:ph type="sldNum" idx="12"/>
          </p:nvPr>
        </p:nvSpPr>
        <p:spPr>
          <a:xfrm>
            <a:off x="11326277" y="1661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6244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11326277" y="1661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679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1" name="Google Shape;91;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92" name="Google Shape;92;p23"/>
          <p:cNvSpPr txBox="1">
            <a:spLocks noGrp="1"/>
          </p:cNvSpPr>
          <p:nvPr>
            <p:ph type="sldNum" idx="12"/>
          </p:nvPr>
        </p:nvSpPr>
        <p:spPr>
          <a:xfrm>
            <a:off x="11326277" y="1661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49464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326277" y="1661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52363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 name="Google Shape;97;p25"/>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90000"/>
              </a:lnSpc>
              <a:spcBef>
                <a:spcPts val="2133"/>
              </a:spcBef>
              <a:spcAft>
                <a:spcPts val="0"/>
              </a:spcAft>
              <a:buClr>
                <a:schemeClr val="dk1"/>
              </a:buClr>
              <a:buSzPts val="1400"/>
              <a:buChar char="○"/>
              <a:defRPr/>
            </a:lvl2pPr>
            <a:lvl3pPr marL="1828754" lvl="2" indent="-423323" algn="l" rtl="0">
              <a:lnSpc>
                <a:spcPct val="90000"/>
              </a:lnSpc>
              <a:spcBef>
                <a:spcPts val="2133"/>
              </a:spcBef>
              <a:spcAft>
                <a:spcPts val="0"/>
              </a:spcAft>
              <a:buClr>
                <a:schemeClr val="dk1"/>
              </a:buClr>
              <a:buSzPts val="1400"/>
              <a:buChar char="■"/>
              <a:defRPr/>
            </a:lvl3pPr>
            <a:lvl4pPr marL="2438339" lvl="3" indent="-423323" algn="l" rtl="0">
              <a:lnSpc>
                <a:spcPct val="90000"/>
              </a:lnSpc>
              <a:spcBef>
                <a:spcPts val="2133"/>
              </a:spcBef>
              <a:spcAft>
                <a:spcPts val="0"/>
              </a:spcAft>
              <a:buClr>
                <a:schemeClr val="dk1"/>
              </a:buClr>
              <a:buSzPts val="1400"/>
              <a:buChar char="●"/>
              <a:defRPr/>
            </a:lvl4pPr>
            <a:lvl5pPr marL="3047924" lvl="4" indent="-423323" algn="l" rtl="0">
              <a:lnSpc>
                <a:spcPct val="90000"/>
              </a:lnSpc>
              <a:spcBef>
                <a:spcPts val="2133"/>
              </a:spcBef>
              <a:spcAft>
                <a:spcPts val="0"/>
              </a:spcAft>
              <a:buClr>
                <a:schemeClr val="dk1"/>
              </a:buClr>
              <a:buSzPts val="1400"/>
              <a:buChar char="○"/>
              <a:defRPr/>
            </a:lvl5pPr>
            <a:lvl6pPr marL="3657509" lvl="5" indent="-423323" algn="l" rtl="0">
              <a:lnSpc>
                <a:spcPct val="90000"/>
              </a:lnSpc>
              <a:spcBef>
                <a:spcPts val="2133"/>
              </a:spcBef>
              <a:spcAft>
                <a:spcPts val="0"/>
              </a:spcAft>
              <a:buClr>
                <a:schemeClr val="dk1"/>
              </a:buClr>
              <a:buSzPts val="1400"/>
              <a:buChar char="■"/>
              <a:defRPr/>
            </a:lvl6pPr>
            <a:lvl7pPr marL="4267093" lvl="6" indent="-423323" algn="l" rtl="0">
              <a:lnSpc>
                <a:spcPct val="90000"/>
              </a:lnSpc>
              <a:spcBef>
                <a:spcPts val="2133"/>
              </a:spcBef>
              <a:spcAft>
                <a:spcPts val="0"/>
              </a:spcAft>
              <a:buClr>
                <a:schemeClr val="dk1"/>
              </a:buClr>
              <a:buSzPts val="1400"/>
              <a:buChar char="●"/>
              <a:defRPr/>
            </a:lvl7pPr>
            <a:lvl8pPr marL="4876678" lvl="7" indent="-423323" algn="l" rtl="0">
              <a:lnSpc>
                <a:spcPct val="90000"/>
              </a:lnSpc>
              <a:spcBef>
                <a:spcPts val="2133"/>
              </a:spcBef>
              <a:spcAft>
                <a:spcPts val="0"/>
              </a:spcAft>
              <a:buClr>
                <a:schemeClr val="dk1"/>
              </a:buClr>
              <a:buSzPts val="1400"/>
              <a:buChar char="○"/>
              <a:defRPr/>
            </a:lvl8pPr>
            <a:lvl9pPr marL="5486263" lvl="8" indent="-423323" algn="l" rtl="0">
              <a:lnSpc>
                <a:spcPct val="90000"/>
              </a:lnSpc>
              <a:spcBef>
                <a:spcPts val="2133"/>
              </a:spcBef>
              <a:spcAft>
                <a:spcPts val="2133"/>
              </a:spcAft>
              <a:buClr>
                <a:schemeClr val="dk1"/>
              </a:buClr>
              <a:buSzPts val="1400"/>
              <a:buChar char="■"/>
              <a:defRPr/>
            </a:lvl9pPr>
          </a:lstStyle>
          <a:p>
            <a:endParaRPr/>
          </a:p>
        </p:txBody>
      </p:sp>
      <p:sp>
        <p:nvSpPr>
          <p:cNvPr id="98" name="Google Shape;98;p2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99" name="Google Shape;99;p2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100" name="Google Shape;100;p2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811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15600" y="593366"/>
            <a:ext cx="11360801" cy="763601"/>
          </a:xfrm>
          <a:prstGeom prst="rect">
            <a:avLst/>
          </a:prstGeom>
        </p:spPr>
        <p:txBody>
          <a:bodyPr lIns="91424" tIns="91424" rIns="91424" bIns="91424" anchor="t"/>
          <a:lstStyle>
            <a:lvl1pPr>
              <a:defRPr sz="5200">
                <a:latin typeface="Cambria"/>
                <a:ea typeface="Cambria"/>
                <a:cs typeface="Cambria"/>
                <a:sym typeface="Cambria"/>
              </a:defRPr>
            </a:lvl1pPr>
          </a:lstStyle>
          <a:p>
            <a:r>
              <a:t>Title Text</a:t>
            </a:r>
          </a:p>
        </p:txBody>
      </p:sp>
      <p:sp>
        <p:nvSpPr>
          <p:cNvPr id="93" name="Body Level One…"/>
          <p:cNvSpPr txBox="1">
            <a:spLocks noGrp="1"/>
          </p:cNvSpPr>
          <p:nvPr>
            <p:ph type="body" idx="1"/>
          </p:nvPr>
        </p:nvSpPr>
        <p:spPr>
          <a:xfrm>
            <a:off x="415600" y="1536633"/>
            <a:ext cx="11360801" cy="4555200"/>
          </a:xfrm>
          <a:prstGeom prst="rect">
            <a:avLst/>
          </a:prstGeom>
        </p:spPr>
        <p:txBody>
          <a:bodyPr lIns="91424" tIns="91424" rIns="91424" bIns="91424"/>
          <a:lstStyle>
            <a:lvl1pPr marL="609584" indent="-457189">
              <a:spcBef>
                <a:spcPts val="0"/>
              </a:spcBef>
              <a:buSzPts val="2800"/>
              <a:buChar char="●"/>
            </a:lvl1pPr>
            <a:lvl2pPr marL="1289723" indent="-493876">
              <a:spcBef>
                <a:spcPts val="0"/>
              </a:spcBef>
              <a:buSzPts val="2800"/>
              <a:buChar char="○"/>
            </a:lvl2pPr>
            <a:lvl3pPr marL="1998083" indent="-592652">
              <a:spcBef>
                <a:spcPts val="0"/>
              </a:spcBef>
              <a:buSzPts val="2800"/>
              <a:buChar char="■"/>
            </a:lvl3pPr>
            <a:lvl4pPr marL="2673518" indent="-658502">
              <a:spcBef>
                <a:spcPts val="0"/>
              </a:spcBef>
              <a:buSzPts val="2800"/>
              <a:buChar char="●"/>
            </a:lvl4pPr>
            <a:lvl5pPr marL="3283103" indent="-658502">
              <a:spcBef>
                <a:spcPts val="0"/>
              </a:spcBef>
              <a:buSzPts val="2800"/>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1678177" y="6310165"/>
            <a:ext cx="350035" cy="339716"/>
          </a:xfrm>
          <a:prstGeom prst="rect">
            <a:avLst/>
          </a:prstGeom>
        </p:spPr>
        <p:txBody>
          <a:bodyPr lIns="91424" tIns="91424" rIns="91424" bIns="91424"/>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C5F1E-791B-47B3-9C04-A0217BFC37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247779-D495-482C-8790-6EAB00C297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A26F2E-D33D-49A5-AFD4-9C4DD929A452}"/>
              </a:ext>
            </a:extLst>
          </p:cNvPr>
          <p:cNvSpPr>
            <a:spLocks noGrp="1"/>
          </p:cNvSpPr>
          <p:nvPr>
            <p:ph type="dt" sz="half" idx="10"/>
          </p:nvPr>
        </p:nvSpPr>
        <p:spPr/>
        <p:txBody>
          <a:bodyPr/>
          <a:lstStyle/>
          <a:p>
            <a:fld id="{251A19AC-CBE5-450C-8FFE-4BD8C82CCE10}" type="datetimeFigureOut">
              <a:rPr lang="en-US" smtClean="0"/>
              <a:t>4/16/21</a:t>
            </a:fld>
            <a:endParaRPr lang="en-US"/>
          </a:p>
        </p:txBody>
      </p:sp>
      <p:sp>
        <p:nvSpPr>
          <p:cNvPr id="5" name="Footer Placeholder 4">
            <a:extLst>
              <a:ext uri="{FF2B5EF4-FFF2-40B4-BE49-F238E27FC236}">
                <a16:creationId xmlns:a16="http://schemas.microsoft.com/office/drawing/2014/main" id="{538F105D-9E8D-4994-AB8C-1050A149B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C46D7-570F-4098-A446-E20F58C205FD}"/>
              </a:ext>
            </a:extLst>
          </p:cNvPr>
          <p:cNvSpPr>
            <a:spLocks noGrp="1"/>
          </p:cNvSpPr>
          <p:nvPr>
            <p:ph type="sldNum" sz="quarter" idx="12"/>
          </p:nvPr>
        </p:nvSpPr>
        <p:spPr/>
        <p:txBody>
          <a:bodyPr/>
          <a:lstStyle/>
          <a:p>
            <a:fld id="{DCE16A10-D1A8-4956-A947-67F46E581598}" type="slidenum">
              <a:rPr lang="en-US" smtClean="0"/>
              <a:t>‹#›</a:t>
            </a:fld>
            <a:endParaRPr lang="en-US"/>
          </a:p>
        </p:txBody>
      </p:sp>
    </p:spTree>
    <p:extLst>
      <p:ext uri="{BB962C8B-B14F-4D97-AF65-F5344CB8AC3E}">
        <p14:creationId xmlns:p14="http://schemas.microsoft.com/office/powerpoint/2010/main" val="2108556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415601" y="593368"/>
            <a:ext cx="11360801" cy="763601"/>
          </a:xfrm>
          <a:prstGeom prst="rect">
            <a:avLst/>
          </a:prstGeom>
          <a:noFill/>
          <a:ln>
            <a:noFill/>
          </a:ln>
        </p:spPr>
        <p:txBody>
          <a:bodyPr spcFirstLastPara="1" wrap="square" lIns="68550" tIns="68550" rIns="68550" bIns="68550" anchor="t" anchorCtr="0">
            <a:normAutofit/>
          </a:bodyPr>
          <a:lstStyle>
            <a:lvl1pPr lvl="0" algn="l">
              <a:lnSpc>
                <a:spcPct val="90000"/>
              </a:lnSpc>
              <a:spcBef>
                <a:spcPts val="0"/>
              </a:spcBef>
              <a:spcAft>
                <a:spcPts val="0"/>
              </a:spcAft>
              <a:buClr>
                <a:srgbClr val="000000"/>
              </a:buClr>
              <a:buSzPts val="3900"/>
              <a:buFont typeface="Cambria"/>
              <a:buNone/>
              <a:defRPr sz="5200">
                <a:latin typeface="Cambria"/>
                <a:ea typeface="Cambria"/>
                <a:cs typeface="Cambria"/>
                <a:sym typeface="Cambria"/>
              </a:defRPr>
            </a:lvl1pPr>
            <a:lvl2pPr lvl="1" algn="l">
              <a:lnSpc>
                <a:spcPct val="90000"/>
              </a:lnSpc>
              <a:spcBef>
                <a:spcPts val="0"/>
              </a:spcBef>
              <a:spcAft>
                <a:spcPts val="0"/>
              </a:spcAft>
              <a:buClr>
                <a:srgbClr val="000000"/>
              </a:buClr>
              <a:buSzPts val="1400"/>
              <a:buNone/>
              <a:defRPr sz="1467"/>
            </a:lvl2pPr>
            <a:lvl3pPr lvl="2" algn="l">
              <a:lnSpc>
                <a:spcPct val="90000"/>
              </a:lnSpc>
              <a:spcBef>
                <a:spcPts val="0"/>
              </a:spcBef>
              <a:spcAft>
                <a:spcPts val="0"/>
              </a:spcAft>
              <a:buClr>
                <a:srgbClr val="000000"/>
              </a:buClr>
              <a:buSzPts val="1400"/>
              <a:buNone/>
              <a:defRPr sz="1467"/>
            </a:lvl3pPr>
            <a:lvl4pPr lvl="3" algn="l">
              <a:lnSpc>
                <a:spcPct val="90000"/>
              </a:lnSpc>
              <a:spcBef>
                <a:spcPts val="0"/>
              </a:spcBef>
              <a:spcAft>
                <a:spcPts val="0"/>
              </a:spcAft>
              <a:buClr>
                <a:srgbClr val="000000"/>
              </a:buClr>
              <a:buSzPts val="1400"/>
              <a:buNone/>
              <a:defRPr sz="1467"/>
            </a:lvl4pPr>
            <a:lvl5pPr lvl="4" algn="l">
              <a:lnSpc>
                <a:spcPct val="90000"/>
              </a:lnSpc>
              <a:spcBef>
                <a:spcPts val="0"/>
              </a:spcBef>
              <a:spcAft>
                <a:spcPts val="0"/>
              </a:spcAft>
              <a:buClr>
                <a:srgbClr val="000000"/>
              </a:buClr>
              <a:buSzPts val="1400"/>
              <a:buNone/>
              <a:defRPr sz="1467"/>
            </a:lvl5pPr>
            <a:lvl6pPr lvl="5" algn="l">
              <a:lnSpc>
                <a:spcPct val="90000"/>
              </a:lnSpc>
              <a:spcBef>
                <a:spcPts val="0"/>
              </a:spcBef>
              <a:spcAft>
                <a:spcPts val="0"/>
              </a:spcAft>
              <a:buClr>
                <a:srgbClr val="000000"/>
              </a:buClr>
              <a:buSzPts val="1400"/>
              <a:buNone/>
              <a:defRPr sz="1467"/>
            </a:lvl6pPr>
            <a:lvl7pPr lvl="6" algn="l">
              <a:lnSpc>
                <a:spcPct val="90000"/>
              </a:lnSpc>
              <a:spcBef>
                <a:spcPts val="0"/>
              </a:spcBef>
              <a:spcAft>
                <a:spcPts val="0"/>
              </a:spcAft>
              <a:buClr>
                <a:srgbClr val="000000"/>
              </a:buClr>
              <a:buSzPts val="1400"/>
              <a:buNone/>
              <a:defRPr sz="1467"/>
            </a:lvl7pPr>
            <a:lvl8pPr lvl="7" algn="l">
              <a:lnSpc>
                <a:spcPct val="90000"/>
              </a:lnSpc>
              <a:spcBef>
                <a:spcPts val="0"/>
              </a:spcBef>
              <a:spcAft>
                <a:spcPts val="0"/>
              </a:spcAft>
              <a:buClr>
                <a:srgbClr val="000000"/>
              </a:buClr>
              <a:buSzPts val="1400"/>
              <a:buNone/>
              <a:defRPr sz="1467"/>
            </a:lvl8pPr>
            <a:lvl9pPr lvl="8" algn="l">
              <a:lnSpc>
                <a:spcPct val="90000"/>
              </a:lnSpc>
              <a:spcBef>
                <a:spcPts val="0"/>
              </a:spcBef>
              <a:spcAft>
                <a:spcPts val="0"/>
              </a:spcAft>
              <a:buClr>
                <a:srgbClr val="000000"/>
              </a:buClr>
              <a:buSzPts val="1400"/>
              <a:buNone/>
              <a:defRPr sz="1467"/>
            </a:lvl9pPr>
          </a:lstStyle>
          <a:p>
            <a:endParaRPr/>
          </a:p>
        </p:txBody>
      </p:sp>
      <p:sp>
        <p:nvSpPr>
          <p:cNvPr id="126" name="Google Shape;126;p13"/>
          <p:cNvSpPr txBox="1">
            <a:spLocks noGrp="1"/>
          </p:cNvSpPr>
          <p:nvPr>
            <p:ph type="body" idx="1"/>
          </p:nvPr>
        </p:nvSpPr>
        <p:spPr>
          <a:xfrm>
            <a:off x="415601" y="1536633"/>
            <a:ext cx="11360801" cy="4555200"/>
          </a:xfrm>
          <a:prstGeom prst="rect">
            <a:avLst/>
          </a:prstGeom>
          <a:noFill/>
          <a:ln>
            <a:noFill/>
          </a:ln>
        </p:spPr>
        <p:txBody>
          <a:bodyPr spcFirstLastPara="1" wrap="square" lIns="68550" tIns="68550" rIns="68550" bIns="68550" anchor="t" anchorCtr="0">
            <a:normAutofit/>
          </a:bodyPr>
          <a:lstStyle>
            <a:lvl1pPr marL="609585" lvl="0" indent="-482588" algn="l">
              <a:lnSpc>
                <a:spcPct val="90000"/>
              </a:lnSpc>
              <a:spcBef>
                <a:spcPts val="0"/>
              </a:spcBef>
              <a:spcAft>
                <a:spcPts val="0"/>
              </a:spcAft>
              <a:buClr>
                <a:srgbClr val="000000"/>
              </a:buClr>
              <a:buSzPts val="2100"/>
              <a:buChar char="●"/>
              <a:defRPr sz="1467"/>
            </a:lvl1pPr>
            <a:lvl2pPr marL="1219170" lvl="1" indent="-482588" algn="l">
              <a:lnSpc>
                <a:spcPct val="90000"/>
              </a:lnSpc>
              <a:spcBef>
                <a:spcPts val="0"/>
              </a:spcBef>
              <a:spcAft>
                <a:spcPts val="0"/>
              </a:spcAft>
              <a:buClr>
                <a:srgbClr val="000000"/>
              </a:buClr>
              <a:buSzPts val="2100"/>
              <a:buChar char="○"/>
              <a:defRPr sz="1467"/>
            </a:lvl2pPr>
            <a:lvl3pPr marL="1828754" lvl="2" indent="-482588" algn="l">
              <a:lnSpc>
                <a:spcPct val="90000"/>
              </a:lnSpc>
              <a:spcBef>
                <a:spcPts val="0"/>
              </a:spcBef>
              <a:spcAft>
                <a:spcPts val="0"/>
              </a:spcAft>
              <a:buClr>
                <a:srgbClr val="000000"/>
              </a:buClr>
              <a:buSzPts val="2100"/>
              <a:buChar char="■"/>
              <a:defRPr sz="1467"/>
            </a:lvl3pPr>
            <a:lvl4pPr marL="2438339" lvl="3" indent="-482588" algn="l">
              <a:lnSpc>
                <a:spcPct val="90000"/>
              </a:lnSpc>
              <a:spcBef>
                <a:spcPts val="0"/>
              </a:spcBef>
              <a:spcAft>
                <a:spcPts val="0"/>
              </a:spcAft>
              <a:buClr>
                <a:srgbClr val="000000"/>
              </a:buClr>
              <a:buSzPts val="2100"/>
              <a:buChar char="●"/>
              <a:defRPr sz="1467"/>
            </a:lvl4pPr>
            <a:lvl5pPr marL="3047924" lvl="4" indent="-482588" algn="l">
              <a:lnSpc>
                <a:spcPct val="90000"/>
              </a:lnSpc>
              <a:spcBef>
                <a:spcPts val="0"/>
              </a:spcBef>
              <a:spcAft>
                <a:spcPts val="0"/>
              </a:spcAft>
              <a:buClr>
                <a:srgbClr val="000000"/>
              </a:buClr>
              <a:buSzPts val="2100"/>
              <a:buChar char="○"/>
              <a:defRPr sz="1467"/>
            </a:lvl5pPr>
            <a:lvl6pPr marL="3657509" lvl="5" indent="-423323" algn="l">
              <a:lnSpc>
                <a:spcPct val="90000"/>
              </a:lnSpc>
              <a:spcBef>
                <a:spcPts val="1067"/>
              </a:spcBef>
              <a:spcAft>
                <a:spcPts val="0"/>
              </a:spcAft>
              <a:buClr>
                <a:srgbClr val="000000"/>
              </a:buClr>
              <a:buSzPts val="1400"/>
              <a:buChar char="■"/>
              <a:defRPr sz="1467"/>
            </a:lvl6pPr>
            <a:lvl7pPr marL="4267093" lvl="6" indent="-423323" algn="l">
              <a:lnSpc>
                <a:spcPct val="90000"/>
              </a:lnSpc>
              <a:spcBef>
                <a:spcPts val="1067"/>
              </a:spcBef>
              <a:spcAft>
                <a:spcPts val="0"/>
              </a:spcAft>
              <a:buClr>
                <a:srgbClr val="000000"/>
              </a:buClr>
              <a:buSzPts val="1400"/>
              <a:buChar char="●"/>
              <a:defRPr sz="1467"/>
            </a:lvl7pPr>
            <a:lvl8pPr marL="4876678" lvl="7" indent="-423323" algn="l">
              <a:lnSpc>
                <a:spcPct val="90000"/>
              </a:lnSpc>
              <a:spcBef>
                <a:spcPts val="1067"/>
              </a:spcBef>
              <a:spcAft>
                <a:spcPts val="0"/>
              </a:spcAft>
              <a:buClr>
                <a:srgbClr val="000000"/>
              </a:buClr>
              <a:buSzPts val="1400"/>
              <a:buChar char="○"/>
              <a:defRPr sz="1467"/>
            </a:lvl8pPr>
            <a:lvl9pPr marL="5486263" lvl="8" indent="-423323" algn="l">
              <a:lnSpc>
                <a:spcPct val="90000"/>
              </a:lnSpc>
              <a:spcBef>
                <a:spcPts val="1067"/>
              </a:spcBef>
              <a:spcAft>
                <a:spcPts val="0"/>
              </a:spcAft>
              <a:buClr>
                <a:srgbClr val="000000"/>
              </a:buClr>
              <a:buSzPts val="1400"/>
              <a:buChar char="■"/>
              <a:defRPr sz="1467"/>
            </a:lvl9pPr>
          </a:lstStyle>
          <a:p>
            <a:endParaRPr/>
          </a:p>
        </p:txBody>
      </p:sp>
      <p:sp>
        <p:nvSpPr>
          <p:cNvPr id="127" name="Google Shape;127;p13"/>
          <p:cNvSpPr txBox="1">
            <a:spLocks noGrp="1"/>
          </p:cNvSpPr>
          <p:nvPr>
            <p:ph type="sldNum" idx="12"/>
          </p:nvPr>
        </p:nvSpPr>
        <p:spPr>
          <a:xfrm>
            <a:off x="11678177" y="6318472"/>
            <a:ext cx="350035" cy="323105"/>
          </a:xfrm>
          <a:prstGeom prst="rect">
            <a:avLst/>
          </a:prstGeom>
          <a:noFill/>
          <a:ln>
            <a:noFill/>
          </a:ln>
        </p:spPr>
        <p:txBody>
          <a:bodyPr spcFirstLastPara="1" wrap="square" lIns="68550" tIns="68550" rIns="68550" bIns="68550" anchor="ctr" anchorCtr="0">
            <a:spAutoFit/>
          </a:bodyPr>
          <a:lstStyle>
            <a:lvl1pPr marL="0" lvl="0" indent="0" algn="r">
              <a:lnSpc>
                <a:spcPct val="100000"/>
              </a:lnSpc>
              <a:spcBef>
                <a:spcPts val="0"/>
              </a:spcBef>
              <a:spcAft>
                <a:spcPts val="0"/>
              </a:spcAft>
              <a:buClr>
                <a:srgbClr val="888888"/>
              </a:buClr>
              <a:buSzPts val="900"/>
              <a:buFont typeface="Calibri"/>
              <a:buNone/>
              <a:defRPr sz="1200">
                <a:solidFill>
                  <a:srgbClr val="888888"/>
                </a:solidFill>
              </a:defRPr>
            </a:lvl1pPr>
            <a:lvl2pPr marL="0" lvl="1" indent="0" algn="r">
              <a:lnSpc>
                <a:spcPct val="100000"/>
              </a:lnSpc>
              <a:spcBef>
                <a:spcPts val="0"/>
              </a:spcBef>
              <a:spcAft>
                <a:spcPts val="0"/>
              </a:spcAft>
              <a:buClr>
                <a:srgbClr val="888888"/>
              </a:buClr>
              <a:buSzPts val="900"/>
              <a:buFont typeface="Calibri"/>
              <a:buNone/>
              <a:defRPr sz="1200">
                <a:solidFill>
                  <a:srgbClr val="888888"/>
                </a:solidFill>
              </a:defRPr>
            </a:lvl2pPr>
            <a:lvl3pPr marL="0" lvl="2" indent="0" algn="r">
              <a:lnSpc>
                <a:spcPct val="100000"/>
              </a:lnSpc>
              <a:spcBef>
                <a:spcPts val="0"/>
              </a:spcBef>
              <a:spcAft>
                <a:spcPts val="0"/>
              </a:spcAft>
              <a:buClr>
                <a:srgbClr val="888888"/>
              </a:buClr>
              <a:buSzPts val="900"/>
              <a:buFont typeface="Calibri"/>
              <a:buNone/>
              <a:defRPr sz="1200">
                <a:solidFill>
                  <a:srgbClr val="888888"/>
                </a:solidFill>
              </a:defRPr>
            </a:lvl3pPr>
            <a:lvl4pPr marL="0" lvl="3" indent="0" algn="r">
              <a:lnSpc>
                <a:spcPct val="100000"/>
              </a:lnSpc>
              <a:spcBef>
                <a:spcPts val="0"/>
              </a:spcBef>
              <a:spcAft>
                <a:spcPts val="0"/>
              </a:spcAft>
              <a:buClr>
                <a:srgbClr val="888888"/>
              </a:buClr>
              <a:buSzPts val="900"/>
              <a:buFont typeface="Calibri"/>
              <a:buNone/>
              <a:defRPr sz="1200">
                <a:solidFill>
                  <a:srgbClr val="888888"/>
                </a:solidFill>
              </a:defRPr>
            </a:lvl4pPr>
            <a:lvl5pPr marL="0" lvl="4" indent="0" algn="r">
              <a:lnSpc>
                <a:spcPct val="100000"/>
              </a:lnSpc>
              <a:spcBef>
                <a:spcPts val="0"/>
              </a:spcBef>
              <a:spcAft>
                <a:spcPts val="0"/>
              </a:spcAft>
              <a:buClr>
                <a:srgbClr val="888888"/>
              </a:buClr>
              <a:buSzPts val="900"/>
              <a:buFont typeface="Calibri"/>
              <a:buNone/>
              <a:defRPr sz="1200">
                <a:solidFill>
                  <a:srgbClr val="888888"/>
                </a:solidFill>
              </a:defRPr>
            </a:lvl5pPr>
            <a:lvl6pPr marL="0" lvl="5" indent="0" algn="r">
              <a:lnSpc>
                <a:spcPct val="100000"/>
              </a:lnSpc>
              <a:spcBef>
                <a:spcPts val="0"/>
              </a:spcBef>
              <a:spcAft>
                <a:spcPts val="0"/>
              </a:spcAft>
              <a:buClr>
                <a:srgbClr val="888888"/>
              </a:buClr>
              <a:buSzPts val="900"/>
              <a:buFont typeface="Calibri"/>
              <a:buNone/>
              <a:defRPr sz="1200">
                <a:solidFill>
                  <a:srgbClr val="888888"/>
                </a:solidFill>
              </a:defRPr>
            </a:lvl6pPr>
            <a:lvl7pPr marL="0" lvl="6" indent="0" algn="r">
              <a:lnSpc>
                <a:spcPct val="100000"/>
              </a:lnSpc>
              <a:spcBef>
                <a:spcPts val="0"/>
              </a:spcBef>
              <a:spcAft>
                <a:spcPts val="0"/>
              </a:spcAft>
              <a:buClr>
                <a:srgbClr val="888888"/>
              </a:buClr>
              <a:buSzPts val="900"/>
              <a:buFont typeface="Calibri"/>
              <a:buNone/>
              <a:defRPr sz="1200">
                <a:solidFill>
                  <a:srgbClr val="888888"/>
                </a:solidFill>
              </a:defRPr>
            </a:lvl7pPr>
            <a:lvl8pPr marL="0" lvl="7" indent="0" algn="r">
              <a:lnSpc>
                <a:spcPct val="100000"/>
              </a:lnSpc>
              <a:spcBef>
                <a:spcPts val="0"/>
              </a:spcBef>
              <a:spcAft>
                <a:spcPts val="0"/>
              </a:spcAft>
              <a:buClr>
                <a:srgbClr val="888888"/>
              </a:buClr>
              <a:buSzPts val="900"/>
              <a:buFont typeface="Calibri"/>
              <a:buNone/>
              <a:defRPr sz="1200">
                <a:solidFill>
                  <a:srgbClr val="888888"/>
                </a:solidFill>
              </a:defRPr>
            </a:lvl8pPr>
            <a:lvl9pPr marL="0" lvl="8" indent="0" algn="r">
              <a:lnSpc>
                <a:spcPct val="100000"/>
              </a:lnSpc>
              <a:spcBef>
                <a:spcPts val="0"/>
              </a:spcBef>
              <a:spcAft>
                <a:spcPts val="0"/>
              </a:spcAft>
              <a:buClr>
                <a:srgbClr val="888888"/>
              </a:buClr>
              <a:buSzPts val="900"/>
              <a:buFont typeface="Calibri"/>
              <a:buNone/>
              <a:defRPr sz="1200">
                <a:solidFill>
                  <a:srgbClr val="888888"/>
                </a:solidFill>
              </a:defRPr>
            </a:lvl9pPr>
          </a:lstStyle>
          <a:p>
            <a:fld id="{00000000-1234-1234-1234-123412341234}" type="slidenum">
              <a:rPr lang="en" smtClean="0"/>
              <a:pPr/>
              <a:t>‹#›</a:t>
            </a:fld>
            <a:endParaRPr lang="en" sz="1467">
              <a:solidFill>
                <a:schemeClr val="dk2"/>
              </a:solidFill>
            </a:endParaRPr>
          </a:p>
        </p:txBody>
      </p:sp>
    </p:spTree>
    <p:extLst>
      <p:ext uri="{BB962C8B-B14F-4D97-AF65-F5344CB8AC3E}">
        <p14:creationId xmlns:p14="http://schemas.microsoft.com/office/powerpoint/2010/main" val="4180007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28"/>
        <p:cNvGrpSpPr/>
        <p:nvPr/>
      </p:nvGrpSpPr>
      <p:grpSpPr>
        <a:xfrm>
          <a:off x="0" y="0"/>
          <a:ext cx="0" cy="0"/>
          <a:chOff x="0" y="0"/>
          <a:chExt cx="0" cy="0"/>
        </a:xfrm>
      </p:grpSpPr>
      <p:sp>
        <p:nvSpPr>
          <p:cNvPr id="129" name="Google Shape;129;p14"/>
          <p:cNvSpPr txBox="1">
            <a:spLocks noGrp="1"/>
          </p:cNvSpPr>
          <p:nvPr>
            <p:ph type="title"/>
          </p:nvPr>
        </p:nvSpPr>
        <p:spPr>
          <a:xfrm>
            <a:off x="838200" y="365125"/>
            <a:ext cx="10515600" cy="1325563"/>
          </a:xfrm>
          <a:prstGeom prst="rect">
            <a:avLst/>
          </a:prstGeom>
          <a:noFill/>
          <a:ln>
            <a:noFill/>
          </a:ln>
        </p:spPr>
        <p:txBody>
          <a:bodyPr spcFirstLastPara="1" wrap="square" lIns="34275" tIns="34275" rIns="34275" bIns="34275" anchor="ctr" anchorCtr="0">
            <a:normAutofit/>
          </a:bodyPr>
          <a:lstStyle>
            <a:lvl1pPr lvl="0" algn="l">
              <a:lnSpc>
                <a:spcPct val="90000"/>
              </a:lnSpc>
              <a:spcBef>
                <a:spcPts val="0"/>
              </a:spcBef>
              <a:spcAft>
                <a:spcPts val="0"/>
              </a:spcAft>
              <a:buClr>
                <a:srgbClr val="000000"/>
              </a:buClr>
              <a:buSzPts val="1400"/>
              <a:buNone/>
              <a:defRPr sz="1467"/>
            </a:lvl1pPr>
            <a:lvl2pPr lvl="1" algn="l">
              <a:lnSpc>
                <a:spcPct val="90000"/>
              </a:lnSpc>
              <a:spcBef>
                <a:spcPts val="0"/>
              </a:spcBef>
              <a:spcAft>
                <a:spcPts val="0"/>
              </a:spcAft>
              <a:buClr>
                <a:srgbClr val="000000"/>
              </a:buClr>
              <a:buSzPts val="1400"/>
              <a:buNone/>
              <a:defRPr sz="1467"/>
            </a:lvl2pPr>
            <a:lvl3pPr lvl="2" algn="l">
              <a:lnSpc>
                <a:spcPct val="90000"/>
              </a:lnSpc>
              <a:spcBef>
                <a:spcPts val="0"/>
              </a:spcBef>
              <a:spcAft>
                <a:spcPts val="0"/>
              </a:spcAft>
              <a:buClr>
                <a:srgbClr val="000000"/>
              </a:buClr>
              <a:buSzPts val="1400"/>
              <a:buNone/>
              <a:defRPr sz="1467"/>
            </a:lvl3pPr>
            <a:lvl4pPr lvl="3" algn="l">
              <a:lnSpc>
                <a:spcPct val="90000"/>
              </a:lnSpc>
              <a:spcBef>
                <a:spcPts val="0"/>
              </a:spcBef>
              <a:spcAft>
                <a:spcPts val="0"/>
              </a:spcAft>
              <a:buClr>
                <a:srgbClr val="000000"/>
              </a:buClr>
              <a:buSzPts val="1400"/>
              <a:buNone/>
              <a:defRPr sz="1467"/>
            </a:lvl4pPr>
            <a:lvl5pPr lvl="4" algn="l">
              <a:lnSpc>
                <a:spcPct val="90000"/>
              </a:lnSpc>
              <a:spcBef>
                <a:spcPts val="0"/>
              </a:spcBef>
              <a:spcAft>
                <a:spcPts val="0"/>
              </a:spcAft>
              <a:buClr>
                <a:srgbClr val="000000"/>
              </a:buClr>
              <a:buSzPts val="1400"/>
              <a:buNone/>
              <a:defRPr sz="1467"/>
            </a:lvl5pPr>
            <a:lvl6pPr lvl="5" algn="l">
              <a:lnSpc>
                <a:spcPct val="90000"/>
              </a:lnSpc>
              <a:spcBef>
                <a:spcPts val="0"/>
              </a:spcBef>
              <a:spcAft>
                <a:spcPts val="0"/>
              </a:spcAft>
              <a:buClr>
                <a:srgbClr val="000000"/>
              </a:buClr>
              <a:buSzPts val="1400"/>
              <a:buNone/>
              <a:defRPr sz="1467"/>
            </a:lvl6pPr>
            <a:lvl7pPr lvl="6" algn="l">
              <a:lnSpc>
                <a:spcPct val="90000"/>
              </a:lnSpc>
              <a:spcBef>
                <a:spcPts val="0"/>
              </a:spcBef>
              <a:spcAft>
                <a:spcPts val="0"/>
              </a:spcAft>
              <a:buClr>
                <a:srgbClr val="000000"/>
              </a:buClr>
              <a:buSzPts val="1400"/>
              <a:buNone/>
              <a:defRPr sz="1467"/>
            </a:lvl7pPr>
            <a:lvl8pPr lvl="7" algn="l">
              <a:lnSpc>
                <a:spcPct val="90000"/>
              </a:lnSpc>
              <a:spcBef>
                <a:spcPts val="0"/>
              </a:spcBef>
              <a:spcAft>
                <a:spcPts val="0"/>
              </a:spcAft>
              <a:buClr>
                <a:srgbClr val="000000"/>
              </a:buClr>
              <a:buSzPts val="1400"/>
              <a:buNone/>
              <a:defRPr sz="1467"/>
            </a:lvl8pPr>
            <a:lvl9pPr lvl="8" algn="l">
              <a:lnSpc>
                <a:spcPct val="90000"/>
              </a:lnSpc>
              <a:spcBef>
                <a:spcPts val="0"/>
              </a:spcBef>
              <a:spcAft>
                <a:spcPts val="0"/>
              </a:spcAft>
              <a:buClr>
                <a:srgbClr val="000000"/>
              </a:buClr>
              <a:buSzPts val="1400"/>
              <a:buNone/>
              <a:defRPr sz="1467"/>
            </a:lvl9pPr>
          </a:lstStyle>
          <a:p>
            <a:endParaRPr/>
          </a:p>
        </p:txBody>
      </p:sp>
      <p:sp>
        <p:nvSpPr>
          <p:cNvPr id="130" name="Google Shape;130;p14"/>
          <p:cNvSpPr txBox="1">
            <a:spLocks noGrp="1"/>
          </p:cNvSpPr>
          <p:nvPr>
            <p:ph type="body" idx="1"/>
          </p:nvPr>
        </p:nvSpPr>
        <p:spPr>
          <a:xfrm>
            <a:off x="838200" y="1825625"/>
            <a:ext cx="10515600" cy="4351339"/>
          </a:xfrm>
          <a:prstGeom prst="rect">
            <a:avLst/>
          </a:prstGeom>
          <a:noFill/>
          <a:ln>
            <a:noFill/>
          </a:ln>
        </p:spPr>
        <p:txBody>
          <a:bodyPr spcFirstLastPara="1" wrap="square" lIns="34275" tIns="34275" rIns="34275" bIns="34275" anchor="t" anchorCtr="0">
            <a:normAutofit/>
          </a:bodyPr>
          <a:lstStyle>
            <a:lvl1pPr marL="609585" lvl="0" indent="-423323" algn="l">
              <a:lnSpc>
                <a:spcPct val="90000"/>
              </a:lnSpc>
              <a:spcBef>
                <a:spcPts val="1067"/>
              </a:spcBef>
              <a:spcAft>
                <a:spcPts val="0"/>
              </a:spcAft>
              <a:buClr>
                <a:srgbClr val="000000"/>
              </a:buClr>
              <a:buSzPts val="1400"/>
              <a:buChar char="●"/>
              <a:defRPr sz="1467"/>
            </a:lvl1pPr>
            <a:lvl2pPr marL="1219170" lvl="1" indent="-423323" algn="l">
              <a:lnSpc>
                <a:spcPct val="90000"/>
              </a:lnSpc>
              <a:spcBef>
                <a:spcPts val="1067"/>
              </a:spcBef>
              <a:spcAft>
                <a:spcPts val="0"/>
              </a:spcAft>
              <a:buClr>
                <a:srgbClr val="000000"/>
              </a:buClr>
              <a:buSzPts val="1400"/>
              <a:buChar char="○"/>
              <a:defRPr sz="1467"/>
            </a:lvl2pPr>
            <a:lvl3pPr marL="1828754" lvl="2" indent="-423323" algn="l">
              <a:lnSpc>
                <a:spcPct val="90000"/>
              </a:lnSpc>
              <a:spcBef>
                <a:spcPts val="1067"/>
              </a:spcBef>
              <a:spcAft>
                <a:spcPts val="0"/>
              </a:spcAft>
              <a:buClr>
                <a:srgbClr val="000000"/>
              </a:buClr>
              <a:buSzPts val="1400"/>
              <a:buChar char="■"/>
              <a:defRPr sz="1467"/>
            </a:lvl3pPr>
            <a:lvl4pPr marL="2438339" lvl="3" indent="-423323" algn="l">
              <a:lnSpc>
                <a:spcPct val="90000"/>
              </a:lnSpc>
              <a:spcBef>
                <a:spcPts val="1067"/>
              </a:spcBef>
              <a:spcAft>
                <a:spcPts val="0"/>
              </a:spcAft>
              <a:buClr>
                <a:srgbClr val="000000"/>
              </a:buClr>
              <a:buSzPts val="1400"/>
              <a:buChar char="●"/>
              <a:defRPr sz="1467"/>
            </a:lvl4pPr>
            <a:lvl5pPr marL="3047924" lvl="4" indent="-423323" algn="l">
              <a:lnSpc>
                <a:spcPct val="90000"/>
              </a:lnSpc>
              <a:spcBef>
                <a:spcPts val="1067"/>
              </a:spcBef>
              <a:spcAft>
                <a:spcPts val="0"/>
              </a:spcAft>
              <a:buClr>
                <a:srgbClr val="000000"/>
              </a:buClr>
              <a:buSzPts val="1400"/>
              <a:buChar char="○"/>
              <a:defRPr sz="1467"/>
            </a:lvl5pPr>
            <a:lvl6pPr marL="3657509" lvl="5" indent="-423323" algn="l">
              <a:lnSpc>
                <a:spcPct val="90000"/>
              </a:lnSpc>
              <a:spcBef>
                <a:spcPts val="1067"/>
              </a:spcBef>
              <a:spcAft>
                <a:spcPts val="0"/>
              </a:spcAft>
              <a:buClr>
                <a:srgbClr val="000000"/>
              </a:buClr>
              <a:buSzPts val="1400"/>
              <a:buChar char="■"/>
              <a:defRPr sz="1467"/>
            </a:lvl6pPr>
            <a:lvl7pPr marL="4267093" lvl="6" indent="-423323" algn="l">
              <a:lnSpc>
                <a:spcPct val="90000"/>
              </a:lnSpc>
              <a:spcBef>
                <a:spcPts val="1067"/>
              </a:spcBef>
              <a:spcAft>
                <a:spcPts val="0"/>
              </a:spcAft>
              <a:buClr>
                <a:srgbClr val="000000"/>
              </a:buClr>
              <a:buSzPts val="1400"/>
              <a:buChar char="●"/>
              <a:defRPr sz="1467"/>
            </a:lvl7pPr>
            <a:lvl8pPr marL="4876678" lvl="7" indent="-423323" algn="l">
              <a:lnSpc>
                <a:spcPct val="90000"/>
              </a:lnSpc>
              <a:spcBef>
                <a:spcPts val="1067"/>
              </a:spcBef>
              <a:spcAft>
                <a:spcPts val="0"/>
              </a:spcAft>
              <a:buClr>
                <a:srgbClr val="000000"/>
              </a:buClr>
              <a:buSzPts val="1400"/>
              <a:buChar char="○"/>
              <a:defRPr sz="1467"/>
            </a:lvl8pPr>
            <a:lvl9pPr marL="5486263" lvl="8" indent="-423323" algn="l">
              <a:lnSpc>
                <a:spcPct val="90000"/>
              </a:lnSpc>
              <a:spcBef>
                <a:spcPts val="1067"/>
              </a:spcBef>
              <a:spcAft>
                <a:spcPts val="0"/>
              </a:spcAft>
              <a:buClr>
                <a:srgbClr val="000000"/>
              </a:buClr>
              <a:buSzPts val="1400"/>
              <a:buChar char="■"/>
              <a:defRPr sz="1467"/>
            </a:lvl9pPr>
          </a:lstStyle>
          <a:p>
            <a:endParaRPr/>
          </a:p>
        </p:txBody>
      </p:sp>
      <p:sp>
        <p:nvSpPr>
          <p:cNvPr id="131" name="Google Shape;131;p14"/>
          <p:cNvSpPr txBox="1">
            <a:spLocks noGrp="1"/>
          </p:cNvSpPr>
          <p:nvPr>
            <p:ph type="sldNum" idx="12"/>
          </p:nvPr>
        </p:nvSpPr>
        <p:spPr>
          <a:xfrm>
            <a:off x="11095176" y="6411970"/>
            <a:ext cx="258624" cy="253885"/>
          </a:xfrm>
          <a:prstGeom prst="rect">
            <a:avLst/>
          </a:prstGeom>
          <a:noFill/>
          <a:ln>
            <a:noFill/>
          </a:ln>
        </p:spPr>
        <p:txBody>
          <a:bodyPr spcFirstLastPara="1" wrap="square" lIns="34275" tIns="34275" rIns="34275" bIns="34275" anchor="ctr" anchorCtr="0">
            <a:spAutoFit/>
          </a:bodyPr>
          <a:lstStyle>
            <a:lvl1pPr marL="0" lvl="0" indent="0" algn="r">
              <a:lnSpc>
                <a:spcPct val="100000"/>
              </a:lnSpc>
              <a:spcBef>
                <a:spcPts val="0"/>
              </a:spcBef>
              <a:spcAft>
                <a:spcPts val="0"/>
              </a:spcAft>
              <a:buClr>
                <a:srgbClr val="888888"/>
              </a:buClr>
              <a:buSzPts val="900"/>
              <a:buFont typeface="Calibri"/>
              <a:buNone/>
              <a:defRPr sz="1200">
                <a:solidFill>
                  <a:srgbClr val="888888"/>
                </a:solidFill>
              </a:defRPr>
            </a:lvl1pPr>
            <a:lvl2pPr marL="0" lvl="1" indent="0" algn="r">
              <a:lnSpc>
                <a:spcPct val="100000"/>
              </a:lnSpc>
              <a:spcBef>
                <a:spcPts val="0"/>
              </a:spcBef>
              <a:spcAft>
                <a:spcPts val="0"/>
              </a:spcAft>
              <a:buClr>
                <a:srgbClr val="888888"/>
              </a:buClr>
              <a:buSzPts val="900"/>
              <a:buFont typeface="Calibri"/>
              <a:buNone/>
              <a:defRPr sz="1200">
                <a:solidFill>
                  <a:srgbClr val="888888"/>
                </a:solidFill>
              </a:defRPr>
            </a:lvl2pPr>
            <a:lvl3pPr marL="0" lvl="2" indent="0" algn="r">
              <a:lnSpc>
                <a:spcPct val="100000"/>
              </a:lnSpc>
              <a:spcBef>
                <a:spcPts val="0"/>
              </a:spcBef>
              <a:spcAft>
                <a:spcPts val="0"/>
              </a:spcAft>
              <a:buClr>
                <a:srgbClr val="888888"/>
              </a:buClr>
              <a:buSzPts val="900"/>
              <a:buFont typeface="Calibri"/>
              <a:buNone/>
              <a:defRPr sz="1200">
                <a:solidFill>
                  <a:srgbClr val="888888"/>
                </a:solidFill>
              </a:defRPr>
            </a:lvl3pPr>
            <a:lvl4pPr marL="0" lvl="3" indent="0" algn="r">
              <a:lnSpc>
                <a:spcPct val="100000"/>
              </a:lnSpc>
              <a:spcBef>
                <a:spcPts val="0"/>
              </a:spcBef>
              <a:spcAft>
                <a:spcPts val="0"/>
              </a:spcAft>
              <a:buClr>
                <a:srgbClr val="888888"/>
              </a:buClr>
              <a:buSzPts val="900"/>
              <a:buFont typeface="Calibri"/>
              <a:buNone/>
              <a:defRPr sz="1200">
                <a:solidFill>
                  <a:srgbClr val="888888"/>
                </a:solidFill>
              </a:defRPr>
            </a:lvl4pPr>
            <a:lvl5pPr marL="0" lvl="4" indent="0" algn="r">
              <a:lnSpc>
                <a:spcPct val="100000"/>
              </a:lnSpc>
              <a:spcBef>
                <a:spcPts val="0"/>
              </a:spcBef>
              <a:spcAft>
                <a:spcPts val="0"/>
              </a:spcAft>
              <a:buClr>
                <a:srgbClr val="888888"/>
              </a:buClr>
              <a:buSzPts val="900"/>
              <a:buFont typeface="Calibri"/>
              <a:buNone/>
              <a:defRPr sz="1200">
                <a:solidFill>
                  <a:srgbClr val="888888"/>
                </a:solidFill>
              </a:defRPr>
            </a:lvl5pPr>
            <a:lvl6pPr marL="0" lvl="5" indent="0" algn="r">
              <a:lnSpc>
                <a:spcPct val="100000"/>
              </a:lnSpc>
              <a:spcBef>
                <a:spcPts val="0"/>
              </a:spcBef>
              <a:spcAft>
                <a:spcPts val="0"/>
              </a:spcAft>
              <a:buClr>
                <a:srgbClr val="888888"/>
              </a:buClr>
              <a:buSzPts val="900"/>
              <a:buFont typeface="Calibri"/>
              <a:buNone/>
              <a:defRPr sz="1200">
                <a:solidFill>
                  <a:srgbClr val="888888"/>
                </a:solidFill>
              </a:defRPr>
            </a:lvl6pPr>
            <a:lvl7pPr marL="0" lvl="6" indent="0" algn="r">
              <a:lnSpc>
                <a:spcPct val="100000"/>
              </a:lnSpc>
              <a:spcBef>
                <a:spcPts val="0"/>
              </a:spcBef>
              <a:spcAft>
                <a:spcPts val="0"/>
              </a:spcAft>
              <a:buClr>
                <a:srgbClr val="888888"/>
              </a:buClr>
              <a:buSzPts val="900"/>
              <a:buFont typeface="Calibri"/>
              <a:buNone/>
              <a:defRPr sz="1200">
                <a:solidFill>
                  <a:srgbClr val="888888"/>
                </a:solidFill>
              </a:defRPr>
            </a:lvl7pPr>
            <a:lvl8pPr marL="0" lvl="7" indent="0" algn="r">
              <a:lnSpc>
                <a:spcPct val="100000"/>
              </a:lnSpc>
              <a:spcBef>
                <a:spcPts val="0"/>
              </a:spcBef>
              <a:spcAft>
                <a:spcPts val="0"/>
              </a:spcAft>
              <a:buClr>
                <a:srgbClr val="888888"/>
              </a:buClr>
              <a:buSzPts val="900"/>
              <a:buFont typeface="Calibri"/>
              <a:buNone/>
              <a:defRPr sz="1200">
                <a:solidFill>
                  <a:srgbClr val="888888"/>
                </a:solidFill>
              </a:defRPr>
            </a:lvl8pPr>
            <a:lvl9pPr marL="0" lvl="8" indent="0" algn="r">
              <a:lnSpc>
                <a:spcPct val="100000"/>
              </a:lnSpc>
              <a:spcBef>
                <a:spcPts val="0"/>
              </a:spcBef>
              <a:spcAft>
                <a:spcPts val="0"/>
              </a:spcAft>
              <a:buClr>
                <a:srgbClr val="888888"/>
              </a:buClr>
              <a:buSzPts val="900"/>
              <a:buFont typeface="Calibri"/>
              <a:buNone/>
              <a:defRPr sz="1200">
                <a:solidFill>
                  <a:srgbClr val="888888"/>
                </a:solidFill>
              </a:defRPr>
            </a:lvl9pPr>
          </a:lstStyle>
          <a:p>
            <a:fld id="{00000000-1234-1234-1234-123412341234}" type="slidenum">
              <a:rPr lang="en" smtClean="0"/>
              <a:pPr/>
              <a:t>‹#›</a:t>
            </a:fld>
            <a:endParaRPr lang="en" sz="1467">
              <a:solidFill>
                <a:schemeClr val="dk2"/>
              </a:solidFill>
            </a:endParaRPr>
          </a:p>
        </p:txBody>
      </p:sp>
    </p:spTree>
    <p:extLst>
      <p:ext uri="{BB962C8B-B14F-4D97-AF65-F5344CB8AC3E}">
        <p14:creationId xmlns:p14="http://schemas.microsoft.com/office/powerpoint/2010/main" val="388661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797665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92" name="Title Text"/>
          <p:cNvSpPr txBox="1">
            <a:spLocks noGrp="1"/>
          </p:cNvSpPr>
          <p:nvPr>
            <p:ph type="title"/>
          </p:nvPr>
        </p:nvSpPr>
        <p:spPr>
          <a:xfrm>
            <a:off x="415600" y="593366"/>
            <a:ext cx="11360801" cy="763601"/>
          </a:xfrm>
          <a:prstGeom prst="rect">
            <a:avLst/>
          </a:prstGeom>
        </p:spPr>
        <p:txBody>
          <a:bodyPr lIns="91424" tIns="91424" rIns="91424" bIns="91424" anchor="t"/>
          <a:lstStyle>
            <a:lvl1pPr>
              <a:defRPr sz="5200">
                <a:latin typeface="Cambria"/>
                <a:ea typeface="Cambria"/>
                <a:cs typeface="Cambria"/>
                <a:sym typeface="Cambria"/>
              </a:defRPr>
            </a:lvl1pPr>
          </a:lstStyle>
          <a:p>
            <a:r>
              <a:t>Title Text</a:t>
            </a:r>
          </a:p>
        </p:txBody>
      </p:sp>
      <p:sp>
        <p:nvSpPr>
          <p:cNvPr id="93" name="Body Level One…"/>
          <p:cNvSpPr txBox="1">
            <a:spLocks noGrp="1"/>
          </p:cNvSpPr>
          <p:nvPr>
            <p:ph type="body" idx="1"/>
          </p:nvPr>
        </p:nvSpPr>
        <p:spPr>
          <a:xfrm>
            <a:off x="415600" y="1536633"/>
            <a:ext cx="11360801" cy="4555200"/>
          </a:xfrm>
          <a:prstGeom prst="rect">
            <a:avLst/>
          </a:prstGeom>
        </p:spPr>
        <p:txBody>
          <a:bodyPr lIns="91424" tIns="91424" rIns="91424" bIns="91424"/>
          <a:lstStyle>
            <a:lvl1pPr marL="609584" indent="-457189">
              <a:spcBef>
                <a:spcPts val="0"/>
              </a:spcBef>
              <a:buSzPts val="2800"/>
              <a:buChar char="●"/>
            </a:lvl1pPr>
            <a:lvl2pPr marL="1289723" indent="-493876">
              <a:spcBef>
                <a:spcPts val="0"/>
              </a:spcBef>
              <a:buSzPts val="2800"/>
              <a:buChar char="○"/>
            </a:lvl2pPr>
            <a:lvl3pPr marL="1998083" indent="-592652">
              <a:spcBef>
                <a:spcPts val="0"/>
              </a:spcBef>
              <a:buSzPts val="2800"/>
              <a:buChar char="■"/>
            </a:lvl3pPr>
            <a:lvl4pPr marL="2673518" indent="-658502">
              <a:spcBef>
                <a:spcPts val="0"/>
              </a:spcBef>
              <a:buSzPts val="2800"/>
              <a:buChar char="●"/>
            </a:lvl4pPr>
            <a:lvl5pPr marL="3283103" indent="-658502">
              <a:spcBef>
                <a:spcPts val="0"/>
              </a:spcBef>
              <a:buSzPts val="2800"/>
              <a:buChar cha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1678177" y="6310165"/>
            <a:ext cx="350035" cy="339716"/>
          </a:xfrm>
          <a:prstGeom prst="rect">
            <a:avLst/>
          </a:prstGeom>
        </p:spPr>
        <p:txBody>
          <a:bodyPr lIns="91424" tIns="91424" rIns="91424" bIns="91424"/>
          <a:lstStyle/>
          <a:p>
            <a:fld id="{86CB4B4D-7CA3-9044-876B-883B54F8677D}" type="slidenum">
              <a:t>‹#›</a:t>
            </a:fld>
            <a:endParaRPr/>
          </a:p>
        </p:txBody>
      </p:sp>
    </p:spTree>
    <p:extLst>
      <p:ext uri="{BB962C8B-B14F-4D97-AF65-F5344CB8AC3E}">
        <p14:creationId xmlns:p14="http://schemas.microsoft.com/office/powerpoint/2010/main" val="31558715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7" r:id="rId3"/>
    <p:sldLayoutId id="2147483658" r:id="rId4"/>
    <p:sldLayoutId id="2147483659" r:id="rId5"/>
    <p:sldLayoutId id="2147483660" r:id="rId6"/>
    <p:sldLayoutId id="2147483661" r:id="rId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245086825"/>
      </p:ext>
    </p:extLst>
  </p:cSld>
  <p:clrMap bg1="lt1" tx1="dk1" bg2="lt2" tx2="dk2" accent1="accent1" accent2="accent2" accent3="accent3" accent4="accent4" accent5="accent5" accent6="accent6" hlink="hlink" folHlink="folHlink"/>
  <p:sldLayoutIdLst>
    <p:sldLayoutId id="2147483663" r:id="rId1"/>
    <p:sldLayoutId id="2147483664" r:id="rId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Regular"/>
                <a:ea typeface="Oswald Regular"/>
                <a:cs typeface="Oswald Regular"/>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Regular"/>
                <a:ea typeface="Oswald Regular"/>
                <a:cs typeface="Oswald Regular"/>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Regular"/>
                <a:ea typeface="Oswald Regular"/>
                <a:cs typeface="Oswald Regular"/>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Regular"/>
                <a:ea typeface="Oswald Regular"/>
                <a:cs typeface="Oswald Regular"/>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Regular"/>
                <a:ea typeface="Oswald Regular"/>
                <a:cs typeface="Oswald Regular"/>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Regular"/>
                <a:ea typeface="Oswald Regular"/>
                <a:cs typeface="Oswald Regular"/>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Regular"/>
                <a:ea typeface="Oswald Regular"/>
                <a:cs typeface="Oswald Regular"/>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Regular"/>
                <a:ea typeface="Oswald Regular"/>
                <a:cs typeface="Oswald Regular"/>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Regular"/>
                <a:ea typeface="Oswald Regular"/>
                <a:cs typeface="Oswald Regular"/>
                <a:sym typeface="Oswald"/>
              </a:defRPr>
            </a:lvl9pPr>
          </a:lstStyle>
          <a:p>
            <a:endParaRPr/>
          </a:p>
        </p:txBody>
      </p:sp>
      <p:sp>
        <p:nvSpPr>
          <p:cNvPr id="7" name="Google Shape;7;p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8" name="Google Shape;8;p9"/>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310123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1518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E5E5E5"/>
              </a:buClr>
              <a:buSzPts val="2800"/>
              <a:buFont typeface="Raleway"/>
              <a:buNone/>
              <a:defRPr sz="2800" b="1">
                <a:solidFill>
                  <a:srgbClr val="E5E5E5"/>
                </a:solidFill>
                <a:latin typeface="Raleway"/>
                <a:ea typeface="Raleway"/>
                <a:cs typeface="Raleway"/>
                <a:sym typeface="Raleway"/>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E5E5E5"/>
              </a:buClr>
              <a:buSzPts val="1800"/>
              <a:buFont typeface="Open Sans"/>
              <a:buChar char="●"/>
              <a:defRPr sz="1800">
                <a:solidFill>
                  <a:srgbClr val="E5E5E5"/>
                </a:solidFill>
                <a:latin typeface="Open Sans"/>
                <a:ea typeface="Open Sans"/>
                <a:cs typeface="Open Sans"/>
                <a:sym typeface="Open Sans"/>
              </a:defRPr>
            </a:lvl1pPr>
            <a:lvl2pPr marL="914400" lvl="1" indent="-317500" rtl="0">
              <a:lnSpc>
                <a:spcPct val="115000"/>
              </a:lnSpc>
              <a:spcBef>
                <a:spcPts val="1600"/>
              </a:spcBef>
              <a:spcAft>
                <a:spcPts val="0"/>
              </a:spcAft>
              <a:buClr>
                <a:srgbClr val="E5E5E5"/>
              </a:buClr>
              <a:buSzPts val="1400"/>
              <a:buFont typeface="Open Sans"/>
              <a:buChar char="○"/>
              <a:defRPr>
                <a:solidFill>
                  <a:srgbClr val="E5E5E5"/>
                </a:solidFill>
                <a:latin typeface="Open Sans"/>
                <a:ea typeface="Open Sans"/>
                <a:cs typeface="Open Sans"/>
                <a:sym typeface="Open Sans"/>
              </a:defRPr>
            </a:lvl2pPr>
            <a:lvl3pPr marL="1371600" lvl="2" indent="-317500" rtl="0">
              <a:lnSpc>
                <a:spcPct val="115000"/>
              </a:lnSpc>
              <a:spcBef>
                <a:spcPts val="1600"/>
              </a:spcBef>
              <a:spcAft>
                <a:spcPts val="0"/>
              </a:spcAft>
              <a:buClr>
                <a:srgbClr val="E5E5E5"/>
              </a:buClr>
              <a:buSzPts val="1400"/>
              <a:buFont typeface="Open Sans"/>
              <a:buChar char="■"/>
              <a:defRPr>
                <a:solidFill>
                  <a:srgbClr val="E5E5E5"/>
                </a:solidFill>
                <a:latin typeface="Open Sans"/>
                <a:ea typeface="Open Sans"/>
                <a:cs typeface="Open Sans"/>
                <a:sym typeface="Open Sans"/>
              </a:defRPr>
            </a:lvl3pPr>
            <a:lvl4pPr marL="1828800" lvl="3" indent="-317500" rtl="0">
              <a:lnSpc>
                <a:spcPct val="115000"/>
              </a:lnSpc>
              <a:spcBef>
                <a:spcPts val="1600"/>
              </a:spcBef>
              <a:spcAft>
                <a:spcPts val="0"/>
              </a:spcAft>
              <a:buClr>
                <a:srgbClr val="E5E5E5"/>
              </a:buClr>
              <a:buSzPts val="1400"/>
              <a:buFont typeface="Open Sans"/>
              <a:buChar char="●"/>
              <a:defRPr>
                <a:solidFill>
                  <a:srgbClr val="E5E5E5"/>
                </a:solidFill>
                <a:latin typeface="Open Sans"/>
                <a:ea typeface="Open Sans"/>
                <a:cs typeface="Open Sans"/>
                <a:sym typeface="Open Sans"/>
              </a:defRPr>
            </a:lvl4pPr>
            <a:lvl5pPr marL="2286000" lvl="4" indent="-317500" rtl="0">
              <a:lnSpc>
                <a:spcPct val="115000"/>
              </a:lnSpc>
              <a:spcBef>
                <a:spcPts val="1600"/>
              </a:spcBef>
              <a:spcAft>
                <a:spcPts val="0"/>
              </a:spcAft>
              <a:buClr>
                <a:srgbClr val="E5E5E5"/>
              </a:buClr>
              <a:buSzPts val="1400"/>
              <a:buFont typeface="Open Sans"/>
              <a:buChar char="○"/>
              <a:defRPr>
                <a:solidFill>
                  <a:srgbClr val="E5E5E5"/>
                </a:solidFill>
                <a:latin typeface="Open Sans"/>
                <a:ea typeface="Open Sans"/>
                <a:cs typeface="Open Sans"/>
                <a:sym typeface="Open Sans"/>
              </a:defRPr>
            </a:lvl5pPr>
            <a:lvl6pPr marL="2743200" lvl="5" indent="-317500" rtl="0">
              <a:lnSpc>
                <a:spcPct val="115000"/>
              </a:lnSpc>
              <a:spcBef>
                <a:spcPts val="1600"/>
              </a:spcBef>
              <a:spcAft>
                <a:spcPts val="0"/>
              </a:spcAft>
              <a:buClr>
                <a:srgbClr val="E5E5E5"/>
              </a:buClr>
              <a:buSzPts val="1400"/>
              <a:buFont typeface="Open Sans"/>
              <a:buChar char="■"/>
              <a:defRPr>
                <a:solidFill>
                  <a:srgbClr val="E5E5E5"/>
                </a:solidFill>
                <a:latin typeface="Open Sans"/>
                <a:ea typeface="Open Sans"/>
                <a:cs typeface="Open Sans"/>
                <a:sym typeface="Open Sans"/>
              </a:defRPr>
            </a:lvl6pPr>
            <a:lvl7pPr marL="3200400" lvl="6" indent="-317500" rtl="0">
              <a:lnSpc>
                <a:spcPct val="115000"/>
              </a:lnSpc>
              <a:spcBef>
                <a:spcPts val="1600"/>
              </a:spcBef>
              <a:spcAft>
                <a:spcPts val="0"/>
              </a:spcAft>
              <a:buClr>
                <a:srgbClr val="E5E5E5"/>
              </a:buClr>
              <a:buSzPts val="1400"/>
              <a:buFont typeface="Open Sans"/>
              <a:buChar char="●"/>
              <a:defRPr>
                <a:solidFill>
                  <a:srgbClr val="E5E5E5"/>
                </a:solidFill>
                <a:latin typeface="Open Sans"/>
                <a:ea typeface="Open Sans"/>
                <a:cs typeface="Open Sans"/>
                <a:sym typeface="Open Sans"/>
              </a:defRPr>
            </a:lvl7pPr>
            <a:lvl8pPr marL="3657600" lvl="7" indent="-317500" rtl="0">
              <a:lnSpc>
                <a:spcPct val="115000"/>
              </a:lnSpc>
              <a:spcBef>
                <a:spcPts val="1600"/>
              </a:spcBef>
              <a:spcAft>
                <a:spcPts val="0"/>
              </a:spcAft>
              <a:buClr>
                <a:srgbClr val="E5E5E5"/>
              </a:buClr>
              <a:buSzPts val="1400"/>
              <a:buFont typeface="Open Sans"/>
              <a:buChar char="○"/>
              <a:defRPr>
                <a:solidFill>
                  <a:srgbClr val="E5E5E5"/>
                </a:solidFill>
                <a:latin typeface="Open Sans"/>
                <a:ea typeface="Open Sans"/>
                <a:cs typeface="Open Sans"/>
                <a:sym typeface="Open Sans"/>
              </a:defRPr>
            </a:lvl8pPr>
            <a:lvl9pPr marL="4114800" lvl="8" indent="-317500" rtl="0">
              <a:lnSpc>
                <a:spcPct val="115000"/>
              </a:lnSpc>
              <a:spcBef>
                <a:spcPts val="1600"/>
              </a:spcBef>
              <a:spcAft>
                <a:spcPts val="1600"/>
              </a:spcAft>
              <a:buClr>
                <a:srgbClr val="E5E5E5"/>
              </a:buClr>
              <a:buSzPts val="1400"/>
              <a:buFont typeface="Open Sans"/>
              <a:buChar char="■"/>
              <a:defRPr>
                <a:solidFill>
                  <a:srgbClr val="E5E5E5"/>
                </a:solidFill>
                <a:latin typeface="Open Sans"/>
                <a:ea typeface="Open Sans"/>
                <a:cs typeface="Open Sans"/>
                <a:sym typeface="Open Sans"/>
              </a:defRPr>
            </a:lvl9pPr>
          </a:lstStyle>
          <a:p>
            <a:endParaRPr/>
          </a:p>
        </p:txBody>
      </p:sp>
      <p:sp>
        <p:nvSpPr>
          <p:cNvPr id="53" name="Google Shape;53;p13"/>
          <p:cNvSpPr txBox="1">
            <a:spLocks noGrp="1"/>
          </p:cNvSpPr>
          <p:nvPr>
            <p:ph type="sldNum" idx="12"/>
          </p:nvPr>
        </p:nvSpPr>
        <p:spPr>
          <a:xfrm>
            <a:off x="11326277" y="1661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rgbClr val="E5E5E5"/>
                </a:solidFill>
                <a:latin typeface="Raleway"/>
                <a:ea typeface="Raleway"/>
                <a:cs typeface="Raleway"/>
                <a:sym typeface="Raleway"/>
              </a:defRPr>
            </a:lvl1pPr>
            <a:lvl2pPr lvl="1" algn="r" rtl="0">
              <a:buNone/>
              <a:defRPr sz="1333">
                <a:solidFill>
                  <a:srgbClr val="E5E5E5"/>
                </a:solidFill>
                <a:latin typeface="Raleway"/>
                <a:ea typeface="Raleway"/>
                <a:cs typeface="Raleway"/>
                <a:sym typeface="Raleway"/>
              </a:defRPr>
            </a:lvl2pPr>
            <a:lvl3pPr lvl="2" algn="r" rtl="0">
              <a:buNone/>
              <a:defRPr sz="1333">
                <a:solidFill>
                  <a:srgbClr val="E5E5E5"/>
                </a:solidFill>
                <a:latin typeface="Raleway"/>
                <a:ea typeface="Raleway"/>
                <a:cs typeface="Raleway"/>
                <a:sym typeface="Raleway"/>
              </a:defRPr>
            </a:lvl3pPr>
            <a:lvl4pPr lvl="3" algn="r" rtl="0">
              <a:buNone/>
              <a:defRPr sz="1333">
                <a:solidFill>
                  <a:srgbClr val="E5E5E5"/>
                </a:solidFill>
                <a:latin typeface="Raleway"/>
                <a:ea typeface="Raleway"/>
                <a:cs typeface="Raleway"/>
                <a:sym typeface="Raleway"/>
              </a:defRPr>
            </a:lvl4pPr>
            <a:lvl5pPr lvl="4" algn="r" rtl="0">
              <a:buNone/>
              <a:defRPr sz="1333">
                <a:solidFill>
                  <a:srgbClr val="E5E5E5"/>
                </a:solidFill>
                <a:latin typeface="Raleway"/>
                <a:ea typeface="Raleway"/>
                <a:cs typeface="Raleway"/>
                <a:sym typeface="Raleway"/>
              </a:defRPr>
            </a:lvl5pPr>
            <a:lvl6pPr lvl="5" algn="r" rtl="0">
              <a:buNone/>
              <a:defRPr sz="1333">
                <a:solidFill>
                  <a:srgbClr val="E5E5E5"/>
                </a:solidFill>
                <a:latin typeface="Raleway"/>
                <a:ea typeface="Raleway"/>
                <a:cs typeface="Raleway"/>
                <a:sym typeface="Raleway"/>
              </a:defRPr>
            </a:lvl6pPr>
            <a:lvl7pPr lvl="6" algn="r" rtl="0">
              <a:buNone/>
              <a:defRPr sz="1333">
                <a:solidFill>
                  <a:srgbClr val="E5E5E5"/>
                </a:solidFill>
                <a:latin typeface="Raleway"/>
                <a:ea typeface="Raleway"/>
                <a:cs typeface="Raleway"/>
                <a:sym typeface="Raleway"/>
              </a:defRPr>
            </a:lvl7pPr>
            <a:lvl8pPr lvl="7" algn="r" rtl="0">
              <a:buNone/>
              <a:defRPr sz="1333">
                <a:solidFill>
                  <a:srgbClr val="E5E5E5"/>
                </a:solidFill>
                <a:latin typeface="Raleway"/>
                <a:ea typeface="Raleway"/>
                <a:cs typeface="Raleway"/>
                <a:sym typeface="Raleway"/>
              </a:defRPr>
            </a:lvl8pPr>
            <a:lvl9pPr lvl="8" algn="r" rtl="0">
              <a:buNone/>
              <a:defRPr sz="1333">
                <a:solidFill>
                  <a:srgbClr val="E5E5E5"/>
                </a:solidFill>
                <a:latin typeface="Raleway"/>
                <a:ea typeface="Raleway"/>
                <a:cs typeface="Raleway"/>
                <a:sym typeface="Ralew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13660957"/>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hyperlink" Target="mailto:info@neartic.net" TargetMode="External"/><Relationship Id="rId4" Type="http://schemas.openxmlformats.org/officeDocument/2006/relationships/hyperlink" Target="https://mypages.unh.edu/ne-arctic-convergence" TargetMode="External"/><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hyperlink" Target="https://www.google.se/url?sa=i&amp;rct=j&amp;q=&amp;esrc=s&amp;source=images&amp;cd=&amp;cad=rja&amp;uact=8&amp;ved=0ahUKEwiDyL2iu-DTAhVECZoKHdXHD5EQjRwIBw&amp;url=https://ru.wikipedia.org/wiki/%D0%A1%D0%B5%D0%B2%D0%B5%D1%80%D0%BD%D1%8B%D0%B9_(%D0%90%D1%80%D0%BA%D1%82%D0%B8%D1%87%D0%B5%D1%81%D0%BA%D0%B8%D0%B9)_%D1%84%D0%B5%D0%B4%D0%B5%D1%80%D0%B0%D0%BB%D1%8C%D0%BD%D1%8B%D0%B9_%D1%83%D0%BD%D0%B8%D0%B2%D0%B5%D1%80%D1%81%D0%B8%D1%82%D0%B5%D1%82_%D0%B8%D0%BC%D0%B5%D0%BD%D0%B8_%D0%9C._%D0%92._%D0%9B%D0%BE%D0%BC%D0%BE%D0%BD%D0%BE%D1%81%D0%BE%D0%B2%D0%B0&amp;psig=AFQjCNG7Hsur-BGNe79BcmsX4fanVq_oxA&amp;ust=1494338583290467" TargetMode="External"/><Relationship Id="rId3" Type="http://schemas.openxmlformats.org/officeDocument/2006/relationships/hyperlink" Target="https://asiaq.org/" TargetMode="External"/><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hyperlink" Target="http://www.google.se/url?sa=i&amp;rct=j&amp;q=&amp;esrc=s&amp;source=images&amp;cd=&amp;cad=rja&amp;uact=8&amp;ved=0ahUKEwjZz4ukvODTAhVCOpoKHYPzClUQjRwIBw&amp;url=http://www.unh.edu/cpa/logos/&amp;psig=AFQjCNHvac9FuD7X5pWpFsqJKrOIhy_Vcw&amp;ust=1494338880233714" TargetMode="External"/><Relationship Id="rId11" Type="http://schemas.openxmlformats.org/officeDocument/2006/relationships/image" Target="../media/image42.png"/><Relationship Id="rId5" Type="http://schemas.openxmlformats.org/officeDocument/2006/relationships/image" Target="../media/image38.jpeg"/><Relationship Id="rId10" Type="http://schemas.openxmlformats.org/officeDocument/2006/relationships/image" Target="../media/image41.jpeg"/><Relationship Id="rId4" Type="http://schemas.openxmlformats.org/officeDocument/2006/relationships/image" Target="../media/image37.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hyperlink" Target="https://www.google.se/url?sa=i&amp;rct=j&amp;q=&amp;esrc=s&amp;source=images&amp;cd=&amp;cad=rja&amp;uact=8&amp;ved=0ahUKEwiDyL2iu-DTAhVECZoKHdXHD5EQjRwIBw&amp;url=https://ru.wikipedia.org/wiki/%D0%A1%D0%B5%D0%B2%D0%B5%D1%80%D0%BD%D1%8B%D0%B9_(%D0%90%D1%80%D0%BA%D1%82%D0%B8%D1%87%D0%B5%D1%81%D0%BA%D0%B8%D0%B9)_%D1%84%D0%B5%D0%B4%D0%B5%D1%80%D0%B0%D0%BB%D1%8C%D0%BD%D1%8B%D0%B9_%D1%83%D0%BD%D0%B8%D0%B2%D0%B5%D1%80%D1%81%D0%B8%D1%82%D0%B5%D1%82_%D0%B8%D0%BC%D0%B5%D0%BD%D0%B8_%D0%9C._%D0%92._%D0%9B%D0%BE%D0%BC%D0%BE%D0%BD%D0%BE%D1%81%D0%BE%D0%B2%D0%B0&amp;psig=AFQjCNG7Hsur-BGNe79BcmsX4fanVq_oxA&amp;ust=1494338583290467" TargetMode="External"/><Relationship Id="rId13" Type="http://schemas.openxmlformats.org/officeDocument/2006/relationships/image" Target="../media/image44.jpeg"/><Relationship Id="rId3" Type="http://schemas.openxmlformats.org/officeDocument/2006/relationships/hyperlink" Target="https://asiaq.org/" TargetMode="External"/><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hyperlink" Target="http://www.google.se/url?sa=i&amp;rct=j&amp;q=&amp;esrc=s&amp;source=images&amp;cd=&amp;cad=rja&amp;uact=8&amp;ved=0ahUKEwjZz4ukvODTAhVCOpoKHYPzClUQjRwIBw&amp;url=http://www.unh.edu/cpa/logos/&amp;psig=AFQjCNHvac9FuD7X5pWpFsqJKrOIhy_Vcw&amp;ust=1494338880233714" TargetMode="External"/><Relationship Id="rId11" Type="http://schemas.openxmlformats.org/officeDocument/2006/relationships/image" Target="../media/image42.png"/><Relationship Id="rId5" Type="http://schemas.openxmlformats.org/officeDocument/2006/relationships/image" Target="../media/image38.jpeg"/><Relationship Id="rId10" Type="http://schemas.openxmlformats.org/officeDocument/2006/relationships/image" Target="../media/image41.jpeg"/><Relationship Id="rId4" Type="http://schemas.openxmlformats.org/officeDocument/2006/relationships/image" Target="../media/image37.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hyperlink" Target="https://cirs.georgetown.edu/news-analysis/air-pollution-and-covid-19-gcc-and-middle-eas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tiff"/></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jpg"/></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77.jp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20.xml"/><Relationship Id="rId16" Type="http://schemas.openxmlformats.org/officeDocument/2006/relationships/image" Target="../media/image92.png"/><Relationship Id="rId1" Type="http://schemas.openxmlformats.org/officeDocument/2006/relationships/slideLayout" Target="../slideLayouts/slideLayout23.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g"/><Relationship Id="rId7"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hyperlink" Target="https://www.surveymonkey.com/r/R7XPQC3"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 name="Rounded Rectangle"/>
          <p:cNvSpPr/>
          <p:nvPr/>
        </p:nvSpPr>
        <p:spPr>
          <a:xfrm>
            <a:off x="792827" y="1458409"/>
            <a:ext cx="10606346" cy="4576991"/>
          </a:xfrm>
          <a:prstGeom prst="roundRect">
            <a:avLst>
              <a:gd name="adj" fmla="val 16039"/>
            </a:avLst>
          </a:prstGeom>
          <a:solidFill>
            <a:srgbClr val="FFFFFF">
              <a:alpha val="60379"/>
            </a:srgbClr>
          </a:solidFill>
          <a:ln w="25400">
            <a:solidFill>
              <a:schemeClr val="accent1">
                <a:satOff val="-3547"/>
                <a:lumOff val="-10352"/>
                <a:alpha val="60379"/>
              </a:schemeClr>
            </a:solidFill>
            <a:miter/>
          </a:ln>
        </p:spPr>
        <p:txBody>
          <a:bodyPr lIns="45719" rIns="45719" anchor="ctr"/>
          <a:lstStyle/>
          <a:p>
            <a:endParaRPr/>
          </a:p>
        </p:txBody>
      </p:sp>
      <p:sp>
        <p:nvSpPr>
          <p:cNvPr id="312" name="Title 1"/>
          <p:cNvSpPr txBox="1">
            <a:spLocks noGrp="1"/>
          </p:cNvSpPr>
          <p:nvPr>
            <p:ph type="title"/>
          </p:nvPr>
        </p:nvSpPr>
        <p:spPr>
          <a:xfrm>
            <a:off x="792827" y="3521478"/>
            <a:ext cx="10606345" cy="2567219"/>
          </a:xfrm>
          <a:prstGeom prst="rect">
            <a:avLst/>
          </a:prstGeom>
        </p:spPr>
        <p:txBody>
          <a:bodyPr anchor="ctr">
            <a:normAutofit/>
          </a:bodyPr>
          <a:lstStyle/>
          <a:p>
            <a:pPr algn="ctr">
              <a:defRPr sz="4400">
                <a:solidFill>
                  <a:schemeClr val="accent1">
                    <a:satOff val="-3547"/>
                    <a:lumOff val="-10352"/>
                  </a:schemeClr>
                </a:solidFill>
                <a:latin typeface="Oswald Bold"/>
                <a:ea typeface="Oswald Bold"/>
                <a:cs typeface="Oswald Bold"/>
                <a:sym typeface="Oswald Bold"/>
              </a:defRPr>
            </a:pPr>
            <a:r>
              <a:rPr lang="en-US" sz="4100" dirty="0"/>
              <a:t>Welcome to the Arctic Research </a:t>
            </a:r>
            <a:br>
              <a:rPr lang="en-US" sz="4100" dirty="0"/>
            </a:br>
            <a:r>
              <a:rPr lang="en-US" sz="4100" dirty="0"/>
              <a:t>Collaboration Workshop</a:t>
            </a:r>
            <a:br>
              <a:rPr lang="en-US" sz="4100" dirty="0"/>
            </a:br>
            <a:br>
              <a:rPr lang="en-US" sz="4100" dirty="0"/>
            </a:br>
            <a:endParaRPr lang="en-US" sz="1900" dirty="0">
              <a:latin typeface="Oswald Regular"/>
              <a:ea typeface="Oswald Regular"/>
              <a:cs typeface="Oswald Regular"/>
              <a:sym typeface="Oswald Regular"/>
            </a:endParaRPr>
          </a:p>
        </p:txBody>
      </p:sp>
      <p:pic>
        <p:nvPicPr>
          <p:cNvPr id="3" name="Picture 2">
            <a:extLst>
              <a:ext uri="{FF2B5EF4-FFF2-40B4-BE49-F238E27FC236}">
                <a16:creationId xmlns:a16="http://schemas.microsoft.com/office/drawing/2014/main" id="{F6D02E5E-0621-BB42-B6C8-A30F5D83A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715" y="1503558"/>
            <a:ext cx="1745501" cy="1745501"/>
          </a:xfrm>
          <a:prstGeom prst="rect">
            <a:avLst/>
          </a:prstGeom>
        </p:spPr>
      </p:pic>
      <p:pic>
        <p:nvPicPr>
          <p:cNvPr id="1028" name="Picture 4" descr="IARPC - Interagency Arctic Research Policy Committee">
            <a:extLst>
              <a:ext uri="{FF2B5EF4-FFF2-40B4-BE49-F238E27FC236}">
                <a16:creationId xmlns:a16="http://schemas.microsoft.com/office/drawing/2014/main" id="{2B78BA52-89DE-8B4D-ACE9-8CD6882C0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0206" y="1782654"/>
            <a:ext cx="3307508" cy="11873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55D2FB-6C00-5C48-941C-2DDC07486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062" y="1041722"/>
            <a:ext cx="4146664" cy="2760560"/>
          </a:xfrm>
          <a:prstGeom prst="rect">
            <a:avLst/>
          </a:prstGeom>
        </p:spPr>
      </p:pic>
      <p:pic>
        <p:nvPicPr>
          <p:cNvPr id="10" name="Picture 9">
            <a:extLst>
              <a:ext uri="{FF2B5EF4-FFF2-40B4-BE49-F238E27FC236}">
                <a16:creationId xmlns:a16="http://schemas.microsoft.com/office/drawing/2014/main" id="{318BF06D-1A87-AD47-B083-A9D7C94F0B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46" y="5149013"/>
            <a:ext cx="1328359" cy="1334530"/>
          </a:xfrm>
          <a:prstGeom prst="rect">
            <a:avLst/>
          </a:prstGeom>
        </p:spPr>
      </p:pic>
      <p:sp>
        <p:nvSpPr>
          <p:cNvPr id="11" name="TextBox 10">
            <a:extLst>
              <a:ext uri="{FF2B5EF4-FFF2-40B4-BE49-F238E27FC236}">
                <a16:creationId xmlns:a16="http://schemas.microsoft.com/office/drawing/2014/main" id="{9AE2EB85-660C-494F-8A8B-A1A53F06F7E5}"/>
              </a:ext>
            </a:extLst>
          </p:cNvPr>
          <p:cNvSpPr txBox="1"/>
          <p:nvPr/>
        </p:nvSpPr>
        <p:spPr>
          <a:xfrm>
            <a:off x="1358152" y="6057166"/>
            <a:ext cx="4737848"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mn-lt"/>
                <a:ea typeface="+mn-ea"/>
                <a:cs typeface="+mn-cs"/>
                <a:sym typeface="Calibri"/>
              </a:rPr>
              <a:t>National Science Foundation support for this workshop has been provided in part under grant no. NSF-SES 1935653 &amp; Cooperative Agreement No. PLR-1928794</a:t>
            </a:r>
          </a:p>
        </p:txBody>
      </p:sp>
    </p:spTree>
    <p:extLst>
      <p:ext uri="{BB962C8B-B14F-4D97-AF65-F5344CB8AC3E}">
        <p14:creationId xmlns:p14="http://schemas.microsoft.com/office/powerpoint/2010/main" val="310160392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6F6338-038B-47A4-AE4B-1A8B38C00F0E}"/>
              </a:ext>
            </a:extLst>
          </p:cNvPr>
          <p:cNvSpPr txBox="1"/>
          <p:nvPr/>
        </p:nvSpPr>
        <p:spPr>
          <a:xfrm>
            <a:off x="1339401" y="1266215"/>
            <a:ext cx="10071279" cy="1477328"/>
          </a:xfrm>
          <a:prstGeom prst="rect">
            <a:avLst/>
          </a:prstGeom>
          <a:solidFill>
            <a:schemeClr val="bg1"/>
          </a:solid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Elise Miller-Hooks (PI), Sara Cobb (CoPI), Celso Ferreira (CoPI) at George Mason University</a:t>
            </a:r>
          </a:p>
          <a:p>
            <a:pPr algn="ctr"/>
            <a:r>
              <a:rPr lang="en-US" dirty="0">
                <a:latin typeface="Times New Roman" panose="02020603050405020304" pitchFamily="18" charset="0"/>
                <a:cs typeface="Times New Roman" panose="02020603050405020304" pitchFamily="18" charset="0"/>
              </a:rPr>
              <a:t>Anne Garland (CoPI) at Applied Research in Environmental Sciences (ARIES) </a:t>
            </a:r>
            <a:r>
              <a:rPr lang="en-US" dirty="0" err="1">
                <a:latin typeface="Times New Roman" panose="02020603050405020304" pitchFamily="18" charset="0"/>
                <a:cs typeface="Times New Roman" panose="02020603050405020304" pitchFamily="18" charset="0"/>
              </a:rPr>
              <a:t>NonProfit</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Jinlun Zhang (Senior Investigator) at University of Washington</a:t>
            </a:r>
          </a:p>
          <a:p>
            <a:pPr algn="ctr"/>
            <a:r>
              <a:rPr lang="en-US" dirty="0">
                <a:latin typeface="Times New Roman" panose="02020603050405020304" pitchFamily="18" charset="0"/>
                <a:cs typeface="Times New Roman" panose="02020603050405020304" pitchFamily="18" charset="0"/>
              </a:rPr>
              <a:t>Thomas Ravens (Consultant) at University of Alaska - Anchorage</a:t>
            </a:r>
          </a:p>
          <a:p>
            <a:pPr algn="ctr"/>
            <a:r>
              <a:rPr lang="en-US" dirty="0">
                <a:latin typeface="Times New Roman" panose="02020603050405020304" pitchFamily="18" charset="0"/>
                <a:cs typeface="Times New Roman" panose="02020603050405020304" pitchFamily="18" charset="0"/>
              </a:rPr>
              <a:t>Ralph Pundt (Consultant) at Maine Maritime Academy</a:t>
            </a:r>
          </a:p>
        </p:txBody>
      </p:sp>
      <p:sp>
        <p:nvSpPr>
          <p:cNvPr id="4" name="Title 1">
            <a:extLst>
              <a:ext uri="{FF2B5EF4-FFF2-40B4-BE49-F238E27FC236}">
                <a16:creationId xmlns:a16="http://schemas.microsoft.com/office/drawing/2014/main" id="{FA22511A-DE08-45AC-AB36-EDFC67B80877}"/>
              </a:ext>
            </a:extLst>
          </p:cNvPr>
          <p:cNvSpPr>
            <a:spLocks noGrp="1"/>
          </p:cNvSpPr>
          <p:nvPr>
            <p:ph type="ctrTitle"/>
          </p:nvPr>
        </p:nvSpPr>
        <p:spPr>
          <a:xfrm>
            <a:off x="75127" y="90149"/>
            <a:ext cx="12041746" cy="1133340"/>
          </a:xfrm>
          <a:solidFill>
            <a:schemeClr val="accent1">
              <a:lumMod val="75000"/>
            </a:schemeClr>
          </a:solidFill>
        </p:spPr>
        <p:txBody>
          <a:bodyPr>
            <a:normAutofit/>
          </a:bodyPr>
          <a:lstStyle/>
          <a:p>
            <a:r>
              <a:rPr lang="en-US" sz="3200" dirty="0">
                <a:solidFill>
                  <a:schemeClr val="bg1"/>
                </a:solidFill>
                <a:latin typeface="Arial" panose="020B0604020202020204" pitchFamily="34" charset="0"/>
                <a:cs typeface="Arial" panose="020B0604020202020204" pitchFamily="34" charset="0"/>
              </a:rPr>
              <a:t>NSF-NNA: An Expanding Global Maritime Network,</a:t>
            </a:r>
            <a:br>
              <a:rPr lang="en-US" sz="3200"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its Arctic Impacts and Reverberations</a:t>
            </a:r>
            <a:endParaRPr lang="en-US" sz="3200"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1D9A29FB-1A4A-4158-BA36-B060F552AD3E}"/>
              </a:ext>
            </a:extLst>
          </p:cNvPr>
          <p:cNvPicPr>
            <a:picLocks noChangeAspect="1"/>
          </p:cNvPicPr>
          <p:nvPr/>
        </p:nvPicPr>
        <p:blipFill>
          <a:blip r:embed="rId2"/>
          <a:stretch>
            <a:fillRect/>
          </a:stretch>
        </p:blipFill>
        <p:spPr>
          <a:xfrm>
            <a:off x="637453" y="2682028"/>
            <a:ext cx="10917093" cy="4153437"/>
          </a:xfrm>
          <a:prstGeom prst="rect">
            <a:avLst/>
          </a:prstGeom>
        </p:spPr>
      </p:pic>
      <p:pic>
        <p:nvPicPr>
          <p:cNvPr id="40" name="Picture 39">
            <a:extLst>
              <a:ext uri="{FF2B5EF4-FFF2-40B4-BE49-F238E27FC236}">
                <a16:creationId xmlns:a16="http://schemas.microsoft.com/office/drawing/2014/main" id="{C724047D-E0E8-44E9-8BCC-86072FDC9656}"/>
              </a:ext>
            </a:extLst>
          </p:cNvPr>
          <p:cNvPicPr>
            <a:picLocks noChangeAspect="1"/>
          </p:cNvPicPr>
          <p:nvPr/>
        </p:nvPicPr>
        <p:blipFill>
          <a:blip r:embed="rId3"/>
          <a:stretch>
            <a:fillRect/>
          </a:stretch>
        </p:blipFill>
        <p:spPr>
          <a:xfrm>
            <a:off x="75127" y="752316"/>
            <a:ext cx="1950771" cy="1886986"/>
          </a:xfrm>
          <a:prstGeom prst="rect">
            <a:avLst/>
          </a:prstGeom>
        </p:spPr>
      </p:pic>
    </p:spTree>
    <p:extLst>
      <p:ext uri="{BB962C8B-B14F-4D97-AF65-F5344CB8AC3E}">
        <p14:creationId xmlns:p14="http://schemas.microsoft.com/office/powerpoint/2010/main" val="941461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6F6338-038B-47A4-AE4B-1A8B38C00F0E}"/>
              </a:ext>
            </a:extLst>
          </p:cNvPr>
          <p:cNvSpPr txBox="1"/>
          <p:nvPr/>
        </p:nvSpPr>
        <p:spPr>
          <a:xfrm>
            <a:off x="75128" y="1520516"/>
            <a:ext cx="6196884" cy="2031325"/>
          </a:xfrm>
          <a:prstGeom prst="rect">
            <a:avLst/>
          </a:prstGeom>
          <a:solidFill>
            <a:schemeClr val="bg1"/>
          </a:solidFill>
        </p:spPr>
        <p:txBody>
          <a:bodyPr wrap="square" rtlCol="0">
            <a:spAutoFit/>
          </a:bodyPr>
          <a:lstStyle/>
          <a:p>
            <a:r>
              <a:rPr lang="en-US" dirty="0"/>
              <a:t>George Mason Univ.: Elise Miller-Hooks (PI)</a:t>
            </a:r>
          </a:p>
          <a:p>
            <a:r>
              <a:rPr lang="en-US" dirty="0"/>
              <a:t>Univ. of Maryland: Brooke Fisher Liu (Co-PI)</a:t>
            </a:r>
          </a:p>
          <a:p>
            <a:r>
              <a:rPr lang="en-US" dirty="0"/>
              <a:t>Univ. of Delaware: Joanne </a:t>
            </a:r>
            <a:r>
              <a:rPr lang="en-US" dirty="0" err="1"/>
              <a:t>Nigg</a:t>
            </a:r>
            <a:r>
              <a:rPr lang="en-US" dirty="0"/>
              <a:t> (Co-PI)</a:t>
            </a:r>
          </a:p>
          <a:p>
            <a:r>
              <a:rPr lang="en-US" dirty="0"/>
              <a:t>Johns Hopkins: Judy </a:t>
            </a:r>
            <a:r>
              <a:rPr lang="en-US" dirty="0" err="1"/>
              <a:t>Mitrani</a:t>
            </a:r>
            <a:r>
              <a:rPr lang="en-US" dirty="0"/>
              <a:t>-Reiser (PI on </a:t>
            </a:r>
            <a:r>
              <a:rPr lang="en-US" dirty="0" err="1"/>
              <a:t>collab</a:t>
            </a:r>
            <a:r>
              <a:rPr lang="en-US" dirty="0"/>
              <a:t>, at NIST) 		          Matthew Green (Co-PI)</a:t>
            </a:r>
          </a:p>
          <a:p>
            <a:r>
              <a:rPr lang="en-US" dirty="0"/>
              <a:t>Univ. of Delaware: Joanne </a:t>
            </a:r>
            <a:r>
              <a:rPr lang="en-US" dirty="0" err="1"/>
              <a:t>Nigg</a:t>
            </a:r>
            <a:r>
              <a:rPr lang="en-US" dirty="0"/>
              <a:t> (Co-PI), Rachel Davidson (SI)</a:t>
            </a:r>
          </a:p>
          <a:p>
            <a:pPr algn="ctr"/>
            <a:r>
              <a:rPr lang="en-US" dirty="0"/>
              <a:t> </a:t>
            </a:r>
          </a:p>
        </p:txBody>
      </p:sp>
      <p:sp>
        <p:nvSpPr>
          <p:cNvPr id="4" name="Title 1">
            <a:extLst>
              <a:ext uri="{FF2B5EF4-FFF2-40B4-BE49-F238E27FC236}">
                <a16:creationId xmlns:a16="http://schemas.microsoft.com/office/drawing/2014/main" id="{FA22511A-DE08-45AC-AB36-EDFC67B80877}"/>
              </a:ext>
            </a:extLst>
          </p:cNvPr>
          <p:cNvSpPr>
            <a:spLocks noGrp="1"/>
          </p:cNvSpPr>
          <p:nvPr>
            <p:ph type="ctrTitle"/>
          </p:nvPr>
        </p:nvSpPr>
        <p:spPr>
          <a:xfrm>
            <a:off x="75127" y="141667"/>
            <a:ext cx="12041746" cy="1429555"/>
          </a:xfrm>
          <a:solidFill>
            <a:schemeClr val="accent1">
              <a:lumMod val="75000"/>
            </a:schemeClr>
          </a:solidFill>
        </p:spPr>
        <p:txBody>
          <a:bodyPr>
            <a:noAutofit/>
          </a:bodyPr>
          <a:lstStyle/>
          <a:p>
            <a:r>
              <a:rPr lang="en-US" sz="3200" dirty="0">
                <a:solidFill>
                  <a:schemeClr val="bg1"/>
                </a:solidFill>
                <a:latin typeface="Arial" panose="020B0604020202020204" pitchFamily="34" charset="0"/>
                <a:cs typeface="Arial" panose="020B0604020202020204" pitchFamily="34" charset="0"/>
              </a:rPr>
              <a:t>NSF RIPS II: Quantifying Disaster Resilience of Critical Infrastructure-Based Societal Systems with Emergent Behavior and Dynamic Interdependencies</a:t>
            </a:r>
            <a:endParaRPr lang="en-US" sz="3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BCDD27A-CA77-4CB2-9B2D-B2FE9DC282EE}"/>
              </a:ext>
            </a:extLst>
          </p:cNvPr>
          <p:cNvPicPr>
            <a:picLocks noChangeAspect="1"/>
          </p:cNvPicPr>
          <p:nvPr/>
        </p:nvPicPr>
        <p:blipFill>
          <a:blip r:embed="rId2"/>
          <a:stretch>
            <a:fillRect/>
          </a:stretch>
        </p:blipFill>
        <p:spPr>
          <a:xfrm>
            <a:off x="97975" y="3306017"/>
            <a:ext cx="3585428" cy="3568066"/>
          </a:xfrm>
          <a:prstGeom prst="rect">
            <a:avLst/>
          </a:prstGeom>
        </p:spPr>
      </p:pic>
      <p:pic>
        <p:nvPicPr>
          <p:cNvPr id="11" name="Picture 10">
            <a:extLst>
              <a:ext uri="{FF2B5EF4-FFF2-40B4-BE49-F238E27FC236}">
                <a16:creationId xmlns:a16="http://schemas.microsoft.com/office/drawing/2014/main" id="{07D56A95-227F-4000-B24D-4AEA237C0A8E}"/>
              </a:ext>
            </a:extLst>
          </p:cNvPr>
          <p:cNvPicPr>
            <a:picLocks noChangeAspect="1"/>
          </p:cNvPicPr>
          <p:nvPr/>
        </p:nvPicPr>
        <p:blipFill>
          <a:blip r:embed="rId3"/>
          <a:stretch>
            <a:fillRect/>
          </a:stretch>
        </p:blipFill>
        <p:spPr>
          <a:xfrm>
            <a:off x="6327994" y="1659015"/>
            <a:ext cx="2288732" cy="1754326"/>
          </a:xfrm>
          <a:prstGeom prst="rect">
            <a:avLst/>
          </a:prstGeom>
        </p:spPr>
      </p:pic>
      <p:pic>
        <p:nvPicPr>
          <p:cNvPr id="15" name="Picture 14">
            <a:extLst>
              <a:ext uri="{FF2B5EF4-FFF2-40B4-BE49-F238E27FC236}">
                <a16:creationId xmlns:a16="http://schemas.microsoft.com/office/drawing/2014/main" id="{0AE8FA74-34D6-485D-9693-540928F32420}"/>
              </a:ext>
            </a:extLst>
          </p:cNvPr>
          <p:cNvPicPr>
            <a:picLocks noChangeAspect="1"/>
          </p:cNvPicPr>
          <p:nvPr/>
        </p:nvPicPr>
        <p:blipFill>
          <a:blip r:embed="rId4"/>
          <a:stretch>
            <a:fillRect/>
          </a:stretch>
        </p:blipFill>
        <p:spPr>
          <a:xfrm>
            <a:off x="6018749" y="3138591"/>
            <a:ext cx="2567006" cy="2582214"/>
          </a:xfrm>
          <a:prstGeom prst="rect">
            <a:avLst/>
          </a:prstGeom>
        </p:spPr>
      </p:pic>
      <p:pic>
        <p:nvPicPr>
          <p:cNvPr id="10" name="Picture 9">
            <a:extLst>
              <a:ext uri="{FF2B5EF4-FFF2-40B4-BE49-F238E27FC236}">
                <a16:creationId xmlns:a16="http://schemas.microsoft.com/office/drawing/2014/main" id="{C31F962F-E821-4BF0-B5FB-E1BA5080FC1B}"/>
              </a:ext>
            </a:extLst>
          </p:cNvPr>
          <p:cNvPicPr>
            <a:picLocks noChangeAspect="1"/>
          </p:cNvPicPr>
          <p:nvPr/>
        </p:nvPicPr>
        <p:blipFill>
          <a:blip r:embed="rId5"/>
          <a:stretch>
            <a:fillRect/>
          </a:stretch>
        </p:blipFill>
        <p:spPr>
          <a:xfrm>
            <a:off x="8802427" y="1819014"/>
            <a:ext cx="3225693" cy="2744600"/>
          </a:xfrm>
          <a:prstGeom prst="rect">
            <a:avLst/>
          </a:prstGeom>
        </p:spPr>
      </p:pic>
      <p:pic>
        <p:nvPicPr>
          <p:cNvPr id="26" name="Picture 25">
            <a:extLst>
              <a:ext uri="{FF2B5EF4-FFF2-40B4-BE49-F238E27FC236}">
                <a16:creationId xmlns:a16="http://schemas.microsoft.com/office/drawing/2014/main" id="{87EEF807-942A-480B-B7D3-7607E12BEA76}"/>
              </a:ext>
            </a:extLst>
          </p:cNvPr>
          <p:cNvPicPr>
            <a:picLocks noChangeAspect="1"/>
          </p:cNvPicPr>
          <p:nvPr/>
        </p:nvPicPr>
        <p:blipFill>
          <a:blip r:embed="rId6"/>
          <a:stretch>
            <a:fillRect/>
          </a:stretch>
        </p:blipFill>
        <p:spPr>
          <a:xfrm>
            <a:off x="3147461" y="3573060"/>
            <a:ext cx="2871288" cy="1981109"/>
          </a:xfrm>
          <a:prstGeom prst="rect">
            <a:avLst/>
          </a:prstGeom>
        </p:spPr>
      </p:pic>
      <p:pic>
        <p:nvPicPr>
          <p:cNvPr id="33" name="Picture 32">
            <a:extLst>
              <a:ext uri="{FF2B5EF4-FFF2-40B4-BE49-F238E27FC236}">
                <a16:creationId xmlns:a16="http://schemas.microsoft.com/office/drawing/2014/main" id="{23449955-8491-4801-9DF3-DF42325505EB}"/>
              </a:ext>
            </a:extLst>
          </p:cNvPr>
          <p:cNvPicPr>
            <a:picLocks noChangeAspect="1"/>
          </p:cNvPicPr>
          <p:nvPr/>
        </p:nvPicPr>
        <p:blipFill>
          <a:blip r:embed="rId7"/>
          <a:stretch>
            <a:fillRect/>
          </a:stretch>
        </p:blipFill>
        <p:spPr>
          <a:xfrm>
            <a:off x="3499309" y="5720805"/>
            <a:ext cx="5117417" cy="995528"/>
          </a:xfrm>
          <a:prstGeom prst="rect">
            <a:avLst/>
          </a:prstGeom>
        </p:spPr>
      </p:pic>
      <p:pic>
        <p:nvPicPr>
          <p:cNvPr id="39" name="Picture 38">
            <a:extLst>
              <a:ext uri="{FF2B5EF4-FFF2-40B4-BE49-F238E27FC236}">
                <a16:creationId xmlns:a16="http://schemas.microsoft.com/office/drawing/2014/main" id="{C8BB8AED-6190-466B-926E-09D354A1634C}"/>
              </a:ext>
            </a:extLst>
          </p:cNvPr>
          <p:cNvPicPr>
            <a:picLocks noChangeAspect="1"/>
          </p:cNvPicPr>
          <p:nvPr/>
        </p:nvPicPr>
        <p:blipFill>
          <a:blip r:embed="rId8"/>
          <a:stretch>
            <a:fillRect/>
          </a:stretch>
        </p:blipFill>
        <p:spPr>
          <a:xfrm>
            <a:off x="8692692" y="4746613"/>
            <a:ext cx="3335428" cy="1700586"/>
          </a:xfrm>
          <a:prstGeom prst="rect">
            <a:avLst/>
          </a:prstGeom>
        </p:spPr>
      </p:pic>
    </p:spTree>
    <p:extLst>
      <p:ext uri="{BB962C8B-B14F-4D97-AF65-F5344CB8AC3E}">
        <p14:creationId xmlns:p14="http://schemas.microsoft.com/office/powerpoint/2010/main" val="2405383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B4EABE-AC67-A143-BD5F-B63F58FA63C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15423" y="2801530"/>
            <a:ext cx="4823209" cy="2146877"/>
          </a:xfrm>
        </p:spPr>
      </p:pic>
      <p:sp>
        <p:nvSpPr>
          <p:cNvPr id="4" name="Slide Number Placeholder 3">
            <a:extLst>
              <a:ext uri="{FF2B5EF4-FFF2-40B4-BE49-F238E27FC236}">
                <a16:creationId xmlns:a16="http://schemas.microsoft.com/office/drawing/2014/main" id="{00D645FD-64A4-DC4A-8D89-F50B240FD0B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12</a:t>
            </a:fld>
            <a:endParaRPr lang="en-US"/>
          </a:p>
        </p:txBody>
      </p:sp>
      <p:pic>
        <p:nvPicPr>
          <p:cNvPr id="7" name="Picture 6">
            <a:extLst>
              <a:ext uri="{FF2B5EF4-FFF2-40B4-BE49-F238E27FC236}">
                <a16:creationId xmlns:a16="http://schemas.microsoft.com/office/drawing/2014/main" id="{A5AB8C84-0C31-F44C-B66B-F39DA42A5B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1710" y="2858969"/>
            <a:ext cx="4333461" cy="2032000"/>
          </a:xfrm>
          <a:prstGeom prst="rect">
            <a:avLst/>
          </a:prstGeom>
          <a:ln w="57150">
            <a:solidFill>
              <a:schemeClr val="tx1"/>
            </a:solidFill>
          </a:ln>
        </p:spPr>
      </p:pic>
      <p:sp>
        <p:nvSpPr>
          <p:cNvPr id="8" name="TextBox 7">
            <a:extLst>
              <a:ext uri="{FF2B5EF4-FFF2-40B4-BE49-F238E27FC236}">
                <a16:creationId xmlns:a16="http://schemas.microsoft.com/office/drawing/2014/main" id="{6EAD19F1-06DA-044E-B849-AFF8512548B9}"/>
              </a:ext>
            </a:extLst>
          </p:cNvPr>
          <p:cNvSpPr txBox="1"/>
          <p:nvPr/>
        </p:nvSpPr>
        <p:spPr>
          <a:xfrm>
            <a:off x="1039571" y="4983498"/>
            <a:ext cx="4494183" cy="430887"/>
          </a:xfrm>
          <a:prstGeom prst="rect">
            <a:avLst/>
          </a:prstGeom>
          <a:noFill/>
        </p:spPr>
        <p:txBody>
          <a:bodyPr wrap="square" rtlCol="0">
            <a:spAutoFit/>
          </a:bodyPr>
          <a:lstStyle/>
          <a:p>
            <a:pPr algn="ctr"/>
            <a:r>
              <a:rPr lang="en-US" sz="2200" b="1"/>
              <a:t>From Leaky Pipelines to Water Cycles</a:t>
            </a:r>
          </a:p>
        </p:txBody>
      </p:sp>
      <p:sp>
        <p:nvSpPr>
          <p:cNvPr id="9" name="TextBox 8">
            <a:extLst>
              <a:ext uri="{FF2B5EF4-FFF2-40B4-BE49-F238E27FC236}">
                <a16:creationId xmlns:a16="http://schemas.microsoft.com/office/drawing/2014/main" id="{A1548DBE-6B2E-9945-8783-C40CA8584F7F}"/>
              </a:ext>
            </a:extLst>
          </p:cNvPr>
          <p:cNvSpPr txBox="1"/>
          <p:nvPr/>
        </p:nvSpPr>
        <p:spPr>
          <a:xfrm>
            <a:off x="7071790" y="5006349"/>
            <a:ext cx="4652407" cy="430887"/>
          </a:xfrm>
          <a:prstGeom prst="rect">
            <a:avLst/>
          </a:prstGeom>
          <a:noFill/>
        </p:spPr>
        <p:txBody>
          <a:bodyPr wrap="square" rtlCol="0">
            <a:spAutoFit/>
          </a:bodyPr>
          <a:lstStyle/>
          <a:p>
            <a:pPr algn="ctr"/>
            <a:r>
              <a:rPr lang="en-US" sz="2200" b="1"/>
              <a:t>From Disciplinary Silos to Seed Vaults</a:t>
            </a:r>
          </a:p>
        </p:txBody>
      </p:sp>
      <p:sp>
        <p:nvSpPr>
          <p:cNvPr id="11" name="TextBox 10">
            <a:extLst>
              <a:ext uri="{FF2B5EF4-FFF2-40B4-BE49-F238E27FC236}">
                <a16:creationId xmlns:a16="http://schemas.microsoft.com/office/drawing/2014/main" id="{3708F113-49F7-894D-A4D2-B294B296C160}"/>
              </a:ext>
            </a:extLst>
          </p:cNvPr>
          <p:cNvSpPr txBox="1"/>
          <p:nvPr/>
        </p:nvSpPr>
        <p:spPr>
          <a:xfrm>
            <a:off x="1783057" y="2906264"/>
            <a:ext cx="3691063" cy="369332"/>
          </a:xfrm>
          <a:prstGeom prst="rect">
            <a:avLst/>
          </a:prstGeom>
          <a:noFill/>
        </p:spPr>
        <p:txBody>
          <a:bodyPr wrap="square" rtlCol="0">
            <a:spAutoFit/>
          </a:bodyPr>
          <a:lstStyle/>
          <a:p>
            <a:r>
              <a:rPr lang="en-US"/>
              <a:t>Women in STEM Academic Pipeline</a:t>
            </a:r>
          </a:p>
        </p:txBody>
      </p:sp>
      <p:sp>
        <p:nvSpPr>
          <p:cNvPr id="12" name="Title 1">
            <a:extLst>
              <a:ext uri="{FF2B5EF4-FFF2-40B4-BE49-F238E27FC236}">
                <a16:creationId xmlns:a16="http://schemas.microsoft.com/office/drawing/2014/main" id="{C63D719C-07D3-E641-BAED-437776736AF8}"/>
              </a:ext>
            </a:extLst>
          </p:cNvPr>
          <p:cNvSpPr txBox="1">
            <a:spLocks/>
          </p:cNvSpPr>
          <p:nvPr/>
        </p:nvSpPr>
        <p:spPr>
          <a:xfrm>
            <a:off x="178904" y="202587"/>
            <a:ext cx="11569147" cy="288834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000"/>
              </a:spcAft>
            </a:pPr>
            <a:r>
              <a:rPr lang="en-US" sz="4300" b="1"/>
              <a:t>Lessons from Five Interdisciplinary Collaborations</a:t>
            </a:r>
            <a:endParaRPr lang="en-US" sz="4300"/>
          </a:p>
          <a:p>
            <a:pPr algn="ctr"/>
            <a:endParaRPr lang="en-US" sz="3200"/>
          </a:p>
          <a:p>
            <a:pPr algn="ctr">
              <a:lnSpc>
                <a:spcPct val="120000"/>
              </a:lnSpc>
            </a:pPr>
            <a:r>
              <a:rPr lang="en-US" sz="3700" b="1"/>
              <a:t>Katharine Duderstadt</a:t>
            </a:r>
          </a:p>
          <a:p>
            <a:pPr algn="ctr">
              <a:lnSpc>
                <a:spcPct val="120000"/>
              </a:lnSpc>
            </a:pPr>
            <a:r>
              <a:rPr lang="en-US" sz="3200"/>
              <a:t>The University of New Hampshire</a:t>
            </a:r>
          </a:p>
          <a:p>
            <a:pPr algn="ctr"/>
            <a:endParaRPr lang="en-US" sz="3100"/>
          </a:p>
          <a:p>
            <a:pPr algn="ctr">
              <a:lnSpc>
                <a:spcPct val="120000"/>
              </a:lnSpc>
            </a:pPr>
            <a:r>
              <a:rPr lang="en-US" sz="3200"/>
              <a:t>Arctic Research Collaborations Workshop</a:t>
            </a:r>
          </a:p>
          <a:p>
            <a:pPr algn="ctr">
              <a:lnSpc>
                <a:spcPct val="120000"/>
              </a:lnSpc>
            </a:pPr>
            <a:r>
              <a:rPr lang="en-US" sz="3200"/>
              <a:t>16 April 2021</a:t>
            </a:r>
          </a:p>
          <a:p>
            <a:pPr algn="ctr"/>
            <a:endParaRPr lang="en-US" sz="3200"/>
          </a:p>
          <a:p>
            <a:pPr algn="ctr"/>
            <a:r>
              <a:rPr lang="en-US" sz="3200"/>
              <a:t> </a:t>
            </a:r>
          </a:p>
        </p:txBody>
      </p:sp>
    </p:spTree>
    <p:extLst>
      <p:ext uri="{BB962C8B-B14F-4D97-AF65-F5344CB8AC3E}">
        <p14:creationId xmlns:p14="http://schemas.microsoft.com/office/powerpoint/2010/main" val="140585059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9B4EABE-AC67-A143-BD5F-B63F58FA63C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15423" y="2801530"/>
            <a:ext cx="4823209" cy="2146877"/>
          </a:xfrm>
        </p:spPr>
      </p:pic>
      <p:sp>
        <p:nvSpPr>
          <p:cNvPr id="4" name="Slide Number Placeholder 3">
            <a:extLst>
              <a:ext uri="{FF2B5EF4-FFF2-40B4-BE49-F238E27FC236}">
                <a16:creationId xmlns:a16="http://schemas.microsoft.com/office/drawing/2014/main" id="{00D645FD-64A4-DC4A-8D89-F50B240FD0B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13</a:t>
            </a:fld>
            <a:endParaRPr lang="en-US"/>
          </a:p>
        </p:txBody>
      </p:sp>
      <p:pic>
        <p:nvPicPr>
          <p:cNvPr id="7" name="Picture 6">
            <a:extLst>
              <a:ext uri="{FF2B5EF4-FFF2-40B4-BE49-F238E27FC236}">
                <a16:creationId xmlns:a16="http://schemas.microsoft.com/office/drawing/2014/main" id="{A5AB8C84-0C31-F44C-B66B-F39DA42A5B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5084" y="2858969"/>
            <a:ext cx="4333461" cy="2032000"/>
          </a:xfrm>
          <a:prstGeom prst="rect">
            <a:avLst/>
          </a:prstGeom>
          <a:ln w="57150">
            <a:solidFill>
              <a:schemeClr val="tx1"/>
            </a:solidFill>
          </a:ln>
        </p:spPr>
      </p:pic>
      <p:sp>
        <p:nvSpPr>
          <p:cNvPr id="8" name="TextBox 7">
            <a:extLst>
              <a:ext uri="{FF2B5EF4-FFF2-40B4-BE49-F238E27FC236}">
                <a16:creationId xmlns:a16="http://schemas.microsoft.com/office/drawing/2014/main" id="{6EAD19F1-06DA-044E-B849-AFF8512548B9}"/>
              </a:ext>
            </a:extLst>
          </p:cNvPr>
          <p:cNvSpPr txBox="1"/>
          <p:nvPr/>
        </p:nvSpPr>
        <p:spPr>
          <a:xfrm>
            <a:off x="1039571" y="4983498"/>
            <a:ext cx="4494183" cy="430887"/>
          </a:xfrm>
          <a:prstGeom prst="rect">
            <a:avLst/>
          </a:prstGeom>
          <a:noFill/>
        </p:spPr>
        <p:txBody>
          <a:bodyPr wrap="square" rtlCol="0">
            <a:spAutoFit/>
          </a:bodyPr>
          <a:lstStyle/>
          <a:p>
            <a:pPr algn="ctr"/>
            <a:r>
              <a:rPr lang="en-US" sz="2200" b="1"/>
              <a:t>From Leaky Pipelines to Water Cycles</a:t>
            </a:r>
          </a:p>
        </p:txBody>
      </p:sp>
      <p:sp>
        <p:nvSpPr>
          <p:cNvPr id="9" name="TextBox 8">
            <a:extLst>
              <a:ext uri="{FF2B5EF4-FFF2-40B4-BE49-F238E27FC236}">
                <a16:creationId xmlns:a16="http://schemas.microsoft.com/office/drawing/2014/main" id="{A1548DBE-6B2E-9945-8783-C40CA8584F7F}"/>
              </a:ext>
            </a:extLst>
          </p:cNvPr>
          <p:cNvSpPr txBox="1"/>
          <p:nvPr/>
        </p:nvSpPr>
        <p:spPr>
          <a:xfrm>
            <a:off x="7065164" y="5006349"/>
            <a:ext cx="4652407" cy="430887"/>
          </a:xfrm>
          <a:prstGeom prst="rect">
            <a:avLst/>
          </a:prstGeom>
          <a:noFill/>
        </p:spPr>
        <p:txBody>
          <a:bodyPr wrap="square" rtlCol="0">
            <a:spAutoFit/>
          </a:bodyPr>
          <a:lstStyle/>
          <a:p>
            <a:pPr algn="ctr"/>
            <a:r>
              <a:rPr lang="en-US" sz="2200" b="1"/>
              <a:t>From Disciplinary Silos to Seed Vaults</a:t>
            </a:r>
          </a:p>
        </p:txBody>
      </p:sp>
      <p:sp>
        <p:nvSpPr>
          <p:cNvPr id="11" name="TextBox 10">
            <a:extLst>
              <a:ext uri="{FF2B5EF4-FFF2-40B4-BE49-F238E27FC236}">
                <a16:creationId xmlns:a16="http://schemas.microsoft.com/office/drawing/2014/main" id="{3708F113-49F7-894D-A4D2-B294B296C160}"/>
              </a:ext>
            </a:extLst>
          </p:cNvPr>
          <p:cNvSpPr txBox="1"/>
          <p:nvPr/>
        </p:nvSpPr>
        <p:spPr>
          <a:xfrm>
            <a:off x="1783057" y="2906264"/>
            <a:ext cx="3691063" cy="369332"/>
          </a:xfrm>
          <a:prstGeom prst="rect">
            <a:avLst/>
          </a:prstGeom>
          <a:noFill/>
        </p:spPr>
        <p:txBody>
          <a:bodyPr wrap="square" rtlCol="0">
            <a:spAutoFit/>
          </a:bodyPr>
          <a:lstStyle/>
          <a:p>
            <a:r>
              <a:rPr lang="en-US"/>
              <a:t>Women in STEM Academic Pipeline</a:t>
            </a:r>
          </a:p>
        </p:txBody>
      </p:sp>
      <p:sp>
        <p:nvSpPr>
          <p:cNvPr id="12" name="Title 1">
            <a:extLst>
              <a:ext uri="{FF2B5EF4-FFF2-40B4-BE49-F238E27FC236}">
                <a16:creationId xmlns:a16="http://schemas.microsoft.com/office/drawing/2014/main" id="{C63D719C-07D3-E641-BAED-437776736AF8}"/>
              </a:ext>
            </a:extLst>
          </p:cNvPr>
          <p:cNvSpPr txBox="1">
            <a:spLocks/>
          </p:cNvSpPr>
          <p:nvPr/>
        </p:nvSpPr>
        <p:spPr>
          <a:xfrm>
            <a:off x="178904" y="202587"/>
            <a:ext cx="11569147" cy="288834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000"/>
              </a:spcAft>
            </a:pPr>
            <a:r>
              <a:rPr lang="en-US" sz="4300" b="1"/>
              <a:t>Lessons from Five Interdisciplinary Collaborations</a:t>
            </a:r>
            <a:endParaRPr lang="en-US" sz="4300"/>
          </a:p>
          <a:p>
            <a:pPr algn="ctr"/>
            <a:endParaRPr lang="en-US" sz="3200"/>
          </a:p>
          <a:p>
            <a:pPr algn="ctr">
              <a:lnSpc>
                <a:spcPct val="120000"/>
              </a:lnSpc>
            </a:pPr>
            <a:r>
              <a:rPr lang="en-US" sz="3700" b="1"/>
              <a:t>Katharine Duderstadt</a:t>
            </a:r>
          </a:p>
          <a:p>
            <a:pPr algn="ctr">
              <a:lnSpc>
                <a:spcPct val="120000"/>
              </a:lnSpc>
            </a:pPr>
            <a:r>
              <a:rPr lang="en-US" sz="3200"/>
              <a:t>The University of New Hampshire</a:t>
            </a:r>
          </a:p>
          <a:p>
            <a:pPr algn="ctr"/>
            <a:endParaRPr lang="en-US" sz="3100"/>
          </a:p>
          <a:p>
            <a:pPr algn="ctr">
              <a:lnSpc>
                <a:spcPct val="120000"/>
              </a:lnSpc>
            </a:pPr>
            <a:r>
              <a:rPr lang="en-US" sz="3200"/>
              <a:t>Arctic Research Collaborations Workshop</a:t>
            </a:r>
          </a:p>
          <a:p>
            <a:pPr algn="ctr">
              <a:lnSpc>
                <a:spcPct val="120000"/>
              </a:lnSpc>
            </a:pPr>
            <a:r>
              <a:rPr lang="en-US" sz="3200"/>
              <a:t>16 April 2021</a:t>
            </a:r>
          </a:p>
          <a:p>
            <a:pPr algn="ctr"/>
            <a:endParaRPr lang="en-US" sz="3200"/>
          </a:p>
          <a:p>
            <a:pPr algn="ctr"/>
            <a:r>
              <a:rPr lang="en-US" sz="3200"/>
              <a:t> </a:t>
            </a:r>
          </a:p>
        </p:txBody>
      </p:sp>
      <p:sp>
        <p:nvSpPr>
          <p:cNvPr id="10" name="Oval 9">
            <a:extLst>
              <a:ext uri="{FF2B5EF4-FFF2-40B4-BE49-F238E27FC236}">
                <a16:creationId xmlns:a16="http://schemas.microsoft.com/office/drawing/2014/main" id="{118CFA42-1AFA-8347-B0EA-59E5AB2B55BA}"/>
              </a:ext>
            </a:extLst>
          </p:cNvPr>
          <p:cNvSpPr/>
          <p:nvPr/>
        </p:nvSpPr>
        <p:spPr>
          <a:xfrm>
            <a:off x="3544958" y="4095580"/>
            <a:ext cx="522515" cy="566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373EAFF-4FF4-2145-BF85-43EE1BCE6C45}"/>
              </a:ext>
            </a:extLst>
          </p:cNvPr>
          <p:cNvCxnSpPr>
            <a:cxnSpLocks/>
          </p:cNvCxnSpPr>
          <p:nvPr/>
        </p:nvCxnSpPr>
        <p:spPr>
          <a:xfrm flipH="1" flipV="1">
            <a:off x="4095135" y="4378609"/>
            <a:ext cx="269878" cy="13657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68E60FD-3CBB-D942-A3C4-AA6ABDE9EB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5013" y="4292598"/>
            <a:ext cx="279174" cy="592936"/>
          </a:xfrm>
          <a:prstGeom prst="rect">
            <a:avLst/>
          </a:prstGeom>
        </p:spPr>
      </p:pic>
      <p:sp>
        <p:nvSpPr>
          <p:cNvPr id="15" name="TextBox 14">
            <a:extLst>
              <a:ext uri="{FF2B5EF4-FFF2-40B4-BE49-F238E27FC236}">
                <a16:creationId xmlns:a16="http://schemas.microsoft.com/office/drawing/2014/main" id="{CF50D456-C2CA-B648-966E-2756FEE510CF}"/>
              </a:ext>
            </a:extLst>
          </p:cNvPr>
          <p:cNvSpPr txBox="1"/>
          <p:nvPr/>
        </p:nvSpPr>
        <p:spPr>
          <a:xfrm>
            <a:off x="4504600" y="4515183"/>
            <a:ext cx="508000" cy="369332"/>
          </a:xfrm>
          <a:prstGeom prst="rect">
            <a:avLst/>
          </a:prstGeom>
          <a:noFill/>
        </p:spPr>
        <p:txBody>
          <a:bodyPr wrap="square" rtlCol="0">
            <a:spAutoFit/>
          </a:bodyPr>
          <a:lstStyle/>
          <a:p>
            <a:r>
              <a:rPr lang="en-US"/>
              <a:t>me</a:t>
            </a:r>
          </a:p>
        </p:txBody>
      </p:sp>
      <p:sp>
        <p:nvSpPr>
          <p:cNvPr id="16" name="TextBox 15">
            <a:extLst>
              <a:ext uri="{FF2B5EF4-FFF2-40B4-BE49-F238E27FC236}">
                <a16:creationId xmlns:a16="http://schemas.microsoft.com/office/drawing/2014/main" id="{F6622A4E-DFFC-5947-B8DB-5096F564A62F}"/>
              </a:ext>
            </a:extLst>
          </p:cNvPr>
          <p:cNvSpPr txBox="1"/>
          <p:nvPr/>
        </p:nvSpPr>
        <p:spPr>
          <a:xfrm>
            <a:off x="1783057" y="5957161"/>
            <a:ext cx="8808743" cy="461665"/>
          </a:xfrm>
          <a:prstGeom prst="rect">
            <a:avLst/>
          </a:prstGeom>
          <a:solidFill>
            <a:schemeClr val="accent5">
              <a:lumMod val="40000"/>
              <a:lumOff val="60000"/>
            </a:schemeClr>
          </a:solidFill>
          <a:ln w="28575">
            <a:solidFill>
              <a:schemeClr val="tx1"/>
            </a:solidFill>
          </a:ln>
        </p:spPr>
        <p:txBody>
          <a:bodyPr wrap="square" rtlCol="0">
            <a:spAutoFit/>
          </a:bodyPr>
          <a:lstStyle/>
          <a:p>
            <a:pPr algn="ctr"/>
            <a:r>
              <a:rPr lang="en-US" sz="2400" i="1"/>
              <a:t>Leaking out of the pipeline led to </a:t>
            </a:r>
            <a:r>
              <a:rPr lang="en-US" sz="2400" b="1" i="1"/>
              <a:t>interdisciplinary opportunities…</a:t>
            </a:r>
            <a:endParaRPr lang="en-US" sz="2400" i="1"/>
          </a:p>
        </p:txBody>
      </p:sp>
    </p:spTree>
    <p:extLst>
      <p:ext uri="{BB962C8B-B14F-4D97-AF65-F5344CB8AC3E}">
        <p14:creationId xmlns:p14="http://schemas.microsoft.com/office/powerpoint/2010/main" val="837987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53">
            <a:extLst>
              <a:ext uri="{FF2B5EF4-FFF2-40B4-BE49-F238E27FC236}">
                <a16:creationId xmlns:a16="http://schemas.microsoft.com/office/drawing/2014/main" id="{0864A759-3AA5-C944-93D4-BB8825F2877A}"/>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6931678"/>
          </a:xfrm>
          <a:prstGeom prst="rect">
            <a:avLst/>
          </a:prstGeom>
          <a:noFill/>
          <a:ln>
            <a:noFill/>
          </a:ln>
        </p:spPr>
      </p:pic>
      <p:pic>
        <p:nvPicPr>
          <p:cNvPr id="6" name="Shape 154">
            <a:extLst>
              <a:ext uri="{FF2B5EF4-FFF2-40B4-BE49-F238E27FC236}">
                <a16:creationId xmlns:a16="http://schemas.microsoft.com/office/drawing/2014/main" id="{D15283F5-6BE7-6948-8E16-2FD15AE885D4}"/>
              </a:ext>
            </a:extLst>
          </p:cNvPr>
          <p:cNvPicPr preferRelativeResize="0"/>
          <p:nvPr/>
        </p:nvPicPr>
        <p:blipFill rotWithShape="1">
          <a:blip r:embed="rId3">
            <a:alphaModFix/>
          </a:blip>
          <a:srcRect/>
          <a:stretch/>
        </p:blipFill>
        <p:spPr>
          <a:xfrm>
            <a:off x="7673717" y="3507471"/>
            <a:ext cx="4571700" cy="3433800"/>
          </a:xfrm>
          <a:prstGeom prst="rect">
            <a:avLst/>
          </a:prstGeom>
          <a:noFill/>
          <a:ln>
            <a:noFill/>
          </a:ln>
        </p:spPr>
      </p:pic>
      <p:sp>
        <p:nvSpPr>
          <p:cNvPr id="7" name="Shape 156">
            <a:extLst>
              <a:ext uri="{FF2B5EF4-FFF2-40B4-BE49-F238E27FC236}">
                <a16:creationId xmlns:a16="http://schemas.microsoft.com/office/drawing/2014/main" id="{55CD6C04-0B4C-974A-8EFF-A06B1D69CE78}"/>
              </a:ext>
            </a:extLst>
          </p:cNvPr>
          <p:cNvSpPr txBox="1"/>
          <p:nvPr/>
        </p:nvSpPr>
        <p:spPr>
          <a:xfrm>
            <a:off x="253111" y="1789362"/>
            <a:ext cx="2725799" cy="1430915"/>
          </a:xfrm>
          <a:prstGeom prst="rect">
            <a:avLst/>
          </a:prstGeom>
          <a:noFill/>
          <a:ln>
            <a:noFill/>
          </a:ln>
        </p:spPr>
        <p:txBody>
          <a:bodyPr lIns="91425" tIns="91425" rIns="91425" bIns="91425" anchor="t" anchorCtr="0">
            <a:noAutofit/>
          </a:bodyPr>
          <a:lstStyle/>
          <a:p>
            <a:pPr>
              <a:buClr>
                <a:srgbClr val="000000"/>
              </a:buClr>
              <a:buSzPct val="25000"/>
            </a:pPr>
            <a:r>
              <a:rPr lang="en" sz="8000" b="1" dirty="0">
                <a:solidFill>
                  <a:srgbClr val="000000"/>
                </a:solidFill>
                <a:latin typeface="Arial"/>
                <a:ea typeface="Arial"/>
                <a:cs typeface="Arial"/>
                <a:sym typeface="Arial"/>
                <a:rtl val="0"/>
              </a:rPr>
              <a:t>SUN</a:t>
            </a:r>
          </a:p>
        </p:txBody>
      </p:sp>
      <p:sp>
        <p:nvSpPr>
          <p:cNvPr id="8" name="Shape 157">
            <a:extLst>
              <a:ext uri="{FF2B5EF4-FFF2-40B4-BE49-F238E27FC236}">
                <a16:creationId xmlns:a16="http://schemas.microsoft.com/office/drawing/2014/main" id="{55C34FFD-F1D5-574D-A530-653A0E7D4B9D}"/>
              </a:ext>
            </a:extLst>
          </p:cNvPr>
          <p:cNvSpPr txBox="1"/>
          <p:nvPr/>
        </p:nvSpPr>
        <p:spPr>
          <a:xfrm>
            <a:off x="4481374" y="2748153"/>
            <a:ext cx="1608000" cy="1145999"/>
          </a:xfrm>
          <a:prstGeom prst="rect">
            <a:avLst/>
          </a:prstGeom>
          <a:noFill/>
          <a:ln>
            <a:noFill/>
          </a:ln>
        </p:spPr>
        <p:txBody>
          <a:bodyPr lIns="91425" tIns="91425" rIns="91425" bIns="91425" anchor="t" anchorCtr="0">
            <a:noAutofit/>
          </a:bodyPr>
          <a:lstStyle/>
          <a:p>
            <a:pPr>
              <a:buClr>
                <a:srgbClr val="000000"/>
              </a:buClr>
              <a:buSzPct val="25000"/>
            </a:pPr>
            <a:r>
              <a:rPr lang="en" sz="8000" b="1">
                <a:solidFill>
                  <a:srgbClr val="000000"/>
                </a:solidFill>
                <a:latin typeface="Arial"/>
                <a:ea typeface="Arial"/>
                <a:cs typeface="Arial"/>
                <a:sym typeface="Arial"/>
                <a:rtl val="0"/>
              </a:rPr>
              <a:t>TO</a:t>
            </a:r>
            <a:r>
              <a:rPr lang="en" sz="7000" b="1">
                <a:solidFill>
                  <a:srgbClr val="000000"/>
                </a:solidFill>
                <a:latin typeface="Arial"/>
                <a:ea typeface="Arial"/>
                <a:cs typeface="Arial"/>
                <a:sym typeface="Arial"/>
                <a:rtl val="0"/>
              </a:rPr>
              <a:t> </a:t>
            </a:r>
          </a:p>
        </p:txBody>
      </p:sp>
      <p:sp>
        <p:nvSpPr>
          <p:cNvPr id="9" name="Shape 158">
            <a:extLst>
              <a:ext uri="{FF2B5EF4-FFF2-40B4-BE49-F238E27FC236}">
                <a16:creationId xmlns:a16="http://schemas.microsoft.com/office/drawing/2014/main" id="{7B3B7A7F-28C5-E247-85CB-62745B9CB99F}"/>
              </a:ext>
            </a:extLst>
          </p:cNvPr>
          <p:cNvSpPr txBox="1"/>
          <p:nvPr/>
        </p:nvSpPr>
        <p:spPr>
          <a:xfrm>
            <a:off x="7952188" y="3786235"/>
            <a:ext cx="1989899" cy="1057200"/>
          </a:xfrm>
          <a:prstGeom prst="rect">
            <a:avLst/>
          </a:prstGeom>
          <a:noFill/>
          <a:ln>
            <a:noFill/>
          </a:ln>
        </p:spPr>
        <p:txBody>
          <a:bodyPr lIns="91425" tIns="91425" rIns="91425" bIns="91425" anchor="t" anchorCtr="0">
            <a:noAutofit/>
          </a:bodyPr>
          <a:lstStyle/>
          <a:p>
            <a:pPr>
              <a:buClr>
                <a:srgbClr val="000000"/>
              </a:buClr>
              <a:buSzPct val="25000"/>
            </a:pPr>
            <a:r>
              <a:rPr lang="en" sz="8000" b="1">
                <a:solidFill>
                  <a:srgbClr val="000000"/>
                </a:solidFill>
                <a:latin typeface="Arial"/>
                <a:ea typeface="Arial"/>
                <a:cs typeface="Arial"/>
                <a:sym typeface="Arial"/>
                <a:rtl val="0"/>
              </a:rPr>
              <a:t>ICE</a:t>
            </a:r>
          </a:p>
        </p:txBody>
      </p:sp>
      <p:sp>
        <p:nvSpPr>
          <p:cNvPr id="3" name="Content Placeholder 2">
            <a:extLst>
              <a:ext uri="{FF2B5EF4-FFF2-40B4-BE49-F238E27FC236}">
                <a16:creationId xmlns:a16="http://schemas.microsoft.com/office/drawing/2014/main" id="{3DF451B9-6938-524C-BFA7-4923EA01DBEC}"/>
              </a:ext>
            </a:extLst>
          </p:cNvPr>
          <p:cNvSpPr>
            <a:spLocks noGrp="1"/>
          </p:cNvSpPr>
          <p:nvPr>
            <p:ph idx="1"/>
          </p:nvPr>
        </p:nvSpPr>
        <p:spPr>
          <a:xfrm>
            <a:off x="1192696" y="103760"/>
            <a:ext cx="10018643" cy="985116"/>
          </a:xfrm>
          <a:solidFill>
            <a:schemeClr val="accent2"/>
          </a:solidFill>
          <a:ln w="28575">
            <a:solidFill>
              <a:schemeClr val="tx1"/>
            </a:solidFill>
          </a:ln>
        </p:spPr>
        <p:txBody>
          <a:bodyPr anchor="ctr">
            <a:noAutofit/>
          </a:bodyPr>
          <a:lstStyle/>
          <a:p>
            <a:pPr marL="0" indent="0" algn="ctr">
              <a:spcBef>
                <a:spcPts val="1600"/>
              </a:spcBef>
              <a:buNone/>
            </a:pPr>
            <a:r>
              <a:rPr lang="en-US" b="1">
                <a:solidFill>
                  <a:schemeClr val="accent5">
                    <a:lumMod val="20000"/>
                    <a:lumOff val="80000"/>
                  </a:schemeClr>
                </a:solidFill>
              </a:rPr>
              <a:t>Atmospheric Modeling </a:t>
            </a:r>
            <a:r>
              <a:rPr lang="en-US"/>
              <a:t>helped to end a 30-year controversy between </a:t>
            </a:r>
            <a:r>
              <a:rPr lang="en-US" b="1">
                <a:solidFill>
                  <a:srgbClr val="0432FF"/>
                </a:solidFill>
              </a:rPr>
              <a:t>Space Science </a:t>
            </a:r>
            <a:r>
              <a:rPr lang="en-US"/>
              <a:t>and </a:t>
            </a:r>
            <a:r>
              <a:rPr lang="en-US" b="1">
                <a:solidFill>
                  <a:schemeClr val="bg1"/>
                </a:solidFill>
              </a:rPr>
              <a:t>Glaciology</a:t>
            </a:r>
            <a:r>
              <a:rPr lang="en-US"/>
              <a:t> communities</a:t>
            </a:r>
          </a:p>
        </p:txBody>
      </p:sp>
      <p:sp>
        <p:nvSpPr>
          <p:cNvPr id="10" name="Slide Number Placeholder 9">
            <a:extLst>
              <a:ext uri="{FF2B5EF4-FFF2-40B4-BE49-F238E27FC236}">
                <a16:creationId xmlns:a16="http://schemas.microsoft.com/office/drawing/2014/main" id="{6D727A73-8B98-1C4C-959A-BFABBE8071B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14</a:t>
            </a:fld>
            <a:endParaRPr lang="en-US"/>
          </a:p>
        </p:txBody>
      </p:sp>
      <p:sp>
        <p:nvSpPr>
          <p:cNvPr id="2" name="TextBox 1">
            <a:extLst>
              <a:ext uri="{FF2B5EF4-FFF2-40B4-BE49-F238E27FC236}">
                <a16:creationId xmlns:a16="http://schemas.microsoft.com/office/drawing/2014/main" id="{D15B39B4-A08C-F340-9F5B-EF95E783A05E}"/>
              </a:ext>
            </a:extLst>
          </p:cNvPr>
          <p:cNvSpPr txBox="1"/>
          <p:nvPr/>
        </p:nvSpPr>
        <p:spPr>
          <a:xfrm>
            <a:off x="2189460" y="4412052"/>
            <a:ext cx="5345022" cy="1200329"/>
          </a:xfrm>
          <a:prstGeom prst="rect">
            <a:avLst/>
          </a:prstGeom>
          <a:solidFill>
            <a:schemeClr val="accent2">
              <a:lumMod val="40000"/>
              <a:lumOff val="60000"/>
            </a:schemeClr>
          </a:solidFill>
          <a:ln w="28575">
            <a:solidFill>
              <a:schemeClr val="tx1"/>
            </a:solidFill>
          </a:ln>
        </p:spPr>
        <p:txBody>
          <a:bodyPr wrap="square" rtlCol="0">
            <a:spAutoFit/>
          </a:bodyPr>
          <a:lstStyle/>
          <a:p>
            <a:pPr>
              <a:spcAft>
                <a:spcPts val="600"/>
              </a:spcAft>
            </a:pPr>
            <a:r>
              <a:rPr lang="en-US" sz="2400" i="1"/>
              <a:t>Can we use </a:t>
            </a:r>
            <a:r>
              <a:rPr lang="en-US" sz="2400" b="1" i="1"/>
              <a:t>nitrate spikes in Greenland ice cores </a:t>
            </a:r>
            <a:r>
              <a:rPr lang="en-US" sz="2400" i="1"/>
              <a:t>to study the frequency and strength of solar storms?</a:t>
            </a:r>
          </a:p>
        </p:txBody>
      </p:sp>
      <p:sp>
        <p:nvSpPr>
          <p:cNvPr id="4" name="TextBox 3">
            <a:extLst>
              <a:ext uri="{FF2B5EF4-FFF2-40B4-BE49-F238E27FC236}">
                <a16:creationId xmlns:a16="http://schemas.microsoft.com/office/drawing/2014/main" id="{D6544DC2-7DF7-6947-8D0D-521654A245B5}"/>
              </a:ext>
            </a:extLst>
          </p:cNvPr>
          <p:cNvSpPr txBox="1"/>
          <p:nvPr/>
        </p:nvSpPr>
        <p:spPr>
          <a:xfrm>
            <a:off x="2380356" y="6286256"/>
            <a:ext cx="3802991" cy="461665"/>
          </a:xfrm>
          <a:prstGeom prst="rect">
            <a:avLst/>
          </a:prstGeom>
          <a:noFill/>
        </p:spPr>
        <p:txBody>
          <a:bodyPr wrap="square" rtlCol="0">
            <a:spAutoFit/>
          </a:bodyPr>
          <a:lstStyle/>
          <a:p>
            <a:r>
              <a:rPr lang="en-US" sz="2400">
                <a:solidFill>
                  <a:schemeClr val="bg1"/>
                </a:solidFill>
              </a:rPr>
              <a:t>NSF FESD Sun-to-Ice Project </a:t>
            </a:r>
          </a:p>
        </p:txBody>
      </p:sp>
      <p:sp>
        <p:nvSpPr>
          <p:cNvPr id="11" name="TextBox 10">
            <a:extLst>
              <a:ext uri="{FF2B5EF4-FFF2-40B4-BE49-F238E27FC236}">
                <a16:creationId xmlns:a16="http://schemas.microsoft.com/office/drawing/2014/main" id="{5D00AACF-26B7-F245-BBBB-882BC413D10B}"/>
              </a:ext>
            </a:extLst>
          </p:cNvPr>
          <p:cNvSpPr txBox="1"/>
          <p:nvPr/>
        </p:nvSpPr>
        <p:spPr>
          <a:xfrm>
            <a:off x="253111" y="4369"/>
            <a:ext cx="522557" cy="707886"/>
          </a:xfrm>
          <a:prstGeom prst="rect">
            <a:avLst/>
          </a:prstGeom>
          <a:noFill/>
        </p:spPr>
        <p:txBody>
          <a:bodyPr wrap="square" rtlCol="0">
            <a:spAutoFit/>
          </a:bodyPr>
          <a:lstStyle/>
          <a:p>
            <a:r>
              <a:rPr lang="en-US" sz="4000"/>
              <a:t>1</a:t>
            </a:r>
          </a:p>
        </p:txBody>
      </p:sp>
    </p:spTree>
    <p:extLst>
      <p:ext uri="{BB962C8B-B14F-4D97-AF65-F5344CB8AC3E}">
        <p14:creationId xmlns:p14="http://schemas.microsoft.com/office/powerpoint/2010/main" val="66722036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53">
            <a:extLst>
              <a:ext uri="{FF2B5EF4-FFF2-40B4-BE49-F238E27FC236}">
                <a16:creationId xmlns:a16="http://schemas.microsoft.com/office/drawing/2014/main" id="{0864A759-3AA5-C944-93D4-BB8825F2877A}"/>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6931678"/>
          </a:xfrm>
          <a:prstGeom prst="rect">
            <a:avLst/>
          </a:prstGeom>
          <a:noFill/>
          <a:ln>
            <a:noFill/>
          </a:ln>
        </p:spPr>
      </p:pic>
      <p:pic>
        <p:nvPicPr>
          <p:cNvPr id="6" name="Shape 154">
            <a:extLst>
              <a:ext uri="{FF2B5EF4-FFF2-40B4-BE49-F238E27FC236}">
                <a16:creationId xmlns:a16="http://schemas.microsoft.com/office/drawing/2014/main" id="{D15283F5-6BE7-6948-8E16-2FD15AE885D4}"/>
              </a:ext>
            </a:extLst>
          </p:cNvPr>
          <p:cNvPicPr preferRelativeResize="0"/>
          <p:nvPr/>
        </p:nvPicPr>
        <p:blipFill rotWithShape="1">
          <a:blip r:embed="rId3">
            <a:alphaModFix/>
          </a:blip>
          <a:srcRect/>
          <a:stretch/>
        </p:blipFill>
        <p:spPr>
          <a:xfrm>
            <a:off x="7673717" y="3507471"/>
            <a:ext cx="4571700" cy="3433800"/>
          </a:xfrm>
          <a:prstGeom prst="rect">
            <a:avLst/>
          </a:prstGeom>
          <a:noFill/>
          <a:ln>
            <a:noFill/>
          </a:ln>
        </p:spPr>
      </p:pic>
      <p:sp>
        <p:nvSpPr>
          <p:cNvPr id="7" name="Shape 156">
            <a:extLst>
              <a:ext uri="{FF2B5EF4-FFF2-40B4-BE49-F238E27FC236}">
                <a16:creationId xmlns:a16="http://schemas.microsoft.com/office/drawing/2014/main" id="{55CD6C04-0B4C-974A-8EFF-A06B1D69CE78}"/>
              </a:ext>
            </a:extLst>
          </p:cNvPr>
          <p:cNvSpPr txBox="1"/>
          <p:nvPr/>
        </p:nvSpPr>
        <p:spPr>
          <a:xfrm>
            <a:off x="253111" y="1789362"/>
            <a:ext cx="2725799" cy="1430915"/>
          </a:xfrm>
          <a:prstGeom prst="rect">
            <a:avLst/>
          </a:prstGeom>
          <a:noFill/>
          <a:ln>
            <a:noFill/>
          </a:ln>
        </p:spPr>
        <p:txBody>
          <a:bodyPr lIns="91425" tIns="91425" rIns="91425" bIns="91425" anchor="t" anchorCtr="0">
            <a:noAutofit/>
          </a:bodyPr>
          <a:lstStyle/>
          <a:p>
            <a:pPr>
              <a:buClr>
                <a:srgbClr val="000000"/>
              </a:buClr>
              <a:buSzPct val="25000"/>
            </a:pPr>
            <a:r>
              <a:rPr lang="en" sz="8000" b="1" dirty="0">
                <a:solidFill>
                  <a:srgbClr val="000000"/>
                </a:solidFill>
                <a:latin typeface="Arial"/>
                <a:ea typeface="Arial"/>
                <a:cs typeface="Arial"/>
                <a:sym typeface="Arial"/>
                <a:rtl val="0"/>
              </a:rPr>
              <a:t>SUN</a:t>
            </a:r>
          </a:p>
        </p:txBody>
      </p:sp>
      <p:sp>
        <p:nvSpPr>
          <p:cNvPr id="8" name="Shape 157">
            <a:extLst>
              <a:ext uri="{FF2B5EF4-FFF2-40B4-BE49-F238E27FC236}">
                <a16:creationId xmlns:a16="http://schemas.microsoft.com/office/drawing/2014/main" id="{55C34FFD-F1D5-574D-A530-653A0E7D4B9D}"/>
              </a:ext>
            </a:extLst>
          </p:cNvPr>
          <p:cNvSpPr txBox="1"/>
          <p:nvPr/>
        </p:nvSpPr>
        <p:spPr>
          <a:xfrm>
            <a:off x="4481374" y="2728275"/>
            <a:ext cx="1608000" cy="1145999"/>
          </a:xfrm>
          <a:prstGeom prst="rect">
            <a:avLst/>
          </a:prstGeom>
          <a:noFill/>
          <a:ln>
            <a:noFill/>
          </a:ln>
        </p:spPr>
        <p:txBody>
          <a:bodyPr lIns="91425" tIns="91425" rIns="91425" bIns="91425" anchor="t" anchorCtr="0">
            <a:noAutofit/>
          </a:bodyPr>
          <a:lstStyle/>
          <a:p>
            <a:pPr>
              <a:buClr>
                <a:srgbClr val="000000"/>
              </a:buClr>
              <a:buSzPct val="25000"/>
            </a:pPr>
            <a:r>
              <a:rPr lang="en" sz="8000" b="1">
                <a:solidFill>
                  <a:srgbClr val="000000"/>
                </a:solidFill>
                <a:latin typeface="Arial"/>
                <a:ea typeface="Arial"/>
                <a:cs typeface="Arial"/>
                <a:sym typeface="Arial"/>
                <a:rtl val="0"/>
              </a:rPr>
              <a:t>TO</a:t>
            </a:r>
            <a:r>
              <a:rPr lang="en" sz="7000" b="1">
                <a:solidFill>
                  <a:srgbClr val="000000"/>
                </a:solidFill>
                <a:latin typeface="Arial"/>
                <a:ea typeface="Arial"/>
                <a:cs typeface="Arial"/>
                <a:sym typeface="Arial"/>
                <a:rtl val="0"/>
              </a:rPr>
              <a:t> </a:t>
            </a:r>
          </a:p>
        </p:txBody>
      </p:sp>
      <p:sp>
        <p:nvSpPr>
          <p:cNvPr id="9" name="Shape 158">
            <a:extLst>
              <a:ext uri="{FF2B5EF4-FFF2-40B4-BE49-F238E27FC236}">
                <a16:creationId xmlns:a16="http://schemas.microsoft.com/office/drawing/2014/main" id="{7B3B7A7F-28C5-E247-85CB-62745B9CB99F}"/>
              </a:ext>
            </a:extLst>
          </p:cNvPr>
          <p:cNvSpPr txBox="1"/>
          <p:nvPr/>
        </p:nvSpPr>
        <p:spPr>
          <a:xfrm>
            <a:off x="7952188" y="3786235"/>
            <a:ext cx="1989899" cy="1057200"/>
          </a:xfrm>
          <a:prstGeom prst="rect">
            <a:avLst/>
          </a:prstGeom>
          <a:noFill/>
          <a:ln>
            <a:noFill/>
          </a:ln>
        </p:spPr>
        <p:txBody>
          <a:bodyPr lIns="91425" tIns="91425" rIns="91425" bIns="91425" anchor="t" anchorCtr="0">
            <a:noAutofit/>
          </a:bodyPr>
          <a:lstStyle/>
          <a:p>
            <a:pPr>
              <a:buClr>
                <a:srgbClr val="000000"/>
              </a:buClr>
              <a:buSzPct val="25000"/>
            </a:pPr>
            <a:r>
              <a:rPr lang="en" sz="8000" b="1">
                <a:solidFill>
                  <a:srgbClr val="000000"/>
                </a:solidFill>
                <a:latin typeface="Arial"/>
                <a:ea typeface="Arial"/>
                <a:cs typeface="Arial"/>
                <a:sym typeface="Arial"/>
                <a:rtl val="0"/>
              </a:rPr>
              <a:t>ICE</a:t>
            </a:r>
          </a:p>
        </p:txBody>
      </p:sp>
      <p:sp>
        <p:nvSpPr>
          <p:cNvPr id="10" name="Slide Number Placeholder 9">
            <a:extLst>
              <a:ext uri="{FF2B5EF4-FFF2-40B4-BE49-F238E27FC236}">
                <a16:creationId xmlns:a16="http://schemas.microsoft.com/office/drawing/2014/main" id="{6D727A73-8B98-1C4C-959A-BFABBE8071B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15</a:t>
            </a:fld>
            <a:endParaRPr lang="en-US"/>
          </a:p>
        </p:txBody>
      </p:sp>
      <p:sp>
        <p:nvSpPr>
          <p:cNvPr id="11" name="TextBox 10">
            <a:extLst>
              <a:ext uri="{FF2B5EF4-FFF2-40B4-BE49-F238E27FC236}">
                <a16:creationId xmlns:a16="http://schemas.microsoft.com/office/drawing/2014/main" id="{5D00AACF-26B7-F245-BBBB-882BC413D10B}"/>
              </a:ext>
            </a:extLst>
          </p:cNvPr>
          <p:cNvSpPr txBox="1"/>
          <p:nvPr/>
        </p:nvSpPr>
        <p:spPr>
          <a:xfrm>
            <a:off x="253111" y="4369"/>
            <a:ext cx="522557" cy="707886"/>
          </a:xfrm>
          <a:prstGeom prst="rect">
            <a:avLst/>
          </a:prstGeom>
          <a:noFill/>
        </p:spPr>
        <p:txBody>
          <a:bodyPr wrap="square" rtlCol="0">
            <a:spAutoFit/>
          </a:bodyPr>
          <a:lstStyle/>
          <a:p>
            <a:r>
              <a:rPr lang="en-US" sz="4000"/>
              <a:t>1</a:t>
            </a:r>
          </a:p>
        </p:txBody>
      </p:sp>
      <p:sp>
        <p:nvSpPr>
          <p:cNvPr id="13" name="Rectangle 12">
            <a:extLst>
              <a:ext uri="{FF2B5EF4-FFF2-40B4-BE49-F238E27FC236}">
                <a16:creationId xmlns:a16="http://schemas.microsoft.com/office/drawing/2014/main" id="{7751BCA4-D8D4-E745-B0FB-F0B49D5E4D6C}"/>
              </a:ext>
            </a:extLst>
          </p:cNvPr>
          <p:cNvSpPr/>
          <p:nvPr/>
        </p:nvSpPr>
        <p:spPr>
          <a:xfrm>
            <a:off x="1689652" y="300154"/>
            <a:ext cx="9362661" cy="892552"/>
          </a:xfrm>
          <a:prstGeom prst="rect">
            <a:avLst/>
          </a:prstGeom>
          <a:solidFill>
            <a:schemeClr val="accent2">
              <a:lumMod val="20000"/>
              <a:lumOff val="80000"/>
            </a:schemeClr>
          </a:solidFill>
          <a:ln w="28575">
            <a:solidFill>
              <a:schemeClr val="tx1"/>
            </a:solidFill>
          </a:ln>
        </p:spPr>
        <p:txBody>
          <a:bodyPr wrap="square">
            <a:spAutoFit/>
          </a:bodyPr>
          <a:lstStyle/>
          <a:p>
            <a:r>
              <a:rPr lang="en-US" sz="1600">
                <a:solidFill>
                  <a:srgbClr val="333333"/>
                </a:solidFill>
                <a:latin typeface="Helvetica" pitchFamily="2" charset="0"/>
              </a:rPr>
              <a:t>Duderstadt, K. A., J. E. Dibb, N. A. Schwadron, H. E. Spence, S. C. Solomon, V. A. Yudin, C. H. Jackman, and C. E. Randall (2016</a:t>
            </a:r>
            <a:r>
              <a:rPr lang="en-US">
                <a:solidFill>
                  <a:srgbClr val="333333"/>
                </a:solidFill>
                <a:latin typeface="Helvetica" pitchFamily="2" charset="0"/>
              </a:rPr>
              <a:t>), </a:t>
            </a:r>
            <a:r>
              <a:rPr lang="en-US" b="1">
                <a:solidFill>
                  <a:srgbClr val="333333"/>
                </a:solidFill>
                <a:latin typeface="Helvetica" pitchFamily="2" charset="0"/>
              </a:rPr>
              <a:t>Nitrate ion spikes in ice cores not suitable as proxies for solar proton events</a:t>
            </a:r>
            <a:r>
              <a:rPr lang="en-US" sz="1600">
                <a:solidFill>
                  <a:srgbClr val="333333"/>
                </a:solidFill>
                <a:latin typeface="Helvetica" pitchFamily="2" charset="0"/>
              </a:rPr>
              <a:t>, </a:t>
            </a:r>
            <a:r>
              <a:rPr lang="en-US" sz="1600" i="1">
                <a:solidFill>
                  <a:srgbClr val="333333"/>
                </a:solidFill>
                <a:latin typeface="helvetica" pitchFamily="2" charset="0"/>
              </a:rPr>
              <a:t>J. Geophys. Res. Atmos.</a:t>
            </a:r>
            <a:r>
              <a:rPr lang="en-US" sz="1600">
                <a:solidFill>
                  <a:srgbClr val="333333"/>
                </a:solidFill>
                <a:latin typeface="Helvetica" pitchFamily="2" charset="0"/>
              </a:rPr>
              <a:t>, 2015JD023805.</a:t>
            </a:r>
            <a:endParaRPr lang="en-US" sz="1600"/>
          </a:p>
        </p:txBody>
      </p:sp>
      <p:sp>
        <p:nvSpPr>
          <p:cNvPr id="14" name="Oval 13">
            <a:extLst>
              <a:ext uri="{FF2B5EF4-FFF2-40B4-BE49-F238E27FC236}">
                <a16:creationId xmlns:a16="http://schemas.microsoft.com/office/drawing/2014/main" id="{7EDCB4FF-61C5-2446-A78A-238E52754E7A}"/>
              </a:ext>
            </a:extLst>
          </p:cNvPr>
          <p:cNvSpPr/>
          <p:nvPr/>
        </p:nvSpPr>
        <p:spPr>
          <a:xfrm>
            <a:off x="974036" y="4002011"/>
            <a:ext cx="4986394" cy="2663219"/>
          </a:xfrm>
          <a:prstGeom prst="ellipse">
            <a:avLst/>
          </a:prstGeom>
          <a:solidFill>
            <a:srgbClr val="A1DB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i="1">
              <a:solidFill>
                <a:schemeClr val="tx1"/>
              </a:solidFill>
            </a:endParaRPr>
          </a:p>
          <a:p>
            <a:pPr algn="ctr"/>
            <a:endParaRPr lang="en-US" sz="2600" i="1">
              <a:solidFill>
                <a:schemeClr val="tx1"/>
              </a:solidFill>
            </a:endParaRPr>
          </a:p>
          <a:p>
            <a:pPr algn="ctr"/>
            <a:endParaRPr lang="en-US" sz="2600" i="1">
              <a:solidFill>
                <a:schemeClr val="tx1"/>
              </a:solidFill>
            </a:endParaRPr>
          </a:p>
          <a:p>
            <a:pPr algn="ctr"/>
            <a:r>
              <a:rPr lang="en-US" sz="2600" i="1">
                <a:solidFill>
                  <a:schemeClr val="tx1"/>
                </a:solidFill>
              </a:rPr>
              <a:t> </a:t>
            </a:r>
          </a:p>
        </p:txBody>
      </p:sp>
      <p:pic>
        <p:nvPicPr>
          <p:cNvPr id="15" name="Picture 14">
            <a:extLst>
              <a:ext uri="{FF2B5EF4-FFF2-40B4-BE49-F238E27FC236}">
                <a16:creationId xmlns:a16="http://schemas.microsoft.com/office/drawing/2014/main" id="{1E31ED4F-7691-B340-B60E-B1BDCB15B8F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245" y="4655094"/>
            <a:ext cx="1117118" cy="1066629"/>
          </a:xfrm>
          <a:prstGeom prst="rect">
            <a:avLst/>
          </a:prstGeom>
          <a:ln>
            <a:solidFill>
              <a:schemeClr val="tx1"/>
            </a:solidFill>
          </a:ln>
        </p:spPr>
      </p:pic>
      <p:sp>
        <p:nvSpPr>
          <p:cNvPr id="16" name="TextBox 15">
            <a:extLst>
              <a:ext uri="{FF2B5EF4-FFF2-40B4-BE49-F238E27FC236}">
                <a16:creationId xmlns:a16="http://schemas.microsoft.com/office/drawing/2014/main" id="{E4EB45E9-3DC9-BC41-AA07-7966A94565D7}"/>
              </a:ext>
            </a:extLst>
          </p:cNvPr>
          <p:cNvSpPr txBox="1"/>
          <p:nvPr/>
        </p:nvSpPr>
        <p:spPr>
          <a:xfrm>
            <a:off x="1661134" y="4598488"/>
            <a:ext cx="2649875" cy="830997"/>
          </a:xfrm>
          <a:prstGeom prst="rect">
            <a:avLst/>
          </a:prstGeom>
          <a:noFill/>
        </p:spPr>
        <p:txBody>
          <a:bodyPr wrap="square" rtlCol="0">
            <a:spAutoFit/>
          </a:bodyPr>
          <a:lstStyle/>
          <a:p>
            <a:r>
              <a:rPr lang="en-US" sz="2400"/>
              <a:t>Look for the table </a:t>
            </a:r>
          </a:p>
          <a:p>
            <a:r>
              <a:rPr lang="en-US" sz="2400"/>
              <a:t>with an empty seat</a:t>
            </a:r>
          </a:p>
        </p:txBody>
      </p:sp>
      <p:sp>
        <p:nvSpPr>
          <p:cNvPr id="17" name="TextBox 16">
            <a:extLst>
              <a:ext uri="{FF2B5EF4-FFF2-40B4-BE49-F238E27FC236}">
                <a16:creationId xmlns:a16="http://schemas.microsoft.com/office/drawing/2014/main" id="{4DF40B71-94A7-8740-9C14-2FD1A0FABB19}"/>
              </a:ext>
            </a:extLst>
          </p:cNvPr>
          <p:cNvSpPr txBox="1"/>
          <p:nvPr/>
        </p:nvSpPr>
        <p:spPr>
          <a:xfrm>
            <a:off x="1984777" y="5839831"/>
            <a:ext cx="3201211" cy="646331"/>
          </a:xfrm>
          <a:prstGeom prst="rect">
            <a:avLst/>
          </a:prstGeom>
          <a:noFill/>
        </p:spPr>
        <p:txBody>
          <a:bodyPr wrap="square" rtlCol="0">
            <a:spAutoFit/>
          </a:bodyPr>
          <a:lstStyle/>
          <a:p>
            <a:pPr algn="ctr"/>
            <a:r>
              <a:rPr lang="en-US" i="1"/>
              <a:t>Tip: Used textbooks </a:t>
            </a:r>
            <a:r>
              <a:rPr lang="en-US"/>
              <a:t>are</a:t>
            </a:r>
            <a:r>
              <a:rPr lang="en-US" i="1"/>
              <a:t> </a:t>
            </a:r>
            <a:r>
              <a:rPr lang="en-US"/>
              <a:t>great</a:t>
            </a:r>
          </a:p>
          <a:p>
            <a:pPr algn="ctr"/>
            <a:r>
              <a:rPr lang="en-US"/>
              <a:t>for learning the language</a:t>
            </a:r>
          </a:p>
        </p:txBody>
      </p:sp>
    </p:spTree>
    <p:extLst>
      <p:ext uri="{BB962C8B-B14F-4D97-AF65-F5344CB8AC3E}">
        <p14:creationId xmlns:p14="http://schemas.microsoft.com/office/powerpoint/2010/main" val="35037428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43;p57">
            <a:extLst>
              <a:ext uri="{FF2B5EF4-FFF2-40B4-BE49-F238E27FC236}">
                <a16:creationId xmlns:a16="http://schemas.microsoft.com/office/drawing/2014/main" id="{2C7ABD88-9A29-7F4C-8214-519BFCACE05E}"/>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9747"/>
            <a:ext cx="12192000" cy="6848253"/>
          </a:xfrm>
          <a:prstGeom prst="rect">
            <a:avLst/>
          </a:prstGeom>
          <a:noFill/>
          <a:ln>
            <a:noFill/>
          </a:ln>
        </p:spPr>
      </p:pic>
      <p:sp>
        <p:nvSpPr>
          <p:cNvPr id="5" name="Google Shape;344;p57">
            <a:extLst>
              <a:ext uri="{FF2B5EF4-FFF2-40B4-BE49-F238E27FC236}">
                <a16:creationId xmlns:a16="http://schemas.microsoft.com/office/drawing/2014/main" id="{C047560A-613C-E34F-B36E-85929BAFB0A9}"/>
              </a:ext>
            </a:extLst>
          </p:cNvPr>
          <p:cNvSpPr/>
          <p:nvPr/>
        </p:nvSpPr>
        <p:spPr>
          <a:xfrm>
            <a:off x="0" y="1"/>
            <a:ext cx="12192000" cy="1729407"/>
          </a:xfrm>
          <a:prstGeom prst="rect">
            <a:avLst/>
          </a:prstGeom>
          <a:solidFill>
            <a:schemeClr val="lt1">
              <a:alpha val="61960"/>
            </a:schemeClr>
          </a:solidFill>
          <a:ln>
            <a:noFill/>
          </a:ln>
        </p:spPr>
        <p:txBody>
          <a:bodyPr spcFirstLastPara="1" wrap="square" lIns="91433" tIns="45700" rIns="91433" bIns="45700" anchor="t" anchorCtr="0">
            <a:noAutofit/>
          </a:bodyPr>
          <a:lstStyle/>
          <a:p>
            <a:pPr algn="ctr"/>
            <a:r>
              <a:rPr lang="en" sz="2800" b="1" dirty="0">
                <a:solidFill>
                  <a:schemeClr val="dk1"/>
                </a:solidFill>
                <a:latin typeface="Calibri"/>
                <a:ea typeface="Calibri"/>
                <a:cs typeface="Calibri"/>
                <a:sym typeface="Calibri"/>
              </a:rPr>
              <a:t>Preparing for a Northwest Passage: </a:t>
            </a:r>
            <a:endParaRPr sz="1467" dirty="0"/>
          </a:p>
          <a:p>
            <a:pPr algn="ctr">
              <a:spcAft>
                <a:spcPts val="1000"/>
              </a:spcAft>
            </a:pPr>
            <a:r>
              <a:rPr lang="en" sz="2800" b="1" dirty="0">
                <a:solidFill>
                  <a:schemeClr val="dk1"/>
                </a:solidFill>
                <a:latin typeface="Calibri"/>
                <a:ea typeface="Calibri"/>
                <a:cs typeface="Calibri"/>
                <a:sym typeface="Calibri"/>
              </a:rPr>
              <a:t>The Role of New England in Navigating the New Arctic </a:t>
            </a:r>
            <a:endParaRPr sz="1467" dirty="0"/>
          </a:p>
          <a:p>
            <a:pPr algn="ctr"/>
            <a:r>
              <a:rPr lang="en" sz="2400" dirty="0">
                <a:solidFill>
                  <a:schemeClr val="dk1"/>
                </a:solidFill>
                <a:latin typeface="Calibri"/>
                <a:ea typeface="Calibri"/>
                <a:cs typeface="Calibri"/>
                <a:sym typeface="Calibri"/>
              </a:rPr>
              <a:t>NSF-funded Convergence </a:t>
            </a:r>
            <a:r>
              <a:rPr lang="en" sz="2400" b="1" dirty="0">
                <a:solidFill>
                  <a:schemeClr val="dk1"/>
                </a:solidFill>
                <a:latin typeface="Calibri"/>
                <a:ea typeface="Calibri"/>
                <a:cs typeface="Calibri"/>
                <a:sym typeface="Calibri"/>
              </a:rPr>
              <a:t>Navigating the New Arctic (NNA)</a:t>
            </a:r>
            <a:r>
              <a:rPr lang="en" sz="2400" dirty="0">
                <a:solidFill>
                  <a:schemeClr val="dk1"/>
                </a:solidFill>
                <a:latin typeface="Calibri"/>
                <a:ea typeface="Calibri"/>
                <a:cs typeface="Calibri"/>
                <a:sym typeface="Calibri"/>
              </a:rPr>
              <a:t> Workshop </a:t>
            </a:r>
            <a:endParaRPr sz="1467" dirty="0"/>
          </a:p>
          <a:p>
            <a:pPr algn="ctr"/>
            <a:r>
              <a:rPr lang="en" sz="2400" dirty="0">
                <a:solidFill>
                  <a:schemeClr val="dk1"/>
                </a:solidFill>
                <a:latin typeface="Calibri"/>
                <a:ea typeface="Calibri"/>
                <a:cs typeface="Calibri"/>
                <a:sym typeface="Calibri"/>
              </a:rPr>
              <a:t>March 2018</a:t>
            </a:r>
            <a:endParaRPr sz="1467" dirty="0"/>
          </a:p>
        </p:txBody>
      </p:sp>
      <p:sp>
        <p:nvSpPr>
          <p:cNvPr id="6" name="Rectangle 5">
            <a:extLst>
              <a:ext uri="{FF2B5EF4-FFF2-40B4-BE49-F238E27FC236}">
                <a16:creationId xmlns:a16="http://schemas.microsoft.com/office/drawing/2014/main" id="{74FAC185-C1A1-DF46-98BC-733D628BC8CF}"/>
              </a:ext>
            </a:extLst>
          </p:cNvPr>
          <p:cNvSpPr/>
          <p:nvPr/>
        </p:nvSpPr>
        <p:spPr>
          <a:xfrm>
            <a:off x="0" y="5934670"/>
            <a:ext cx="12192000" cy="923330"/>
          </a:xfrm>
          <a:prstGeom prst="rect">
            <a:avLst/>
          </a:prstGeom>
          <a:solidFill>
            <a:schemeClr val="tx2">
              <a:lumMod val="20000"/>
              <a:lumOff val="80000"/>
            </a:schemeClr>
          </a:solidFill>
        </p:spPr>
        <p:txBody>
          <a:bodyPr wrap="square">
            <a:spAutoFit/>
          </a:bodyPr>
          <a:lstStyle/>
          <a:p>
            <a:r>
              <a:rPr lang="en-US"/>
              <a:t>Duderstadt, K. A., C.M. Ashcraft, J. F. Brewer, E. Burakowski, E., J. M. Coffin, J. E. Dibb, L. C. Hamilton, N. E. Kinner, L. A. Mayer, J. L. Miksis-Olds, J. Salisbury, K. D. Seger, R. K. Varner, and C. P. Wake (2018), "Preparing for a Northwest Passage: A Workshop on the Role of New England in Navigating the New Arctic" (2018). Earth Systems Research Center.</a:t>
            </a:r>
          </a:p>
        </p:txBody>
      </p:sp>
      <p:sp>
        <p:nvSpPr>
          <p:cNvPr id="2" name="Slide Number Placeholder 1">
            <a:extLst>
              <a:ext uri="{FF2B5EF4-FFF2-40B4-BE49-F238E27FC236}">
                <a16:creationId xmlns:a16="http://schemas.microsoft.com/office/drawing/2014/main" id="{741334D4-CA07-234D-8BD6-5A7EF2D11AC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16</a:t>
            </a:fld>
            <a:endParaRPr lang="en-US"/>
          </a:p>
        </p:txBody>
      </p:sp>
      <p:sp>
        <p:nvSpPr>
          <p:cNvPr id="7" name="TextBox 6">
            <a:extLst>
              <a:ext uri="{FF2B5EF4-FFF2-40B4-BE49-F238E27FC236}">
                <a16:creationId xmlns:a16="http://schemas.microsoft.com/office/drawing/2014/main" id="{B5B2F7DD-7DAA-DE4D-B34C-6B202E42E346}"/>
              </a:ext>
            </a:extLst>
          </p:cNvPr>
          <p:cNvSpPr txBox="1"/>
          <p:nvPr/>
        </p:nvSpPr>
        <p:spPr>
          <a:xfrm>
            <a:off x="239444" y="68734"/>
            <a:ext cx="522557" cy="707886"/>
          </a:xfrm>
          <a:prstGeom prst="rect">
            <a:avLst/>
          </a:prstGeom>
          <a:noFill/>
        </p:spPr>
        <p:txBody>
          <a:bodyPr wrap="square" rtlCol="0">
            <a:spAutoFit/>
          </a:bodyPr>
          <a:lstStyle/>
          <a:p>
            <a:r>
              <a:rPr lang="en-US" sz="4000"/>
              <a:t>2</a:t>
            </a:r>
          </a:p>
        </p:txBody>
      </p:sp>
      <p:sp>
        <p:nvSpPr>
          <p:cNvPr id="9" name="Rounded Rectangle 8">
            <a:extLst>
              <a:ext uri="{FF2B5EF4-FFF2-40B4-BE49-F238E27FC236}">
                <a16:creationId xmlns:a16="http://schemas.microsoft.com/office/drawing/2014/main" id="{19427E58-A48E-0345-B815-7AB473EDA6D0}"/>
              </a:ext>
            </a:extLst>
          </p:cNvPr>
          <p:cNvSpPr/>
          <p:nvPr/>
        </p:nvSpPr>
        <p:spPr>
          <a:xfrm>
            <a:off x="500722" y="4655257"/>
            <a:ext cx="3711114" cy="653249"/>
          </a:xfrm>
          <a:prstGeom prst="roundRect">
            <a:avLst/>
          </a:prstGeom>
          <a:solidFill>
            <a:srgbClr val="A8DD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solidFill>
              </a:rPr>
              <a:t>Say YES to opportunities </a:t>
            </a:r>
          </a:p>
        </p:txBody>
      </p:sp>
    </p:spTree>
    <p:extLst>
      <p:ext uri="{BB962C8B-B14F-4D97-AF65-F5344CB8AC3E}">
        <p14:creationId xmlns:p14="http://schemas.microsoft.com/office/powerpoint/2010/main" val="41177957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FA63EC-2A21-8D45-980D-3458B76C44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7785" y="1181884"/>
            <a:ext cx="5252158" cy="4001475"/>
          </a:xfrm>
          <a:prstGeom prst="rect">
            <a:avLst/>
          </a:prstGeom>
          <a:ln w="38100">
            <a:solidFill>
              <a:schemeClr val="tx1"/>
            </a:solidFill>
          </a:ln>
        </p:spPr>
      </p:pic>
      <p:pic>
        <p:nvPicPr>
          <p:cNvPr id="11" name="Picture 10">
            <a:extLst>
              <a:ext uri="{FF2B5EF4-FFF2-40B4-BE49-F238E27FC236}">
                <a16:creationId xmlns:a16="http://schemas.microsoft.com/office/drawing/2014/main" id="{AE88625D-A55E-954E-98C6-C57E9AE8A4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26312"/>
          <a:stretch/>
        </p:blipFill>
        <p:spPr>
          <a:xfrm>
            <a:off x="0" y="5560030"/>
            <a:ext cx="12192000" cy="1282730"/>
          </a:xfrm>
          <a:prstGeom prst="rect">
            <a:avLst/>
          </a:prstGeom>
        </p:spPr>
      </p:pic>
      <p:sp>
        <p:nvSpPr>
          <p:cNvPr id="13" name="TextBox 12">
            <a:extLst>
              <a:ext uri="{FF2B5EF4-FFF2-40B4-BE49-F238E27FC236}">
                <a16:creationId xmlns:a16="http://schemas.microsoft.com/office/drawing/2014/main" id="{C5FB146A-A1C1-3247-BB5F-060C8327ABDC}"/>
              </a:ext>
            </a:extLst>
          </p:cNvPr>
          <p:cNvSpPr txBox="1"/>
          <p:nvPr/>
        </p:nvSpPr>
        <p:spPr>
          <a:xfrm>
            <a:off x="8575611" y="3826026"/>
            <a:ext cx="3538891" cy="1461939"/>
          </a:xfrm>
          <a:prstGeom prst="rect">
            <a:avLst/>
          </a:prstGeom>
          <a:noFill/>
          <a:ln w="28575">
            <a:solidFill>
              <a:sysClr val="windowText" lastClr="000000"/>
            </a:solidFill>
          </a:ln>
        </p:spPr>
        <p:txBody>
          <a:bodyPr wrap="square" rtlCol="0">
            <a:spAutoFit/>
          </a:bodyPr>
          <a:lstStyle/>
          <a:p>
            <a:pPr defTabSz="2639365">
              <a:defRPr/>
            </a:pPr>
            <a:r>
              <a:rPr lang="en-US" sz="2000" kern="0" dirty="0">
                <a:solidFill>
                  <a:prstClr val="black"/>
                </a:solidFill>
                <a:latin typeface="Cambria" panose="02040503050406030204" pitchFamily="18" charset="0"/>
              </a:rPr>
              <a:t> </a:t>
            </a:r>
            <a:r>
              <a:rPr lang="en-US" sz="1600" kern="0" dirty="0">
                <a:solidFill>
                  <a:prstClr val="black"/>
                </a:solidFill>
                <a:latin typeface="Cambria" panose="02040503050406030204" pitchFamily="18" charset="0"/>
              </a:rPr>
              <a:t>#</a:t>
            </a:r>
            <a:r>
              <a:rPr lang="en-US" sz="1600" kern="0" dirty="0" err="1">
                <a:solidFill>
                  <a:prstClr val="black"/>
                </a:solidFill>
                <a:latin typeface="Cambria" panose="02040503050406030204" pitchFamily="18" charset="0"/>
              </a:rPr>
              <a:t>neanconvergence</a:t>
            </a:r>
            <a:endParaRPr lang="en-US" sz="1600" kern="0" dirty="0">
              <a:solidFill>
                <a:prstClr val="black"/>
              </a:solidFill>
              <a:latin typeface="Cambria" panose="02040503050406030204" pitchFamily="18" charset="0"/>
            </a:endParaRPr>
          </a:p>
          <a:p>
            <a:pPr marL="61913" lvl="1" defTabSz="2639365">
              <a:defRPr/>
            </a:pPr>
            <a:r>
              <a:rPr lang="en-US" sz="1600" kern="0" dirty="0">
                <a:solidFill>
                  <a:prstClr val="black"/>
                </a:solidFill>
                <a:latin typeface="Cambria" panose="02040503050406030204" pitchFamily="18" charset="0"/>
              </a:rPr>
              <a:t>website: </a:t>
            </a:r>
            <a:r>
              <a:rPr lang="en-US" sz="1600" kern="0" dirty="0" err="1">
                <a:solidFill>
                  <a:prstClr val="black"/>
                </a:solidFill>
                <a:latin typeface="Cambria" panose="02040503050406030204" pitchFamily="18" charset="0"/>
                <a:hlinkClick r:id="rId4"/>
              </a:rPr>
              <a:t>nearctic.net</a:t>
            </a:r>
            <a:endParaRPr lang="en-US" sz="1600" kern="0" dirty="0">
              <a:solidFill>
                <a:prstClr val="black"/>
              </a:solidFill>
              <a:latin typeface="Cambria" panose="02040503050406030204" pitchFamily="18" charset="0"/>
            </a:endParaRPr>
          </a:p>
          <a:p>
            <a:pPr marL="61913" lvl="1" defTabSz="2639365">
              <a:spcAft>
                <a:spcPts val="600"/>
              </a:spcAft>
              <a:defRPr/>
            </a:pPr>
            <a:r>
              <a:rPr lang="en-US" sz="1600" kern="0" dirty="0">
                <a:solidFill>
                  <a:prstClr val="black"/>
                </a:solidFill>
                <a:latin typeface="Cambria" panose="02040503050406030204" pitchFamily="18" charset="0"/>
              </a:rPr>
              <a:t>Email: </a:t>
            </a:r>
            <a:r>
              <a:rPr lang="en-US" sz="1600" kern="0" dirty="0">
                <a:solidFill>
                  <a:prstClr val="black"/>
                </a:solidFill>
                <a:latin typeface="Cambria" panose="02040503050406030204" pitchFamily="18" charset="0"/>
                <a:hlinkClick r:id="rId5"/>
              </a:rPr>
              <a:t>info@neartic.net</a:t>
            </a:r>
            <a:endParaRPr lang="en-US" sz="1600" kern="0" dirty="0">
              <a:solidFill>
                <a:prstClr val="black"/>
              </a:solidFill>
              <a:latin typeface="Cambria" panose="02040503050406030204" pitchFamily="18" charset="0"/>
            </a:endParaRPr>
          </a:p>
          <a:p>
            <a:pPr marL="344488" lvl="1" defTabSz="2639365">
              <a:defRPr/>
            </a:pPr>
            <a:r>
              <a:rPr lang="en-US" sz="1600" kern="0" dirty="0">
                <a:solidFill>
                  <a:prstClr val="black"/>
                </a:solidFill>
                <a:latin typeface="Cambria" panose="02040503050406030204" pitchFamily="18" charset="0"/>
              </a:rPr>
              <a:t> </a:t>
            </a:r>
            <a:r>
              <a:rPr lang="en-US" sz="1600" kern="0" dirty="0" err="1">
                <a:solidFill>
                  <a:prstClr val="black"/>
                </a:solidFill>
                <a:latin typeface="Cambria" panose="02040503050406030204" pitchFamily="18" charset="0"/>
              </a:rPr>
              <a:t>facebook.com</a:t>
            </a:r>
            <a:r>
              <a:rPr lang="en-US" sz="1600" kern="0" dirty="0">
                <a:solidFill>
                  <a:prstClr val="black"/>
                </a:solidFill>
                <a:latin typeface="Cambria" panose="02040503050406030204" pitchFamily="18" charset="0"/>
              </a:rPr>
              <a:t>/</a:t>
            </a:r>
            <a:r>
              <a:rPr lang="en-US" sz="1600" kern="0" dirty="0" err="1">
                <a:solidFill>
                  <a:prstClr val="black"/>
                </a:solidFill>
                <a:latin typeface="Cambria" panose="02040503050406030204" pitchFamily="18" charset="0"/>
              </a:rPr>
              <a:t>neanconvergence</a:t>
            </a:r>
            <a:endParaRPr lang="en-US" sz="1600" kern="0" dirty="0">
              <a:solidFill>
                <a:prstClr val="black"/>
              </a:solidFill>
              <a:latin typeface="Cambria" panose="02040503050406030204" pitchFamily="18" charset="0"/>
            </a:endParaRPr>
          </a:p>
          <a:p>
            <a:pPr marL="344488" lvl="1" defTabSz="2639365">
              <a:defRPr/>
            </a:pPr>
            <a:r>
              <a:rPr lang="en-US" sz="1600" kern="0" dirty="0">
                <a:solidFill>
                  <a:prstClr val="black"/>
                </a:solidFill>
                <a:latin typeface="Cambria" panose="02040503050406030204" pitchFamily="18" charset="0"/>
              </a:rPr>
              <a:t>@</a:t>
            </a:r>
            <a:r>
              <a:rPr lang="en-US" sz="1600" kern="0" dirty="0" err="1">
                <a:solidFill>
                  <a:prstClr val="black"/>
                </a:solidFill>
                <a:latin typeface="Cambria" panose="02040503050406030204" pitchFamily="18" charset="0"/>
              </a:rPr>
              <a:t>neanconvergence</a:t>
            </a:r>
            <a:endParaRPr lang="en-US" sz="1600" kern="0" dirty="0">
              <a:solidFill>
                <a:prstClr val="black"/>
              </a:solidFill>
              <a:latin typeface="Cambria" panose="02040503050406030204" pitchFamily="18" charset="0"/>
            </a:endParaRPr>
          </a:p>
        </p:txBody>
      </p:sp>
      <p:pic>
        <p:nvPicPr>
          <p:cNvPr id="14" name="Picture 13">
            <a:extLst>
              <a:ext uri="{FF2B5EF4-FFF2-40B4-BE49-F238E27FC236}">
                <a16:creationId xmlns:a16="http://schemas.microsoft.com/office/drawing/2014/main" id="{1A1455AD-A21D-0D40-95CB-A707DB6E40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36747" y="3928662"/>
            <a:ext cx="615260" cy="615261"/>
          </a:xfrm>
          <a:prstGeom prst="rect">
            <a:avLst/>
          </a:prstGeom>
        </p:spPr>
      </p:pic>
      <p:pic>
        <p:nvPicPr>
          <p:cNvPr id="15" name="Picture 14">
            <a:extLst>
              <a:ext uri="{FF2B5EF4-FFF2-40B4-BE49-F238E27FC236}">
                <a16:creationId xmlns:a16="http://schemas.microsoft.com/office/drawing/2014/main" id="{4634767D-4A4F-D14F-B3B2-0A9B94F666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93341" y="4686228"/>
            <a:ext cx="251023" cy="251023"/>
          </a:xfrm>
          <a:prstGeom prst="rect">
            <a:avLst/>
          </a:prstGeom>
        </p:spPr>
      </p:pic>
      <p:pic>
        <p:nvPicPr>
          <p:cNvPr id="16" name="Picture 15">
            <a:extLst>
              <a:ext uri="{FF2B5EF4-FFF2-40B4-BE49-F238E27FC236}">
                <a16:creationId xmlns:a16="http://schemas.microsoft.com/office/drawing/2014/main" id="{6D062697-BB5A-FA44-AE82-1642F2C053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77211" y="4939912"/>
            <a:ext cx="292553" cy="292553"/>
          </a:xfrm>
          <a:prstGeom prst="rect">
            <a:avLst/>
          </a:prstGeom>
        </p:spPr>
      </p:pic>
      <p:pic>
        <p:nvPicPr>
          <p:cNvPr id="5" name="Picture 4">
            <a:extLst>
              <a:ext uri="{FF2B5EF4-FFF2-40B4-BE49-F238E27FC236}">
                <a16:creationId xmlns:a16="http://schemas.microsoft.com/office/drawing/2014/main" id="{652C7457-FDF1-D44C-BF20-51A8293559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83098" y="134513"/>
            <a:ext cx="1979311" cy="989656"/>
          </a:xfrm>
          <a:prstGeom prst="rect">
            <a:avLst/>
          </a:prstGeom>
        </p:spPr>
      </p:pic>
      <p:sp>
        <p:nvSpPr>
          <p:cNvPr id="18" name="TextBox 17">
            <a:extLst>
              <a:ext uri="{FF2B5EF4-FFF2-40B4-BE49-F238E27FC236}">
                <a16:creationId xmlns:a16="http://schemas.microsoft.com/office/drawing/2014/main" id="{41FC8BAC-53A4-814C-AF74-632D7036A883}"/>
              </a:ext>
            </a:extLst>
          </p:cNvPr>
          <p:cNvSpPr txBox="1"/>
          <p:nvPr/>
        </p:nvSpPr>
        <p:spPr>
          <a:xfrm>
            <a:off x="2479740" y="205380"/>
            <a:ext cx="6425721" cy="707886"/>
          </a:xfrm>
          <a:prstGeom prst="rect">
            <a:avLst/>
          </a:prstGeom>
          <a:noFill/>
        </p:spPr>
        <p:txBody>
          <a:bodyPr wrap="square" rtlCol="0">
            <a:spAutoFit/>
          </a:bodyPr>
          <a:lstStyle/>
          <a:p>
            <a:r>
              <a:rPr lang="en-US" sz="4000" b="1">
                <a:solidFill>
                  <a:srgbClr val="002060"/>
                </a:solidFill>
              </a:rPr>
              <a:t>New England Arctic Network </a:t>
            </a:r>
          </a:p>
        </p:txBody>
      </p:sp>
      <p:sp>
        <p:nvSpPr>
          <p:cNvPr id="20" name="Oval 19">
            <a:extLst>
              <a:ext uri="{FF2B5EF4-FFF2-40B4-BE49-F238E27FC236}">
                <a16:creationId xmlns:a16="http://schemas.microsoft.com/office/drawing/2014/main" id="{6067FDAA-9AC0-F449-B372-1C4AC14E79F8}"/>
              </a:ext>
            </a:extLst>
          </p:cNvPr>
          <p:cNvSpPr/>
          <p:nvPr/>
        </p:nvSpPr>
        <p:spPr>
          <a:xfrm>
            <a:off x="6023977" y="1280769"/>
            <a:ext cx="5638432" cy="2307210"/>
          </a:xfrm>
          <a:prstGeom prst="ellipse">
            <a:avLst/>
          </a:prstGeom>
          <a:solidFill>
            <a:schemeClr val="accent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200" b="1" i="1">
                <a:solidFill>
                  <a:schemeClr val="bg1"/>
                </a:solidFill>
              </a:rPr>
              <a:t>Persistence  &amp; Humility</a:t>
            </a:r>
            <a:r>
              <a:rPr lang="en-US" sz="2200" i="1">
                <a:solidFill>
                  <a:schemeClr val="bg1"/>
                </a:solidFill>
              </a:rPr>
              <a:t> </a:t>
            </a:r>
          </a:p>
          <a:p>
            <a:pPr algn="ctr">
              <a:spcAft>
                <a:spcPts val="1200"/>
              </a:spcAft>
            </a:pPr>
            <a:endParaRPr lang="en-US" sz="2200" i="1">
              <a:solidFill>
                <a:schemeClr val="bg1"/>
              </a:solidFill>
            </a:endParaRPr>
          </a:p>
          <a:p>
            <a:pPr algn="ctr">
              <a:spcAft>
                <a:spcPts val="1200"/>
              </a:spcAft>
            </a:pPr>
            <a:r>
              <a:rPr lang="en-US" sz="2000" i="1">
                <a:solidFill>
                  <a:schemeClr val="bg1"/>
                </a:solidFill>
              </a:rPr>
              <a:t> </a:t>
            </a:r>
          </a:p>
        </p:txBody>
      </p:sp>
      <p:sp>
        <p:nvSpPr>
          <p:cNvPr id="3" name="Slide Number Placeholder 2">
            <a:extLst>
              <a:ext uri="{FF2B5EF4-FFF2-40B4-BE49-F238E27FC236}">
                <a16:creationId xmlns:a16="http://schemas.microsoft.com/office/drawing/2014/main" id="{B437F579-8EB1-8748-BC17-B12AAABEF4B5}"/>
              </a:ext>
            </a:extLst>
          </p:cNvPr>
          <p:cNvSpPr>
            <a:spLocks noGrp="1"/>
          </p:cNvSpPr>
          <p:nvPr>
            <p:ph type="sldNum" idx="12"/>
          </p:nvPr>
        </p:nvSpPr>
        <p:spPr>
          <a:xfrm>
            <a:off x="11296609" y="6217622"/>
            <a:ext cx="731600" cy="524700"/>
          </a:xfrm>
          <a:prstGeom prst="rect">
            <a:avLst/>
          </a:prstGeom>
        </p:spPr>
        <p:txBody>
          <a:bodyPr vert="horz" lIns="91425" tIns="91425" rIns="91425" bIns="91425" rtlCol="0" anchor="ctr" anchorCtr="0">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 smtClean="0"/>
              <a:pPr/>
              <a:t>17</a:t>
            </a:fld>
            <a:endParaRPr lang="en"/>
          </a:p>
        </p:txBody>
      </p:sp>
      <p:sp>
        <p:nvSpPr>
          <p:cNvPr id="17" name="TextBox 16">
            <a:extLst>
              <a:ext uri="{FF2B5EF4-FFF2-40B4-BE49-F238E27FC236}">
                <a16:creationId xmlns:a16="http://schemas.microsoft.com/office/drawing/2014/main" id="{9E6D98A9-0E7E-5247-8F60-CEE84286F289}"/>
              </a:ext>
            </a:extLst>
          </p:cNvPr>
          <p:cNvSpPr txBox="1"/>
          <p:nvPr/>
        </p:nvSpPr>
        <p:spPr>
          <a:xfrm>
            <a:off x="212035" y="0"/>
            <a:ext cx="522557" cy="707886"/>
          </a:xfrm>
          <a:prstGeom prst="rect">
            <a:avLst/>
          </a:prstGeom>
          <a:noFill/>
        </p:spPr>
        <p:txBody>
          <a:bodyPr wrap="square" rtlCol="0">
            <a:spAutoFit/>
          </a:bodyPr>
          <a:lstStyle/>
          <a:p>
            <a:r>
              <a:rPr lang="en-US" sz="4000"/>
              <a:t>2</a:t>
            </a:r>
          </a:p>
        </p:txBody>
      </p:sp>
      <p:sp>
        <p:nvSpPr>
          <p:cNvPr id="4" name="TextBox 3">
            <a:extLst>
              <a:ext uri="{FF2B5EF4-FFF2-40B4-BE49-F238E27FC236}">
                <a16:creationId xmlns:a16="http://schemas.microsoft.com/office/drawing/2014/main" id="{C25454E5-42A7-F442-B94E-70671AEC7186}"/>
              </a:ext>
            </a:extLst>
          </p:cNvPr>
          <p:cNvSpPr txBox="1"/>
          <p:nvPr/>
        </p:nvSpPr>
        <p:spPr>
          <a:xfrm>
            <a:off x="6639362" y="2238055"/>
            <a:ext cx="4532198" cy="1261884"/>
          </a:xfrm>
          <a:prstGeom prst="rect">
            <a:avLst/>
          </a:prstGeom>
          <a:noFill/>
        </p:spPr>
        <p:txBody>
          <a:bodyPr wrap="square" rtlCol="0">
            <a:spAutoFit/>
          </a:bodyPr>
          <a:lstStyle/>
          <a:p>
            <a:pPr algn="ctr">
              <a:spcAft>
                <a:spcPts val="600"/>
              </a:spcAft>
            </a:pPr>
            <a:r>
              <a:rPr lang="en-US" sz="2400" i="1">
                <a:solidFill>
                  <a:schemeClr val="bg1"/>
                </a:solidFill>
              </a:rPr>
              <a:t>Keep inviting people back, </a:t>
            </a:r>
          </a:p>
          <a:p>
            <a:pPr algn="ctr">
              <a:spcAft>
                <a:spcPts val="600"/>
              </a:spcAft>
            </a:pPr>
            <a:r>
              <a:rPr lang="en-US" sz="2400" i="1">
                <a:solidFill>
                  <a:schemeClr val="bg1"/>
                </a:solidFill>
              </a:rPr>
              <a:t>and attend everyone else’s events. </a:t>
            </a:r>
          </a:p>
          <a:p>
            <a:endParaRPr lang="en-US"/>
          </a:p>
        </p:txBody>
      </p:sp>
    </p:spTree>
    <p:extLst>
      <p:ext uri="{BB962C8B-B14F-4D97-AF65-F5344CB8AC3E}">
        <p14:creationId xmlns:p14="http://schemas.microsoft.com/office/powerpoint/2010/main" val="211598889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8DDF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FFF6D9-31DB-4940-B690-FC4BF285F2A1}"/>
              </a:ext>
            </a:extLst>
          </p:cNvPr>
          <p:cNvSpPr txBox="1"/>
          <p:nvPr/>
        </p:nvSpPr>
        <p:spPr>
          <a:xfrm>
            <a:off x="2217841" y="137259"/>
            <a:ext cx="7158388" cy="584775"/>
          </a:xfrm>
          <a:prstGeom prst="rect">
            <a:avLst/>
          </a:prstGeom>
          <a:noFill/>
        </p:spPr>
        <p:txBody>
          <a:bodyPr wrap="square" rtlCol="0">
            <a:spAutoFit/>
          </a:bodyPr>
          <a:lstStyle/>
          <a:p>
            <a:r>
              <a:rPr lang="en-US" sz="3200" b="1"/>
              <a:t>Arctic Science Integration Quest (ASIAQ) </a:t>
            </a:r>
          </a:p>
        </p:txBody>
      </p:sp>
      <p:grpSp>
        <p:nvGrpSpPr>
          <p:cNvPr id="6" name="Group 5">
            <a:extLst>
              <a:ext uri="{FF2B5EF4-FFF2-40B4-BE49-F238E27FC236}">
                <a16:creationId xmlns:a16="http://schemas.microsoft.com/office/drawing/2014/main" id="{7742E7BC-65E5-8147-A2D9-4CDACB5C68FA}"/>
              </a:ext>
            </a:extLst>
          </p:cNvPr>
          <p:cNvGrpSpPr/>
          <p:nvPr/>
        </p:nvGrpSpPr>
        <p:grpSpPr>
          <a:xfrm>
            <a:off x="331721" y="2744337"/>
            <a:ext cx="4991137" cy="3726089"/>
            <a:chOff x="89491" y="1699326"/>
            <a:chExt cx="6781870" cy="4871728"/>
          </a:xfrm>
        </p:grpSpPr>
        <p:sp>
          <p:nvSpPr>
            <p:cNvPr id="7" name="Rectangle 6">
              <a:extLst>
                <a:ext uri="{FF2B5EF4-FFF2-40B4-BE49-F238E27FC236}">
                  <a16:creationId xmlns:a16="http://schemas.microsoft.com/office/drawing/2014/main" id="{2F843B52-06CF-C642-A734-962EC6384F7D}"/>
                </a:ext>
              </a:extLst>
            </p:cNvPr>
            <p:cNvSpPr>
              <a:spLocks noChangeAspect="1"/>
            </p:cNvSpPr>
            <p:nvPr/>
          </p:nvSpPr>
          <p:spPr>
            <a:xfrm>
              <a:off x="89491" y="1699326"/>
              <a:ext cx="6781870" cy="487172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D092C97-059C-4D46-A7B8-8310DAD4F2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
            <a:stretch/>
          </p:blipFill>
          <p:spPr>
            <a:xfrm>
              <a:off x="291264" y="1843596"/>
              <a:ext cx="6409944" cy="4583188"/>
            </a:xfrm>
            <a:prstGeom prst="rect">
              <a:avLst/>
            </a:prstGeom>
          </p:spPr>
        </p:pic>
      </p:grpSp>
      <p:sp>
        <p:nvSpPr>
          <p:cNvPr id="2" name="TextBox 1">
            <a:extLst>
              <a:ext uri="{FF2B5EF4-FFF2-40B4-BE49-F238E27FC236}">
                <a16:creationId xmlns:a16="http://schemas.microsoft.com/office/drawing/2014/main" id="{44587285-8058-204D-B76C-BFDE6C7D1C02}"/>
              </a:ext>
            </a:extLst>
          </p:cNvPr>
          <p:cNvSpPr txBox="1"/>
          <p:nvPr/>
        </p:nvSpPr>
        <p:spPr>
          <a:xfrm>
            <a:off x="5526793" y="2728905"/>
            <a:ext cx="4455407" cy="1754326"/>
          </a:xfrm>
          <a:prstGeom prst="rect">
            <a:avLst/>
          </a:prstGeom>
          <a:noFill/>
          <a:ln>
            <a:solidFill>
              <a:schemeClr val="tx1"/>
            </a:solidFill>
          </a:ln>
        </p:spPr>
        <p:txBody>
          <a:bodyPr wrap="square" rtlCol="0">
            <a:spAutoFit/>
          </a:bodyPr>
          <a:lstStyle/>
          <a:p>
            <a:r>
              <a:rPr lang="en-US" b="1" u="sng">
                <a:solidFill>
                  <a:srgbClr val="009051"/>
                </a:solidFill>
              </a:rPr>
              <a:t>Stockholm University</a:t>
            </a:r>
            <a:endParaRPr lang="en-US" b="1" u="sng">
              <a:solidFill>
                <a:srgbClr val="0432FF"/>
              </a:solidFill>
            </a:endParaRPr>
          </a:p>
          <a:p>
            <a:r>
              <a:rPr lang="en-US" b="1">
                <a:solidFill>
                  <a:srgbClr val="0432FF"/>
                </a:solidFill>
              </a:rPr>
              <a:t>KTH Royal Institute of Technology</a:t>
            </a:r>
          </a:p>
          <a:p>
            <a:r>
              <a:rPr lang="en-US" b="1">
                <a:solidFill>
                  <a:srgbClr val="C00000"/>
                </a:solidFill>
              </a:rPr>
              <a:t>Umeå University</a:t>
            </a:r>
          </a:p>
          <a:p>
            <a:r>
              <a:rPr lang="en-US" b="1">
                <a:solidFill>
                  <a:srgbClr val="009051"/>
                </a:solidFill>
              </a:rPr>
              <a:t>University of New Hampshire</a:t>
            </a:r>
          </a:p>
          <a:p>
            <a:r>
              <a:rPr lang="en-US" b="1">
                <a:solidFill>
                  <a:srgbClr val="0432FF"/>
                </a:solidFill>
              </a:rPr>
              <a:t>University of Tokyo</a:t>
            </a:r>
          </a:p>
          <a:p>
            <a:r>
              <a:rPr lang="en-US" b="1">
                <a:solidFill>
                  <a:srgbClr val="7030A0"/>
                </a:solidFill>
              </a:rPr>
              <a:t>Northern (Arctic) Federal University (NArFU)</a:t>
            </a:r>
          </a:p>
        </p:txBody>
      </p:sp>
      <p:sp>
        <p:nvSpPr>
          <p:cNvPr id="4" name="Rectangle 3">
            <a:extLst>
              <a:ext uri="{FF2B5EF4-FFF2-40B4-BE49-F238E27FC236}">
                <a16:creationId xmlns:a16="http://schemas.microsoft.com/office/drawing/2014/main" id="{9E78335F-6B3E-1E4A-8AF7-3C886B03004D}"/>
              </a:ext>
            </a:extLst>
          </p:cNvPr>
          <p:cNvSpPr/>
          <p:nvPr/>
        </p:nvSpPr>
        <p:spPr>
          <a:xfrm>
            <a:off x="5542197" y="4857625"/>
            <a:ext cx="3666247" cy="1200329"/>
          </a:xfrm>
          <a:prstGeom prst="rect">
            <a:avLst/>
          </a:prstGeom>
          <a:ln>
            <a:solidFill>
              <a:schemeClr val="tx1"/>
            </a:solidFill>
          </a:ln>
        </p:spPr>
        <p:txBody>
          <a:bodyPr wrap="square">
            <a:spAutoFit/>
          </a:bodyPr>
          <a:lstStyle/>
          <a:p>
            <a:pPr fontAlgn="base">
              <a:buFont typeface="Arial" panose="020B0604020202020204" pitchFamily="34" charset="0"/>
              <a:buChar char="•"/>
            </a:pPr>
            <a:r>
              <a:rPr lang="en-US">
                <a:solidFill>
                  <a:srgbClr val="444340"/>
                </a:solidFill>
                <a:latin typeface="inherit"/>
              </a:rPr>
              <a:t> </a:t>
            </a:r>
            <a:r>
              <a:rPr lang="en-US" b="1">
                <a:solidFill>
                  <a:srgbClr val="0432FF"/>
                </a:solidFill>
                <a:latin typeface="inherit"/>
              </a:rPr>
              <a:t>Arctic Engineering and Technology </a:t>
            </a:r>
          </a:p>
          <a:p>
            <a:pPr fontAlgn="base">
              <a:buFont typeface="Arial" panose="020B0604020202020204" pitchFamily="34" charset="0"/>
              <a:buChar char="•"/>
            </a:pPr>
            <a:r>
              <a:rPr lang="en-US">
                <a:solidFill>
                  <a:srgbClr val="444340"/>
                </a:solidFill>
                <a:latin typeface="inherit"/>
              </a:rPr>
              <a:t> </a:t>
            </a:r>
            <a:r>
              <a:rPr lang="en-US" b="1">
                <a:solidFill>
                  <a:srgbClr val="009051"/>
                </a:solidFill>
                <a:latin typeface="inherit"/>
              </a:rPr>
              <a:t>Arctic Physical Sciences</a:t>
            </a:r>
          </a:p>
          <a:p>
            <a:pPr fontAlgn="base">
              <a:buFont typeface="Arial" panose="020B0604020202020204" pitchFamily="34" charset="0"/>
              <a:buChar char="•"/>
            </a:pPr>
            <a:r>
              <a:rPr lang="en-US">
                <a:solidFill>
                  <a:srgbClr val="444340"/>
                </a:solidFill>
                <a:latin typeface="inherit"/>
              </a:rPr>
              <a:t> </a:t>
            </a:r>
            <a:r>
              <a:rPr lang="en-US" b="1">
                <a:solidFill>
                  <a:srgbClr val="7030A0"/>
                </a:solidFill>
                <a:latin typeface="inherit"/>
              </a:rPr>
              <a:t>Arctic Medicine and Health </a:t>
            </a:r>
          </a:p>
          <a:p>
            <a:pPr fontAlgn="base">
              <a:buFont typeface="Arial" panose="020B0604020202020204" pitchFamily="34" charset="0"/>
              <a:buChar char="•"/>
            </a:pPr>
            <a:r>
              <a:rPr lang="en-US">
                <a:solidFill>
                  <a:srgbClr val="444340"/>
                </a:solidFill>
                <a:latin typeface="inherit"/>
              </a:rPr>
              <a:t> </a:t>
            </a:r>
            <a:r>
              <a:rPr lang="en-US" b="1">
                <a:solidFill>
                  <a:srgbClr val="C00000"/>
                </a:solidFill>
                <a:latin typeface="inherit"/>
              </a:rPr>
              <a:t>Arctic Social Sciences</a:t>
            </a:r>
          </a:p>
        </p:txBody>
      </p:sp>
      <p:sp>
        <p:nvSpPr>
          <p:cNvPr id="9" name="TextBox 8">
            <a:extLst>
              <a:ext uri="{FF2B5EF4-FFF2-40B4-BE49-F238E27FC236}">
                <a16:creationId xmlns:a16="http://schemas.microsoft.com/office/drawing/2014/main" id="{3C01BF96-9BDD-0341-A228-54DAA0C1C753}"/>
              </a:ext>
            </a:extLst>
          </p:cNvPr>
          <p:cNvSpPr txBox="1"/>
          <p:nvPr/>
        </p:nvSpPr>
        <p:spPr>
          <a:xfrm>
            <a:off x="475012" y="6486195"/>
            <a:ext cx="1930400" cy="369332"/>
          </a:xfrm>
          <a:prstGeom prst="rect">
            <a:avLst/>
          </a:prstGeom>
          <a:noFill/>
        </p:spPr>
        <p:txBody>
          <a:bodyPr wrap="square" rtlCol="0">
            <a:spAutoFit/>
          </a:bodyPr>
          <a:lstStyle/>
          <a:p>
            <a:r>
              <a:rPr lang="en-US">
                <a:hlinkClick r:id="rId3"/>
              </a:rPr>
              <a:t>https://asiaq.org/</a:t>
            </a:r>
            <a:r>
              <a:rPr lang="en-US"/>
              <a:t> </a:t>
            </a:r>
          </a:p>
        </p:txBody>
      </p:sp>
      <p:pic>
        <p:nvPicPr>
          <p:cNvPr id="11" name="Picture 10">
            <a:extLst>
              <a:ext uri="{FF2B5EF4-FFF2-40B4-BE49-F238E27FC236}">
                <a16:creationId xmlns:a16="http://schemas.microsoft.com/office/drawing/2014/main" id="{E8AA8299-2B26-3644-B32E-022381939A26}"/>
              </a:ext>
            </a:extLst>
          </p:cNvPr>
          <p:cNvPicPr>
            <a:picLocks noChangeAspect="1"/>
          </p:cNvPicPr>
          <p:nvPr/>
        </p:nvPicPr>
        <p:blipFill>
          <a:blip r:embed="rId4"/>
          <a:stretch>
            <a:fillRect/>
          </a:stretch>
        </p:blipFill>
        <p:spPr>
          <a:xfrm>
            <a:off x="9982200" y="117153"/>
            <a:ext cx="2090105" cy="2240113"/>
          </a:xfrm>
          <a:prstGeom prst="rect">
            <a:avLst/>
          </a:prstGeom>
        </p:spPr>
      </p:pic>
      <p:sp>
        <p:nvSpPr>
          <p:cNvPr id="5" name="Slide Number Placeholder 4">
            <a:extLst>
              <a:ext uri="{FF2B5EF4-FFF2-40B4-BE49-F238E27FC236}">
                <a16:creationId xmlns:a16="http://schemas.microsoft.com/office/drawing/2014/main" id="{6A842FF1-60E8-9348-9E10-16DE9D55C32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18</a:t>
            </a:fld>
            <a:endParaRPr lang="en-US"/>
          </a:p>
        </p:txBody>
      </p:sp>
      <p:sp>
        <p:nvSpPr>
          <p:cNvPr id="21" name="TextBox 20">
            <a:extLst>
              <a:ext uri="{FF2B5EF4-FFF2-40B4-BE49-F238E27FC236}">
                <a16:creationId xmlns:a16="http://schemas.microsoft.com/office/drawing/2014/main" id="{9E2A188B-697F-F945-9331-B8D0313A5B1A}"/>
              </a:ext>
            </a:extLst>
          </p:cNvPr>
          <p:cNvSpPr txBox="1"/>
          <p:nvPr/>
        </p:nvSpPr>
        <p:spPr>
          <a:xfrm>
            <a:off x="145144" y="-2737"/>
            <a:ext cx="522557" cy="707886"/>
          </a:xfrm>
          <a:prstGeom prst="rect">
            <a:avLst/>
          </a:prstGeom>
          <a:noFill/>
        </p:spPr>
        <p:txBody>
          <a:bodyPr wrap="square" rtlCol="0">
            <a:spAutoFit/>
          </a:bodyPr>
          <a:lstStyle/>
          <a:p>
            <a:r>
              <a:rPr lang="en-US" sz="4000"/>
              <a:t>3</a:t>
            </a:r>
          </a:p>
        </p:txBody>
      </p:sp>
      <p:sp>
        <p:nvSpPr>
          <p:cNvPr id="23" name="TextBox 22">
            <a:extLst>
              <a:ext uri="{FF2B5EF4-FFF2-40B4-BE49-F238E27FC236}">
                <a16:creationId xmlns:a16="http://schemas.microsoft.com/office/drawing/2014/main" id="{324DE7B3-9760-9442-A683-6F4AD1DED478}"/>
              </a:ext>
            </a:extLst>
          </p:cNvPr>
          <p:cNvSpPr txBox="1"/>
          <p:nvPr/>
        </p:nvSpPr>
        <p:spPr>
          <a:xfrm>
            <a:off x="338907" y="998938"/>
            <a:ext cx="8675563" cy="1184940"/>
          </a:xfrm>
          <a:prstGeom prst="rect">
            <a:avLst/>
          </a:prstGeom>
          <a:noFill/>
          <a:ln w="28575">
            <a:noFill/>
          </a:ln>
        </p:spPr>
        <p:txBody>
          <a:bodyPr wrap="square" rtlCol="0">
            <a:spAutoFit/>
          </a:bodyPr>
          <a:lstStyle/>
          <a:p>
            <a:pPr>
              <a:spcAft>
                <a:spcPts val="600"/>
              </a:spcAft>
            </a:pPr>
            <a:r>
              <a:rPr lang="en-US" sz="2200"/>
              <a:t>Objective: </a:t>
            </a:r>
            <a:r>
              <a:rPr lang="en-US" sz="2200" b="1"/>
              <a:t>identify common goals </a:t>
            </a:r>
            <a:r>
              <a:rPr lang="en-US" sz="2200"/>
              <a:t>and</a:t>
            </a:r>
            <a:r>
              <a:rPr lang="en-US" sz="2200" b="1"/>
              <a:t> collaborative research initiatives </a:t>
            </a:r>
            <a:r>
              <a:rPr lang="en-US" sz="2200"/>
              <a:t>on the theme of </a:t>
            </a:r>
            <a:r>
              <a:rPr lang="en-US" sz="2200" b="1"/>
              <a:t>Arctic waters</a:t>
            </a:r>
            <a:r>
              <a:rPr lang="en-US" sz="2200"/>
              <a:t>: those on land and the Arctic Ocean. </a:t>
            </a:r>
          </a:p>
          <a:p>
            <a:r>
              <a:rPr lang="en-US" sz="2000"/>
              <a:t>(Using the framework of the UN Sustainable Development Goals)</a:t>
            </a:r>
          </a:p>
        </p:txBody>
      </p:sp>
      <p:sp>
        <p:nvSpPr>
          <p:cNvPr id="24" name="Rectangle 23">
            <a:extLst>
              <a:ext uri="{FF2B5EF4-FFF2-40B4-BE49-F238E27FC236}">
                <a16:creationId xmlns:a16="http://schemas.microsoft.com/office/drawing/2014/main" id="{E5CE3270-5E38-594F-B3C3-6EFEBB07486B}"/>
              </a:ext>
            </a:extLst>
          </p:cNvPr>
          <p:cNvSpPr/>
          <p:nvPr/>
        </p:nvSpPr>
        <p:spPr>
          <a:xfrm>
            <a:off x="10082988" y="3995595"/>
            <a:ext cx="1989317" cy="269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oogle Shape;1276;p219" descr="kth_rgb">
            <a:extLst>
              <a:ext uri="{FF2B5EF4-FFF2-40B4-BE49-F238E27FC236}">
                <a16:creationId xmlns:a16="http://schemas.microsoft.com/office/drawing/2014/main" id="{46088F79-EA60-7546-826A-BF5EFFF88B4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251036" y="5168080"/>
            <a:ext cx="561572" cy="521365"/>
          </a:xfrm>
          <a:prstGeom prst="rect">
            <a:avLst/>
          </a:prstGeom>
          <a:noFill/>
          <a:ln>
            <a:noFill/>
          </a:ln>
        </p:spPr>
      </p:pic>
      <p:pic>
        <p:nvPicPr>
          <p:cNvPr id="26" name="Google Shape;1277;p219" descr="Bildresultat för university of new hampshire">
            <a:hlinkClick r:id="rId6"/>
            <a:extLst>
              <a:ext uri="{FF2B5EF4-FFF2-40B4-BE49-F238E27FC236}">
                <a16:creationId xmlns:a16="http://schemas.microsoft.com/office/drawing/2014/main" id="{4613DED5-C333-E744-BC2E-44F2942351E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251036" y="4216242"/>
            <a:ext cx="577489" cy="568755"/>
          </a:xfrm>
          <a:prstGeom prst="rect">
            <a:avLst/>
          </a:prstGeom>
          <a:noFill/>
          <a:ln>
            <a:noFill/>
          </a:ln>
        </p:spPr>
      </p:pic>
      <p:pic>
        <p:nvPicPr>
          <p:cNvPr id="27" name="Google Shape;1278;p219" descr="Bildresultat för САФУ имени М. В. Ломоносова">
            <a:hlinkClick r:id="rId8"/>
            <a:extLst>
              <a:ext uri="{FF2B5EF4-FFF2-40B4-BE49-F238E27FC236}">
                <a16:creationId xmlns:a16="http://schemas.microsoft.com/office/drawing/2014/main" id="{7442813D-07CC-1445-9606-BA2C89580109}"/>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1230956" y="5926849"/>
            <a:ext cx="669589" cy="563847"/>
          </a:xfrm>
          <a:prstGeom prst="rect">
            <a:avLst/>
          </a:prstGeom>
          <a:noFill/>
          <a:ln>
            <a:noFill/>
          </a:ln>
        </p:spPr>
      </p:pic>
      <p:pic>
        <p:nvPicPr>
          <p:cNvPr id="28" name="Google Shape;1279;p219">
            <a:extLst>
              <a:ext uri="{FF2B5EF4-FFF2-40B4-BE49-F238E27FC236}">
                <a16:creationId xmlns:a16="http://schemas.microsoft.com/office/drawing/2014/main" id="{2F43678F-6FD0-2B45-A3AF-B803AF131B89}"/>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0250969" y="5971939"/>
            <a:ext cx="688954" cy="570725"/>
          </a:xfrm>
          <a:prstGeom prst="rect">
            <a:avLst/>
          </a:prstGeom>
          <a:noFill/>
          <a:ln>
            <a:noFill/>
          </a:ln>
        </p:spPr>
      </p:pic>
      <p:pic>
        <p:nvPicPr>
          <p:cNvPr id="29" name="Google Shape;1280;p219">
            <a:extLst>
              <a:ext uri="{FF2B5EF4-FFF2-40B4-BE49-F238E27FC236}">
                <a16:creationId xmlns:a16="http://schemas.microsoft.com/office/drawing/2014/main" id="{8D2B2841-982E-CB41-AB8C-7B85D9E7BA6A}"/>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0250969" y="5066961"/>
            <a:ext cx="651368" cy="598657"/>
          </a:xfrm>
          <a:prstGeom prst="rect">
            <a:avLst/>
          </a:prstGeom>
          <a:noFill/>
          <a:ln>
            <a:noFill/>
          </a:ln>
        </p:spPr>
      </p:pic>
      <p:pic>
        <p:nvPicPr>
          <p:cNvPr id="30" name="Google Shape;1262;p218">
            <a:extLst>
              <a:ext uri="{FF2B5EF4-FFF2-40B4-BE49-F238E27FC236}">
                <a16:creationId xmlns:a16="http://schemas.microsoft.com/office/drawing/2014/main" id="{287DEF0E-5B6E-1C4E-8A58-DD913928E947}"/>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0333808" y="4247049"/>
            <a:ext cx="687077" cy="601610"/>
          </a:xfrm>
          <a:prstGeom prst="rect">
            <a:avLst/>
          </a:prstGeom>
          <a:noFill/>
          <a:ln>
            <a:noFill/>
          </a:ln>
        </p:spPr>
      </p:pic>
    </p:spTree>
    <p:extLst>
      <p:ext uri="{BB962C8B-B14F-4D97-AF65-F5344CB8AC3E}">
        <p14:creationId xmlns:p14="http://schemas.microsoft.com/office/powerpoint/2010/main" val="27252107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8DDF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FFF6D9-31DB-4940-B690-FC4BF285F2A1}"/>
              </a:ext>
            </a:extLst>
          </p:cNvPr>
          <p:cNvSpPr txBox="1"/>
          <p:nvPr/>
        </p:nvSpPr>
        <p:spPr>
          <a:xfrm>
            <a:off x="2217841" y="137259"/>
            <a:ext cx="7158388" cy="584775"/>
          </a:xfrm>
          <a:prstGeom prst="rect">
            <a:avLst/>
          </a:prstGeom>
          <a:noFill/>
        </p:spPr>
        <p:txBody>
          <a:bodyPr wrap="square" rtlCol="0">
            <a:spAutoFit/>
          </a:bodyPr>
          <a:lstStyle/>
          <a:p>
            <a:r>
              <a:rPr lang="en-US" sz="3200" b="1"/>
              <a:t>Arctic Science Integration Quest (ASIAQ) </a:t>
            </a:r>
          </a:p>
        </p:txBody>
      </p:sp>
      <p:grpSp>
        <p:nvGrpSpPr>
          <p:cNvPr id="6" name="Group 5">
            <a:extLst>
              <a:ext uri="{FF2B5EF4-FFF2-40B4-BE49-F238E27FC236}">
                <a16:creationId xmlns:a16="http://schemas.microsoft.com/office/drawing/2014/main" id="{7742E7BC-65E5-8147-A2D9-4CDACB5C68FA}"/>
              </a:ext>
            </a:extLst>
          </p:cNvPr>
          <p:cNvGrpSpPr/>
          <p:nvPr/>
        </p:nvGrpSpPr>
        <p:grpSpPr>
          <a:xfrm>
            <a:off x="331721" y="2744337"/>
            <a:ext cx="4991137" cy="3726089"/>
            <a:chOff x="89491" y="1699326"/>
            <a:chExt cx="6781870" cy="4871728"/>
          </a:xfrm>
        </p:grpSpPr>
        <p:sp>
          <p:nvSpPr>
            <p:cNvPr id="7" name="Rectangle 6">
              <a:extLst>
                <a:ext uri="{FF2B5EF4-FFF2-40B4-BE49-F238E27FC236}">
                  <a16:creationId xmlns:a16="http://schemas.microsoft.com/office/drawing/2014/main" id="{2F843B52-06CF-C642-A734-962EC6384F7D}"/>
                </a:ext>
              </a:extLst>
            </p:cNvPr>
            <p:cNvSpPr>
              <a:spLocks noChangeAspect="1"/>
            </p:cNvSpPr>
            <p:nvPr/>
          </p:nvSpPr>
          <p:spPr>
            <a:xfrm>
              <a:off x="89491" y="1699326"/>
              <a:ext cx="6781870" cy="487172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D092C97-059C-4D46-A7B8-8310DAD4F2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
            <a:stretch/>
          </p:blipFill>
          <p:spPr>
            <a:xfrm>
              <a:off x="291264" y="1843596"/>
              <a:ext cx="6409944" cy="4583188"/>
            </a:xfrm>
            <a:prstGeom prst="rect">
              <a:avLst/>
            </a:prstGeom>
          </p:spPr>
        </p:pic>
      </p:grpSp>
      <p:sp>
        <p:nvSpPr>
          <p:cNvPr id="9" name="TextBox 8">
            <a:extLst>
              <a:ext uri="{FF2B5EF4-FFF2-40B4-BE49-F238E27FC236}">
                <a16:creationId xmlns:a16="http://schemas.microsoft.com/office/drawing/2014/main" id="{3C01BF96-9BDD-0341-A228-54DAA0C1C753}"/>
              </a:ext>
            </a:extLst>
          </p:cNvPr>
          <p:cNvSpPr txBox="1"/>
          <p:nvPr/>
        </p:nvSpPr>
        <p:spPr>
          <a:xfrm>
            <a:off x="475012" y="6486195"/>
            <a:ext cx="1930400" cy="369332"/>
          </a:xfrm>
          <a:prstGeom prst="rect">
            <a:avLst/>
          </a:prstGeom>
          <a:noFill/>
        </p:spPr>
        <p:txBody>
          <a:bodyPr wrap="square" rtlCol="0">
            <a:spAutoFit/>
          </a:bodyPr>
          <a:lstStyle/>
          <a:p>
            <a:r>
              <a:rPr lang="en-US">
                <a:hlinkClick r:id="rId3"/>
              </a:rPr>
              <a:t>https://asiaq.org/</a:t>
            </a:r>
            <a:r>
              <a:rPr lang="en-US"/>
              <a:t> </a:t>
            </a:r>
          </a:p>
        </p:txBody>
      </p:sp>
      <p:pic>
        <p:nvPicPr>
          <p:cNvPr id="11" name="Picture 10">
            <a:extLst>
              <a:ext uri="{FF2B5EF4-FFF2-40B4-BE49-F238E27FC236}">
                <a16:creationId xmlns:a16="http://schemas.microsoft.com/office/drawing/2014/main" id="{E8AA8299-2B26-3644-B32E-022381939A26}"/>
              </a:ext>
            </a:extLst>
          </p:cNvPr>
          <p:cNvPicPr>
            <a:picLocks noChangeAspect="1"/>
          </p:cNvPicPr>
          <p:nvPr/>
        </p:nvPicPr>
        <p:blipFill>
          <a:blip r:embed="rId4"/>
          <a:stretch>
            <a:fillRect/>
          </a:stretch>
        </p:blipFill>
        <p:spPr>
          <a:xfrm>
            <a:off x="9982200" y="117153"/>
            <a:ext cx="2090105" cy="2240113"/>
          </a:xfrm>
          <a:prstGeom prst="rect">
            <a:avLst/>
          </a:prstGeom>
        </p:spPr>
      </p:pic>
      <p:sp>
        <p:nvSpPr>
          <p:cNvPr id="5" name="Slide Number Placeholder 4">
            <a:extLst>
              <a:ext uri="{FF2B5EF4-FFF2-40B4-BE49-F238E27FC236}">
                <a16:creationId xmlns:a16="http://schemas.microsoft.com/office/drawing/2014/main" id="{6A842FF1-60E8-9348-9E10-16DE9D55C32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19</a:t>
            </a:fld>
            <a:endParaRPr lang="en-US"/>
          </a:p>
        </p:txBody>
      </p:sp>
      <p:sp>
        <p:nvSpPr>
          <p:cNvPr id="21" name="TextBox 20">
            <a:extLst>
              <a:ext uri="{FF2B5EF4-FFF2-40B4-BE49-F238E27FC236}">
                <a16:creationId xmlns:a16="http://schemas.microsoft.com/office/drawing/2014/main" id="{9E2A188B-697F-F945-9331-B8D0313A5B1A}"/>
              </a:ext>
            </a:extLst>
          </p:cNvPr>
          <p:cNvSpPr txBox="1"/>
          <p:nvPr/>
        </p:nvSpPr>
        <p:spPr>
          <a:xfrm>
            <a:off x="145144" y="-2737"/>
            <a:ext cx="522557" cy="707886"/>
          </a:xfrm>
          <a:prstGeom prst="rect">
            <a:avLst/>
          </a:prstGeom>
          <a:noFill/>
        </p:spPr>
        <p:txBody>
          <a:bodyPr wrap="square" rtlCol="0">
            <a:spAutoFit/>
          </a:bodyPr>
          <a:lstStyle/>
          <a:p>
            <a:r>
              <a:rPr lang="en-US" sz="4000"/>
              <a:t>3</a:t>
            </a:r>
          </a:p>
        </p:txBody>
      </p:sp>
      <p:sp>
        <p:nvSpPr>
          <p:cNvPr id="24" name="Rectangle 23">
            <a:extLst>
              <a:ext uri="{FF2B5EF4-FFF2-40B4-BE49-F238E27FC236}">
                <a16:creationId xmlns:a16="http://schemas.microsoft.com/office/drawing/2014/main" id="{E5CE3270-5E38-594F-B3C3-6EFEBB07486B}"/>
              </a:ext>
            </a:extLst>
          </p:cNvPr>
          <p:cNvSpPr/>
          <p:nvPr/>
        </p:nvSpPr>
        <p:spPr>
          <a:xfrm>
            <a:off x="10082988" y="3995595"/>
            <a:ext cx="1989317" cy="26996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oogle Shape;1276;p219" descr="kth_rgb">
            <a:extLst>
              <a:ext uri="{FF2B5EF4-FFF2-40B4-BE49-F238E27FC236}">
                <a16:creationId xmlns:a16="http://schemas.microsoft.com/office/drawing/2014/main" id="{46088F79-EA60-7546-826A-BF5EFFF88B4B}"/>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251036" y="5168080"/>
            <a:ext cx="561572" cy="521365"/>
          </a:xfrm>
          <a:prstGeom prst="rect">
            <a:avLst/>
          </a:prstGeom>
          <a:noFill/>
          <a:ln>
            <a:noFill/>
          </a:ln>
        </p:spPr>
      </p:pic>
      <p:pic>
        <p:nvPicPr>
          <p:cNvPr id="26" name="Google Shape;1277;p219" descr="Bildresultat för university of new hampshire">
            <a:hlinkClick r:id="rId6"/>
            <a:extLst>
              <a:ext uri="{FF2B5EF4-FFF2-40B4-BE49-F238E27FC236}">
                <a16:creationId xmlns:a16="http://schemas.microsoft.com/office/drawing/2014/main" id="{4613DED5-C333-E744-BC2E-44F2942351E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1251036" y="4216242"/>
            <a:ext cx="577489" cy="568755"/>
          </a:xfrm>
          <a:prstGeom prst="rect">
            <a:avLst/>
          </a:prstGeom>
          <a:noFill/>
          <a:ln>
            <a:noFill/>
          </a:ln>
        </p:spPr>
      </p:pic>
      <p:pic>
        <p:nvPicPr>
          <p:cNvPr id="27" name="Google Shape;1278;p219" descr="Bildresultat för САФУ имени М. В. Ломоносова">
            <a:hlinkClick r:id="rId8"/>
            <a:extLst>
              <a:ext uri="{FF2B5EF4-FFF2-40B4-BE49-F238E27FC236}">
                <a16:creationId xmlns:a16="http://schemas.microsoft.com/office/drawing/2014/main" id="{7442813D-07CC-1445-9606-BA2C89580109}"/>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1230956" y="5926849"/>
            <a:ext cx="669589" cy="563847"/>
          </a:xfrm>
          <a:prstGeom prst="rect">
            <a:avLst/>
          </a:prstGeom>
          <a:noFill/>
          <a:ln>
            <a:noFill/>
          </a:ln>
        </p:spPr>
      </p:pic>
      <p:pic>
        <p:nvPicPr>
          <p:cNvPr id="28" name="Google Shape;1279;p219">
            <a:extLst>
              <a:ext uri="{FF2B5EF4-FFF2-40B4-BE49-F238E27FC236}">
                <a16:creationId xmlns:a16="http://schemas.microsoft.com/office/drawing/2014/main" id="{2F43678F-6FD0-2B45-A3AF-B803AF131B89}"/>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0250969" y="5971939"/>
            <a:ext cx="688954" cy="570725"/>
          </a:xfrm>
          <a:prstGeom prst="rect">
            <a:avLst/>
          </a:prstGeom>
          <a:noFill/>
          <a:ln>
            <a:noFill/>
          </a:ln>
        </p:spPr>
      </p:pic>
      <p:pic>
        <p:nvPicPr>
          <p:cNvPr id="29" name="Google Shape;1280;p219">
            <a:extLst>
              <a:ext uri="{FF2B5EF4-FFF2-40B4-BE49-F238E27FC236}">
                <a16:creationId xmlns:a16="http://schemas.microsoft.com/office/drawing/2014/main" id="{8D2B2841-982E-CB41-AB8C-7B85D9E7BA6A}"/>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0250969" y="5066961"/>
            <a:ext cx="651368" cy="598657"/>
          </a:xfrm>
          <a:prstGeom prst="rect">
            <a:avLst/>
          </a:prstGeom>
          <a:noFill/>
          <a:ln>
            <a:noFill/>
          </a:ln>
        </p:spPr>
      </p:pic>
      <p:pic>
        <p:nvPicPr>
          <p:cNvPr id="30" name="Google Shape;1262;p218">
            <a:extLst>
              <a:ext uri="{FF2B5EF4-FFF2-40B4-BE49-F238E27FC236}">
                <a16:creationId xmlns:a16="http://schemas.microsoft.com/office/drawing/2014/main" id="{287DEF0E-5B6E-1C4E-8A58-DD913928E947}"/>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0333808" y="4247049"/>
            <a:ext cx="687077" cy="601610"/>
          </a:xfrm>
          <a:prstGeom prst="rect">
            <a:avLst/>
          </a:prstGeom>
          <a:noFill/>
          <a:ln>
            <a:noFill/>
          </a:ln>
        </p:spPr>
      </p:pic>
      <p:sp>
        <p:nvSpPr>
          <p:cNvPr id="20" name="TextBox 19">
            <a:extLst>
              <a:ext uri="{FF2B5EF4-FFF2-40B4-BE49-F238E27FC236}">
                <a16:creationId xmlns:a16="http://schemas.microsoft.com/office/drawing/2014/main" id="{F9777810-005B-B04C-8B76-E7F7C216DE15}"/>
              </a:ext>
            </a:extLst>
          </p:cNvPr>
          <p:cNvSpPr txBox="1"/>
          <p:nvPr/>
        </p:nvSpPr>
        <p:spPr>
          <a:xfrm>
            <a:off x="331721" y="947350"/>
            <a:ext cx="8975558" cy="1138773"/>
          </a:xfrm>
          <a:prstGeom prst="rect">
            <a:avLst/>
          </a:prstGeom>
          <a:solidFill>
            <a:schemeClr val="accent3">
              <a:lumMod val="20000"/>
              <a:lumOff val="80000"/>
            </a:schemeClr>
          </a:solidFill>
          <a:ln w="19050">
            <a:solidFill>
              <a:schemeClr val="tx1"/>
            </a:solidFill>
          </a:ln>
        </p:spPr>
        <p:txBody>
          <a:bodyPr wrap="square" rtlCol="0">
            <a:spAutoFit/>
          </a:bodyPr>
          <a:lstStyle/>
          <a:p>
            <a:pPr marL="50800"/>
            <a:r>
              <a:rPr lang="en-US" sz="1600"/>
              <a:t>J. G. Ernakovich, N. Eklund , R. K. Varner, N. Kirchner, J. Jeuring , K. Duderstadt, A. Granebeck, E. Golubeva, and ASIAQ participants (2021)</a:t>
            </a:r>
            <a:r>
              <a:rPr lang="en-US" sz="1600" b="1"/>
              <a:t>. </a:t>
            </a:r>
            <a:r>
              <a:rPr lang="en-US" b="1">
                <a:solidFill>
                  <a:srgbClr val="C00000"/>
                </a:solidFill>
              </a:rPr>
              <a:t>Is a common goal a false hope in convergence research?</a:t>
            </a:r>
            <a:r>
              <a:rPr lang="en-US" sz="1600" b="1">
                <a:solidFill>
                  <a:srgbClr val="C00000"/>
                </a:solidFill>
              </a:rPr>
              <a:t> </a:t>
            </a:r>
            <a:r>
              <a:rPr lang="en-US" sz="1600"/>
              <a:t>Opportunities and challenges of international convergence research to address Arctic change, </a:t>
            </a:r>
            <a:r>
              <a:rPr lang="en-US" sz="1600" i="1"/>
              <a:t>Earth’s Future</a:t>
            </a:r>
            <a:r>
              <a:rPr lang="en-US" sz="1600"/>
              <a:t>, in press.  </a:t>
            </a:r>
          </a:p>
        </p:txBody>
      </p:sp>
      <p:sp>
        <p:nvSpPr>
          <p:cNvPr id="22" name="Oval 21">
            <a:extLst>
              <a:ext uri="{FF2B5EF4-FFF2-40B4-BE49-F238E27FC236}">
                <a16:creationId xmlns:a16="http://schemas.microsoft.com/office/drawing/2014/main" id="{5F6C921D-6EF6-284D-9C89-61C034C347DA}"/>
              </a:ext>
            </a:extLst>
          </p:cNvPr>
          <p:cNvSpPr/>
          <p:nvPr/>
        </p:nvSpPr>
        <p:spPr>
          <a:xfrm>
            <a:off x="5983831" y="2589614"/>
            <a:ext cx="3631472" cy="3896581"/>
          </a:xfrm>
          <a:prstGeom prst="ellips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5F5CD6A-E9A0-7E46-9DC5-81A19813418C}"/>
              </a:ext>
            </a:extLst>
          </p:cNvPr>
          <p:cNvSpPr/>
          <p:nvPr/>
        </p:nvSpPr>
        <p:spPr>
          <a:xfrm>
            <a:off x="6278334" y="2833424"/>
            <a:ext cx="3042466" cy="1015663"/>
          </a:xfrm>
          <a:prstGeom prst="rect">
            <a:avLst/>
          </a:prstGeom>
        </p:spPr>
        <p:txBody>
          <a:bodyPr wrap="square">
            <a:spAutoFit/>
          </a:bodyPr>
          <a:lstStyle/>
          <a:p>
            <a:pPr algn="ctr"/>
            <a:r>
              <a:rPr lang="en-US" sz="2000" i="1"/>
              <a:t>Co-developing</a:t>
            </a:r>
          </a:p>
          <a:p>
            <a:pPr algn="ctr"/>
            <a:r>
              <a:rPr lang="en-US" sz="2000" i="1"/>
              <a:t>research questions </a:t>
            </a:r>
          </a:p>
          <a:p>
            <a:pPr algn="ctr"/>
            <a:r>
              <a:rPr lang="en-US" sz="2000" i="1"/>
              <a:t>is challenging</a:t>
            </a:r>
            <a:r>
              <a:rPr lang="en-US" i="1"/>
              <a:t>. </a:t>
            </a:r>
          </a:p>
        </p:txBody>
      </p:sp>
      <p:pic>
        <p:nvPicPr>
          <p:cNvPr id="32" name="Picture 31">
            <a:extLst>
              <a:ext uri="{FF2B5EF4-FFF2-40B4-BE49-F238E27FC236}">
                <a16:creationId xmlns:a16="http://schemas.microsoft.com/office/drawing/2014/main" id="{E0F1234F-4A8B-864F-B443-1DB94E0CA46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01634" y="3890353"/>
            <a:ext cx="795866" cy="767940"/>
          </a:xfrm>
          <a:prstGeom prst="rect">
            <a:avLst/>
          </a:prstGeom>
          <a:ln>
            <a:solidFill>
              <a:schemeClr val="tx1"/>
            </a:solidFill>
          </a:ln>
        </p:spPr>
      </p:pic>
      <p:sp>
        <p:nvSpPr>
          <p:cNvPr id="33" name="TextBox 32">
            <a:extLst>
              <a:ext uri="{FF2B5EF4-FFF2-40B4-BE49-F238E27FC236}">
                <a16:creationId xmlns:a16="http://schemas.microsoft.com/office/drawing/2014/main" id="{23694699-9143-2D4C-BEF8-B17143ADF5C4}"/>
              </a:ext>
            </a:extLst>
          </p:cNvPr>
          <p:cNvSpPr txBox="1"/>
          <p:nvPr/>
        </p:nvSpPr>
        <p:spPr>
          <a:xfrm>
            <a:off x="6404876" y="4931942"/>
            <a:ext cx="2967688" cy="1200329"/>
          </a:xfrm>
          <a:prstGeom prst="rect">
            <a:avLst/>
          </a:prstGeom>
          <a:noFill/>
        </p:spPr>
        <p:txBody>
          <a:bodyPr wrap="square" rtlCol="0">
            <a:spAutoFit/>
          </a:bodyPr>
          <a:lstStyle/>
          <a:p>
            <a:pPr algn="ctr"/>
            <a:r>
              <a:rPr lang="en-US" b="1" i="1"/>
              <a:t>International</a:t>
            </a:r>
            <a:r>
              <a:rPr lang="en-US" i="1"/>
              <a:t> interdisciplinary collaborations require even more patience and perseverance.</a:t>
            </a:r>
          </a:p>
        </p:txBody>
      </p:sp>
    </p:spTree>
    <p:extLst>
      <p:ext uri="{BB962C8B-B14F-4D97-AF65-F5344CB8AC3E}">
        <p14:creationId xmlns:p14="http://schemas.microsoft.com/office/powerpoint/2010/main" val="24358591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5"/>
        <p:cNvGrpSpPr/>
        <p:nvPr/>
      </p:nvGrpSpPr>
      <p:grpSpPr>
        <a:xfrm>
          <a:off x="0" y="0"/>
          <a:ext cx="0" cy="0"/>
          <a:chOff x="0" y="0"/>
          <a:chExt cx="0" cy="0"/>
        </a:xfrm>
      </p:grpSpPr>
      <p:sp>
        <p:nvSpPr>
          <p:cNvPr id="136" name="Google Shape;136;p15"/>
          <p:cNvSpPr/>
          <p:nvPr/>
        </p:nvSpPr>
        <p:spPr>
          <a:xfrm>
            <a:off x="7856940" y="1831707"/>
            <a:ext cx="4335200" cy="3822800"/>
          </a:xfrm>
          <a:prstGeom prst="rect">
            <a:avLst/>
          </a:prstGeom>
          <a:solidFill>
            <a:srgbClr val="FFFFFF">
              <a:alpha val="41180"/>
            </a:srgbClr>
          </a:solidFill>
          <a:ln>
            <a:noFill/>
          </a:ln>
        </p:spPr>
        <p:txBody>
          <a:bodyPr spcFirstLastPara="1" wrap="square" lIns="45700" tIns="45700" rIns="45700" bIns="45700" anchor="ctr" anchorCtr="0">
            <a:noAutofit/>
          </a:bodyPr>
          <a:lstStyle/>
          <a:p>
            <a:pPr>
              <a:buClr>
                <a:srgbClr val="000000"/>
              </a:buClr>
              <a:buSzPts val="1400"/>
            </a:pPr>
            <a:endParaRPr sz="1867">
              <a:latin typeface="Calibri"/>
              <a:ea typeface="Calibri"/>
              <a:cs typeface="Calibri"/>
            </a:endParaRPr>
          </a:p>
        </p:txBody>
      </p:sp>
      <p:sp>
        <p:nvSpPr>
          <p:cNvPr id="137" name="Google Shape;137;p15"/>
          <p:cNvSpPr txBox="1">
            <a:spLocks noGrp="1"/>
          </p:cNvSpPr>
          <p:nvPr>
            <p:ph type="body" idx="1"/>
          </p:nvPr>
        </p:nvSpPr>
        <p:spPr>
          <a:xfrm>
            <a:off x="8831217" y="1779533"/>
            <a:ext cx="3180400" cy="3927200"/>
          </a:xfrm>
          <a:prstGeom prst="rect">
            <a:avLst/>
          </a:prstGeom>
          <a:noFill/>
          <a:ln>
            <a:noFill/>
          </a:ln>
        </p:spPr>
        <p:txBody>
          <a:bodyPr spcFirstLastPara="1" wrap="square" lIns="121867" tIns="121867" rIns="121867" bIns="121867" anchor="t" anchorCtr="0">
            <a:normAutofit/>
          </a:bodyPr>
          <a:lstStyle/>
          <a:p>
            <a:pPr marL="0" indent="0">
              <a:lnSpc>
                <a:spcPct val="100000"/>
              </a:lnSpc>
              <a:buClr>
                <a:srgbClr val="365B9B"/>
              </a:buClr>
              <a:buSzPts val="2300"/>
              <a:buNone/>
            </a:pPr>
            <a:r>
              <a:rPr lang="en" sz="3067" dirty="0">
                <a:solidFill>
                  <a:srgbClr val="365B9B"/>
                </a:solidFill>
                <a:latin typeface="Oswald Regular"/>
                <a:ea typeface="Oswald Regular"/>
                <a:cs typeface="Oswald Regular"/>
                <a:sym typeface="Oswald Regular"/>
              </a:rPr>
              <a:t>Your Zoom controls (video, mic, chat, etc.) can be found by hovering your mouse over the bottom of your Zoom window.</a:t>
            </a:r>
            <a:endParaRPr dirty="0"/>
          </a:p>
        </p:txBody>
      </p:sp>
      <p:sp>
        <p:nvSpPr>
          <p:cNvPr id="138" name="Google Shape;138;p15"/>
          <p:cNvSpPr txBox="1">
            <a:spLocks noGrp="1"/>
          </p:cNvSpPr>
          <p:nvPr>
            <p:ph type="title"/>
          </p:nvPr>
        </p:nvSpPr>
        <p:spPr>
          <a:xfrm>
            <a:off x="313999" y="82665"/>
            <a:ext cx="11360800" cy="1128800"/>
          </a:xfrm>
          <a:prstGeom prst="rect">
            <a:avLst/>
          </a:prstGeom>
          <a:noFill/>
          <a:ln>
            <a:noFill/>
          </a:ln>
          <a:effectLst>
            <a:outerShdw blurRad="63500" dist="25400" dir="5400000" rotWithShape="0">
              <a:srgbClr val="000000">
                <a:alpha val="49800"/>
              </a:srgbClr>
            </a:outerShdw>
          </a:effectLst>
        </p:spPr>
        <p:txBody>
          <a:bodyPr spcFirstLastPara="1" wrap="square" lIns="121867" tIns="121867" rIns="121867" bIns="121867" anchor="t" anchorCtr="0">
            <a:normAutofit/>
          </a:bodyPr>
          <a:lstStyle/>
          <a:p>
            <a:pPr>
              <a:lnSpc>
                <a:spcPct val="100000"/>
              </a:lnSpc>
              <a:buClr>
                <a:srgbClr val="FFFFFF"/>
              </a:buClr>
            </a:pPr>
            <a:r>
              <a:rPr lang="en" cap="small">
                <a:solidFill>
                  <a:srgbClr val="FFFFFF"/>
                </a:solidFill>
                <a:latin typeface="Oswald Regular"/>
                <a:ea typeface="Oswald Regular"/>
                <a:cs typeface="Oswald Regular"/>
                <a:sym typeface="Oswald Regular"/>
              </a:rPr>
              <a:t>Navigating Zoom</a:t>
            </a:r>
            <a:endParaRPr sz="1467"/>
          </a:p>
        </p:txBody>
      </p:sp>
      <p:pic>
        <p:nvPicPr>
          <p:cNvPr id="139" name="Google Shape;139;p15"/>
          <p:cNvPicPr preferRelativeResize="0"/>
          <p:nvPr/>
        </p:nvPicPr>
        <p:blipFill rotWithShape="1">
          <a:blip r:embed="rId4">
            <a:alphaModFix/>
          </a:blip>
          <a:srcRect l="199" r="189"/>
          <a:stretch/>
        </p:blipFill>
        <p:spPr>
          <a:xfrm>
            <a:off x="877220" y="1248268"/>
            <a:ext cx="7773475" cy="4989677"/>
          </a:xfrm>
          <a:prstGeom prst="rect">
            <a:avLst/>
          </a:prstGeom>
          <a:noFill/>
          <a:ln>
            <a:noFill/>
          </a:ln>
        </p:spPr>
      </p:pic>
    </p:spTree>
    <p:extLst>
      <p:ext uri="{BB962C8B-B14F-4D97-AF65-F5344CB8AC3E}">
        <p14:creationId xmlns:p14="http://schemas.microsoft.com/office/powerpoint/2010/main" val="4264067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CC3E5-83E6-5644-B32B-83712E509D50}"/>
              </a:ext>
            </a:extLst>
          </p:cNvPr>
          <p:cNvSpPr>
            <a:spLocks noGrp="1"/>
          </p:cNvSpPr>
          <p:nvPr>
            <p:ph type="title"/>
          </p:nvPr>
        </p:nvSpPr>
        <p:spPr>
          <a:xfrm>
            <a:off x="3381744" y="170611"/>
            <a:ext cx="8392463" cy="1213311"/>
          </a:xfrm>
        </p:spPr>
        <p:txBody>
          <a:bodyPr>
            <a:noAutofit/>
          </a:bodyPr>
          <a:lstStyle/>
          <a:p>
            <a:pPr algn="ctr">
              <a:lnSpc>
                <a:spcPct val="100000"/>
              </a:lnSpc>
              <a:spcAft>
                <a:spcPts val="1000"/>
              </a:spcAft>
            </a:pPr>
            <a:r>
              <a:rPr lang="en-US" sz="2600" b="1"/>
              <a:t>Transformative Investigations of Geospatial, Environmental, </a:t>
            </a:r>
            <a:br>
              <a:rPr lang="en-US" sz="2600" b="1"/>
            </a:br>
            <a:r>
              <a:rPr lang="en-US" sz="2600" b="1"/>
              <a:t>and </a:t>
            </a:r>
            <a:r>
              <a:rPr lang="en-US" sz="2600" b="1">
                <a:solidFill>
                  <a:srgbClr val="C00000"/>
                </a:solidFill>
              </a:rPr>
              <a:t>Social Sciences </a:t>
            </a:r>
            <a:r>
              <a:rPr lang="en-US" sz="2600" b="1"/>
              <a:t>(TIGERS)</a:t>
            </a:r>
            <a:endParaRPr lang="en-US" sz="2600" b="1" i="1"/>
          </a:p>
        </p:txBody>
      </p:sp>
      <p:sp>
        <p:nvSpPr>
          <p:cNvPr id="4" name="Slide Number Placeholder 3">
            <a:extLst>
              <a:ext uri="{FF2B5EF4-FFF2-40B4-BE49-F238E27FC236}">
                <a16:creationId xmlns:a16="http://schemas.microsoft.com/office/drawing/2014/main" id="{35A8865A-6629-844E-817D-A47F8AD57E6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20</a:t>
            </a:fld>
            <a:endParaRPr lang="en-US"/>
          </a:p>
        </p:txBody>
      </p:sp>
      <p:sp>
        <p:nvSpPr>
          <p:cNvPr id="5" name="TextBox 4">
            <a:extLst>
              <a:ext uri="{FF2B5EF4-FFF2-40B4-BE49-F238E27FC236}">
                <a16:creationId xmlns:a16="http://schemas.microsoft.com/office/drawing/2014/main" id="{A783BAF5-5143-FC4C-86BD-0B6933353925}"/>
              </a:ext>
            </a:extLst>
          </p:cNvPr>
          <p:cNvSpPr txBox="1"/>
          <p:nvPr/>
        </p:nvSpPr>
        <p:spPr>
          <a:xfrm>
            <a:off x="6518954" y="2127940"/>
            <a:ext cx="5078686" cy="2985433"/>
          </a:xfrm>
          <a:prstGeom prst="rect">
            <a:avLst/>
          </a:prstGeom>
          <a:noFill/>
          <a:ln w="28575">
            <a:solidFill>
              <a:schemeClr val="tx1"/>
            </a:solidFill>
          </a:ln>
        </p:spPr>
        <p:txBody>
          <a:bodyPr wrap="square" rtlCol="0">
            <a:spAutoFit/>
          </a:bodyPr>
          <a:lstStyle/>
          <a:p>
            <a:pPr marL="114300"/>
            <a:endParaRPr lang="en-US" b="1" i="1">
              <a:solidFill>
                <a:prstClr val="black"/>
              </a:solidFill>
            </a:endParaRPr>
          </a:p>
          <a:p>
            <a:pPr marL="114300"/>
            <a:r>
              <a:rPr lang="en-US" sz="1700" b="1" i="1">
                <a:solidFill>
                  <a:prstClr val="black"/>
                </a:solidFill>
              </a:rPr>
              <a:t>Monthly meetings for two years </a:t>
            </a:r>
            <a:r>
              <a:rPr lang="en-US" sz="1700">
                <a:solidFill>
                  <a:prstClr val="black"/>
                </a:solidFill>
              </a:rPr>
              <a:t>sharing academic talks…usually spent an hour on the first two slides. </a:t>
            </a:r>
            <a:r>
              <a:rPr lang="en-US" sz="1700" b="1">
                <a:solidFill>
                  <a:prstClr val="black"/>
                </a:solidFill>
              </a:rPr>
              <a:t>What does </a:t>
            </a:r>
            <a:r>
              <a:rPr lang="en-US" sz="1700" b="1" i="1">
                <a:solidFill>
                  <a:prstClr val="black"/>
                </a:solidFill>
              </a:rPr>
              <a:t>”data” in your field </a:t>
            </a:r>
            <a:r>
              <a:rPr lang="en-US" sz="1700" b="1">
                <a:solidFill>
                  <a:prstClr val="black"/>
                </a:solidFill>
              </a:rPr>
              <a:t>look like? </a:t>
            </a:r>
          </a:p>
          <a:p>
            <a:endParaRPr lang="en-US" sz="1700" b="1"/>
          </a:p>
          <a:p>
            <a:pPr marL="114300"/>
            <a:r>
              <a:rPr lang="en-US" sz="1700" b="1"/>
              <a:t>Maps</a:t>
            </a:r>
            <a:r>
              <a:rPr lang="en-US" sz="1700"/>
              <a:t> are excellent boundary objects. But even the idea of a map has different meanings across fields. </a:t>
            </a:r>
          </a:p>
          <a:p>
            <a:pPr marL="114300" algn="ctr"/>
            <a:endParaRPr lang="en-US"/>
          </a:p>
          <a:p>
            <a:pPr marL="114300"/>
            <a:r>
              <a:rPr lang="en-US" sz="1600" b="1"/>
              <a:t>Intellectual Challenge</a:t>
            </a:r>
            <a:r>
              <a:rPr lang="en-US" sz="1600" i="1"/>
              <a:t>: “This is why I entered academia in the first place!” – Sara  </a:t>
            </a:r>
          </a:p>
          <a:p>
            <a:pPr marL="114300" algn="ctr"/>
            <a:endParaRPr lang="en-US"/>
          </a:p>
        </p:txBody>
      </p:sp>
      <p:pic>
        <p:nvPicPr>
          <p:cNvPr id="12" name="Picture 11">
            <a:extLst>
              <a:ext uri="{FF2B5EF4-FFF2-40B4-BE49-F238E27FC236}">
                <a16:creationId xmlns:a16="http://schemas.microsoft.com/office/drawing/2014/main" id="{DC516BC0-D34E-1040-8AA2-6658B0996C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0270" y="1813446"/>
            <a:ext cx="5037330" cy="3828371"/>
          </a:xfrm>
          <a:prstGeom prst="rect">
            <a:avLst/>
          </a:prstGeom>
        </p:spPr>
      </p:pic>
      <p:sp>
        <p:nvSpPr>
          <p:cNvPr id="8" name="TextBox 7">
            <a:extLst>
              <a:ext uri="{FF2B5EF4-FFF2-40B4-BE49-F238E27FC236}">
                <a16:creationId xmlns:a16="http://schemas.microsoft.com/office/drawing/2014/main" id="{AB5471B1-9C50-184C-A94F-463D275EF677}"/>
              </a:ext>
            </a:extLst>
          </p:cNvPr>
          <p:cNvSpPr txBox="1"/>
          <p:nvPr/>
        </p:nvSpPr>
        <p:spPr>
          <a:xfrm>
            <a:off x="188687" y="5949279"/>
            <a:ext cx="11727542" cy="630942"/>
          </a:xfrm>
          <a:prstGeom prst="rect">
            <a:avLst/>
          </a:prstGeom>
          <a:noFill/>
        </p:spPr>
        <p:txBody>
          <a:bodyPr wrap="square" rtlCol="0">
            <a:spAutoFit/>
          </a:bodyPr>
          <a:lstStyle/>
          <a:p>
            <a:r>
              <a:rPr lang="en-US" sz="1700"/>
              <a:t>Jeannie Sowers (</a:t>
            </a:r>
            <a:r>
              <a:rPr lang="en-US" sz="1700" b="1">
                <a:solidFill>
                  <a:srgbClr val="C00000"/>
                </a:solidFill>
              </a:rPr>
              <a:t>Political Science</a:t>
            </a:r>
            <a:r>
              <a:rPr lang="en-US" sz="1700"/>
              <a:t>); Michael Palace (</a:t>
            </a:r>
            <a:r>
              <a:rPr lang="en-US" sz="1700" b="1">
                <a:solidFill>
                  <a:srgbClr val="009051"/>
                </a:solidFill>
              </a:rPr>
              <a:t>Earth Sciences</a:t>
            </a:r>
            <a:r>
              <a:rPr lang="en-US" sz="1700"/>
              <a:t>); Ethel Sara Wolper (</a:t>
            </a:r>
            <a:r>
              <a:rPr lang="en-US" sz="1700" b="1">
                <a:solidFill>
                  <a:srgbClr val="C00000"/>
                </a:solidFill>
              </a:rPr>
              <a:t>History</a:t>
            </a:r>
            <a:r>
              <a:rPr lang="en-US" sz="1700"/>
              <a:t>); Christina Herrick (</a:t>
            </a:r>
            <a:r>
              <a:rPr lang="en-US" sz="1700" b="1">
                <a:solidFill>
                  <a:srgbClr val="009051"/>
                </a:solidFill>
              </a:rPr>
              <a:t>Geospatial Science</a:t>
            </a:r>
            <a:r>
              <a:rPr lang="en-US" sz="1700"/>
              <a:t>); Katharine Duderstadt (</a:t>
            </a:r>
            <a:r>
              <a:rPr lang="en-US" sz="1700" b="1">
                <a:solidFill>
                  <a:srgbClr val="009051"/>
                </a:solidFill>
              </a:rPr>
              <a:t>Atmospheric Science</a:t>
            </a:r>
            <a:r>
              <a:rPr lang="en-US" sz="1700"/>
              <a:t>); Erika Weinthal (</a:t>
            </a:r>
            <a:r>
              <a:rPr lang="en-US" sz="1700" b="1">
                <a:solidFill>
                  <a:srgbClr val="C00000"/>
                </a:solidFill>
              </a:rPr>
              <a:t>Environmental Policy</a:t>
            </a:r>
            <a:r>
              <a:rPr lang="en-US" sz="1700"/>
              <a:t>). </a:t>
            </a:r>
            <a:r>
              <a:rPr lang="en-US" b="1"/>
              <a:t>– </a:t>
            </a:r>
            <a:r>
              <a:rPr lang="en-US" i="1"/>
              <a:t>UNH and Duke  </a:t>
            </a:r>
            <a:r>
              <a:rPr lang="en-US" sz="1700"/>
              <a:t>2018-2020</a:t>
            </a:r>
          </a:p>
        </p:txBody>
      </p:sp>
      <p:sp>
        <p:nvSpPr>
          <p:cNvPr id="11" name="Title 1">
            <a:extLst>
              <a:ext uri="{FF2B5EF4-FFF2-40B4-BE49-F238E27FC236}">
                <a16:creationId xmlns:a16="http://schemas.microsoft.com/office/drawing/2014/main" id="{2C8F7294-6D95-FE4D-AC1B-9FE6E439878F}"/>
              </a:ext>
            </a:extLst>
          </p:cNvPr>
          <p:cNvSpPr txBox="1">
            <a:spLocks/>
          </p:cNvSpPr>
          <p:nvPr/>
        </p:nvSpPr>
        <p:spPr>
          <a:xfrm>
            <a:off x="2592659" y="5212423"/>
            <a:ext cx="7331047" cy="5691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600" i="1"/>
          </a:p>
        </p:txBody>
      </p:sp>
      <p:sp>
        <p:nvSpPr>
          <p:cNvPr id="7" name="TextBox 6">
            <a:extLst>
              <a:ext uri="{FF2B5EF4-FFF2-40B4-BE49-F238E27FC236}">
                <a16:creationId xmlns:a16="http://schemas.microsoft.com/office/drawing/2014/main" id="{756FDEE5-8774-2241-BC29-052B0F9A24F8}"/>
              </a:ext>
            </a:extLst>
          </p:cNvPr>
          <p:cNvSpPr txBox="1"/>
          <p:nvPr/>
        </p:nvSpPr>
        <p:spPr>
          <a:xfrm>
            <a:off x="1310735" y="2617366"/>
            <a:ext cx="2779165" cy="523220"/>
          </a:xfrm>
          <a:prstGeom prst="rect">
            <a:avLst/>
          </a:prstGeom>
          <a:noFill/>
        </p:spPr>
        <p:txBody>
          <a:bodyPr wrap="square" rtlCol="0">
            <a:spAutoFit/>
          </a:bodyPr>
          <a:lstStyle/>
          <a:p>
            <a:r>
              <a:rPr lang="en-US" sz="1400"/>
              <a:t>Ground-truth the destruction of ancient walls and monuments</a:t>
            </a:r>
          </a:p>
        </p:txBody>
      </p:sp>
      <p:sp>
        <p:nvSpPr>
          <p:cNvPr id="13" name="TextBox 12">
            <a:extLst>
              <a:ext uri="{FF2B5EF4-FFF2-40B4-BE49-F238E27FC236}">
                <a16:creationId xmlns:a16="http://schemas.microsoft.com/office/drawing/2014/main" id="{B157A3B7-0C0F-CD47-A137-2F7FFF63BF70}"/>
              </a:ext>
            </a:extLst>
          </p:cNvPr>
          <p:cNvSpPr txBox="1"/>
          <p:nvPr/>
        </p:nvSpPr>
        <p:spPr>
          <a:xfrm>
            <a:off x="188687" y="69381"/>
            <a:ext cx="522557" cy="707886"/>
          </a:xfrm>
          <a:prstGeom prst="rect">
            <a:avLst/>
          </a:prstGeom>
          <a:noFill/>
        </p:spPr>
        <p:txBody>
          <a:bodyPr wrap="square" rtlCol="0">
            <a:spAutoFit/>
          </a:bodyPr>
          <a:lstStyle/>
          <a:p>
            <a:r>
              <a:rPr lang="en-US" sz="4000"/>
              <a:t>4</a:t>
            </a:r>
          </a:p>
        </p:txBody>
      </p:sp>
      <p:sp>
        <p:nvSpPr>
          <p:cNvPr id="9" name="TextBox 8">
            <a:extLst>
              <a:ext uri="{FF2B5EF4-FFF2-40B4-BE49-F238E27FC236}">
                <a16:creationId xmlns:a16="http://schemas.microsoft.com/office/drawing/2014/main" id="{0A12925B-A6D8-E749-937A-E145609F135B}"/>
              </a:ext>
            </a:extLst>
          </p:cNvPr>
          <p:cNvSpPr txBox="1"/>
          <p:nvPr/>
        </p:nvSpPr>
        <p:spPr>
          <a:xfrm rot="19598545">
            <a:off x="-205442" y="726808"/>
            <a:ext cx="3395466" cy="707886"/>
          </a:xfrm>
          <a:prstGeom prst="rect">
            <a:avLst/>
          </a:prstGeom>
          <a:noFill/>
        </p:spPr>
        <p:txBody>
          <a:bodyPr wrap="square" rtlCol="0">
            <a:spAutoFit/>
          </a:bodyPr>
          <a:lstStyle/>
          <a:p>
            <a:pPr algn="ctr"/>
            <a:r>
              <a:rPr lang="en-US" sz="2000" b="1" i="1"/>
              <a:t>Importance of “seed funds”</a:t>
            </a:r>
          </a:p>
          <a:p>
            <a:pPr algn="ctr"/>
            <a:r>
              <a:rPr lang="en-US" sz="2000" b="1" i="1"/>
              <a:t>to start </a:t>
            </a:r>
            <a:r>
              <a:rPr lang="en-US" sz="2000" b="1" i="1">
                <a:solidFill>
                  <a:srgbClr val="0432FF"/>
                </a:solidFill>
              </a:rPr>
              <a:t>building relationships</a:t>
            </a:r>
          </a:p>
        </p:txBody>
      </p:sp>
      <p:sp>
        <p:nvSpPr>
          <p:cNvPr id="15" name="Content Placeholder 5">
            <a:extLst>
              <a:ext uri="{FF2B5EF4-FFF2-40B4-BE49-F238E27FC236}">
                <a16:creationId xmlns:a16="http://schemas.microsoft.com/office/drawing/2014/main" id="{673EFED4-7CB6-2547-AF41-1FF04B78E1B1}"/>
              </a:ext>
            </a:extLst>
          </p:cNvPr>
          <p:cNvSpPr txBox="1">
            <a:spLocks/>
          </p:cNvSpPr>
          <p:nvPr/>
        </p:nvSpPr>
        <p:spPr>
          <a:xfrm>
            <a:off x="3791464" y="4851862"/>
            <a:ext cx="1682036" cy="33377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Mosul, Iraq</a:t>
            </a:r>
          </a:p>
        </p:txBody>
      </p:sp>
    </p:spTree>
    <p:extLst>
      <p:ext uri="{BB962C8B-B14F-4D97-AF65-F5344CB8AC3E}">
        <p14:creationId xmlns:p14="http://schemas.microsoft.com/office/powerpoint/2010/main" val="312731664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CC3E5-83E6-5644-B32B-83712E509D50}"/>
              </a:ext>
            </a:extLst>
          </p:cNvPr>
          <p:cNvSpPr>
            <a:spLocks noGrp="1"/>
          </p:cNvSpPr>
          <p:nvPr>
            <p:ph type="title"/>
          </p:nvPr>
        </p:nvSpPr>
        <p:spPr>
          <a:xfrm>
            <a:off x="2061950" y="183247"/>
            <a:ext cx="8392463" cy="1213311"/>
          </a:xfrm>
        </p:spPr>
        <p:txBody>
          <a:bodyPr>
            <a:noAutofit/>
          </a:bodyPr>
          <a:lstStyle/>
          <a:p>
            <a:pPr algn="ctr">
              <a:lnSpc>
                <a:spcPct val="100000"/>
              </a:lnSpc>
              <a:spcAft>
                <a:spcPts val="1000"/>
              </a:spcAft>
            </a:pPr>
            <a:r>
              <a:rPr lang="en-US" sz="2600" b="1"/>
              <a:t>Transformative Investigations of Geospatial, Environmental, </a:t>
            </a:r>
            <a:br>
              <a:rPr lang="en-US" sz="2600" b="1"/>
            </a:br>
            <a:r>
              <a:rPr lang="en-US" sz="2600" b="1"/>
              <a:t>and </a:t>
            </a:r>
            <a:r>
              <a:rPr lang="en-US" sz="2600" b="1">
                <a:solidFill>
                  <a:srgbClr val="C00000"/>
                </a:solidFill>
              </a:rPr>
              <a:t>Social Sciences </a:t>
            </a:r>
            <a:r>
              <a:rPr lang="en-US" sz="2600" b="1"/>
              <a:t>(TIGERS)</a:t>
            </a:r>
            <a:endParaRPr lang="en-US" sz="2600" b="1" i="1"/>
          </a:p>
        </p:txBody>
      </p:sp>
      <p:sp>
        <p:nvSpPr>
          <p:cNvPr id="11" name="Title 1">
            <a:extLst>
              <a:ext uri="{FF2B5EF4-FFF2-40B4-BE49-F238E27FC236}">
                <a16:creationId xmlns:a16="http://schemas.microsoft.com/office/drawing/2014/main" id="{2C8F7294-6D95-FE4D-AC1B-9FE6E439878F}"/>
              </a:ext>
            </a:extLst>
          </p:cNvPr>
          <p:cNvSpPr txBox="1">
            <a:spLocks/>
          </p:cNvSpPr>
          <p:nvPr/>
        </p:nvSpPr>
        <p:spPr>
          <a:xfrm>
            <a:off x="2592659" y="5212423"/>
            <a:ext cx="7331047" cy="5691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600" i="1"/>
          </a:p>
        </p:txBody>
      </p:sp>
      <p:sp>
        <p:nvSpPr>
          <p:cNvPr id="13" name="TextBox 12">
            <a:extLst>
              <a:ext uri="{FF2B5EF4-FFF2-40B4-BE49-F238E27FC236}">
                <a16:creationId xmlns:a16="http://schemas.microsoft.com/office/drawing/2014/main" id="{B157A3B7-0C0F-CD47-A137-2F7FFF63BF70}"/>
              </a:ext>
            </a:extLst>
          </p:cNvPr>
          <p:cNvSpPr txBox="1"/>
          <p:nvPr/>
        </p:nvSpPr>
        <p:spPr>
          <a:xfrm>
            <a:off x="188687" y="69381"/>
            <a:ext cx="522557" cy="707886"/>
          </a:xfrm>
          <a:prstGeom prst="rect">
            <a:avLst/>
          </a:prstGeom>
          <a:noFill/>
        </p:spPr>
        <p:txBody>
          <a:bodyPr wrap="square" rtlCol="0">
            <a:spAutoFit/>
          </a:bodyPr>
          <a:lstStyle/>
          <a:p>
            <a:r>
              <a:rPr lang="en-US" sz="4000"/>
              <a:t>4</a:t>
            </a:r>
          </a:p>
        </p:txBody>
      </p:sp>
      <p:sp>
        <p:nvSpPr>
          <p:cNvPr id="14" name="Oval 13">
            <a:extLst>
              <a:ext uri="{FF2B5EF4-FFF2-40B4-BE49-F238E27FC236}">
                <a16:creationId xmlns:a16="http://schemas.microsoft.com/office/drawing/2014/main" id="{488CCB31-4F9E-5A41-8CF9-EFEE6774C096}"/>
              </a:ext>
            </a:extLst>
          </p:cNvPr>
          <p:cNvSpPr/>
          <p:nvPr/>
        </p:nvSpPr>
        <p:spPr>
          <a:xfrm>
            <a:off x="768531" y="1708697"/>
            <a:ext cx="4139652" cy="3549860"/>
          </a:xfrm>
          <a:prstGeom prst="ellipse">
            <a:avLst/>
          </a:prstGeom>
          <a:solidFill>
            <a:srgbClr val="DAF3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lvl="1"/>
            <a:endParaRPr lang="en-US" sz="2000">
              <a:solidFill>
                <a:schemeClr val="tx1"/>
              </a:solidFill>
            </a:endParaRPr>
          </a:p>
        </p:txBody>
      </p:sp>
      <p:sp>
        <p:nvSpPr>
          <p:cNvPr id="16" name="TextBox 15">
            <a:extLst>
              <a:ext uri="{FF2B5EF4-FFF2-40B4-BE49-F238E27FC236}">
                <a16:creationId xmlns:a16="http://schemas.microsoft.com/office/drawing/2014/main" id="{3CC7ACF4-7B25-654F-8B6C-25E3159A3C61}"/>
              </a:ext>
            </a:extLst>
          </p:cNvPr>
          <p:cNvSpPr txBox="1"/>
          <p:nvPr/>
        </p:nvSpPr>
        <p:spPr>
          <a:xfrm>
            <a:off x="1188389" y="1936735"/>
            <a:ext cx="3299935" cy="1446550"/>
          </a:xfrm>
          <a:prstGeom prst="rect">
            <a:avLst/>
          </a:prstGeom>
          <a:noFill/>
        </p:spPr>
        <p:txBody>
          <a:bodyPr wrap="square" rtlCol="0">
            <a:spAutoFit/>
          </a:bodyPr>
          <a:lstStyle/>
          <a:p>
            <a:pPr algn="ctr"/>
            <a:r>
              <a:rPr lang="en-US" sz="2200"/>
              <a:t>Establishing </a:t>
            </a:r>
          </a:p>
          <a:p>
            <a:pPr algn="ctr"/>
            <a:r>
              <a:rPr lang="en-US" sz="2200" b="1" i="1"/>
              <a:t>trusting</a:t>
            </a:r>
            <a:r>
              <a:rPr lang="en-US" sz="2200" b="1"/>
              <a:t> </a:t>
            </a:r>
            <a:r>
              <a:rPr lang="en-US" sz="2200" b="1" i="1"/>
              <a:t>relationships</a:t>
            </a:r>
            <a:r>
              <a:rPr lang="en-US" sz="2200" b="1"/>
              <a:t> </a:t>
            </a:r>
            <a:r>
              <a:rPr lang="en-US" sz="2200"/>
              <a:t>prepares a team for rapid response!</a:t>
            </a:r>
          </a:p>
        </p:txBody>
      </p:sp>
      <p:sp>
        <p:nvSpPr>
          <p:cNvPr id="17" name="TextBox 16">
            <a:extLst>
              <a:ext uri="{FF2B5EF4-FFF2-40B4-BE49-F238E27FC236}">
                <a16:creationId xmlns:a16="http://schemas.microsoft.com/office/drawing/2014/main" id="{39492C2C-9A9B-7641-BCDF-7758F42DDC11}"/>
              </a:ext>
            </a:extLst>
          </p:cNvPr>
          <p:cNvSpPr txBox="1"/>
          <p:nvPr/>
        </p:nvSpPr>
        <p:spPr>
          <a:xfrm>
            <a:off x="1828116" y="3966978"/>
            <a:ext cx="2020480" cy="707886"/>
          </a:xfrm>
          <a:prstGeom prst="rect">
            <a:avLst/>
          </a:prstGeom>
          <a:noFill/>
        </p:spPr>
        <p:txBody>
          <a:bodyPr wrap="square" rtlCol="0">
            <a:spAutoFit/>
          </a:bodyPr>
          <a:lstStyle/>
          <a:p>
            <a:pPr algn="ctr"/>
            <a:r>
              <a:rPr lang="en-US" sz="2000"/>
              <a:t>Meet </a:t>
            </a:r>
            <a:r>
              <a:rPr lang="en-US" sz="2000" b="1" i="1"/>
              <a:t>frequently</a:t>
            </a:r>
            <a:r>
              <a:rPr lang="en-US" sz="2000"/>
              <a:t> and consistently </a:t>
            </a:r>
          </a:p>
        </p:txBody>
      </p:sp>
      <p:pic>
        <p:nvPicPr>
          <p:cNvPr id="18" name="Picture 17">
            <a:extLst>
              <a:ext uri="{FF2B5EF4-FFF2-40B4-BE49-F238E27FC236}">
                <a16:creationId xmlns:a16="http://schemas.microsoft.com/office/drawing/2014/main" id="{CFDCC41A-1683-8542-8759-493123E53B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5132" y="1588726"/>
            <a:ext cx="4248668" cy="3728551"/>
          </a:xfrm>
          <a:prstGeom prst="rect">
            <a:avLst/>
          </a:prstGeom>
          <a:ln w="38100">
            <a:solidFill>
              <a:schemeClr val="tx1"/>
            </a:solidFill>
          </a:ln>
        </p:spPr>
      </p:pic>
      <p:sp>
        <p:nvSpPr>
          <p:cNvPr id="19" name="Rectangle 18">
            <a:extLst>
              <a:ext uri="{FF2B5EF4-FFF2-40B4-BE49-F238E27FC236}">
                <a16:creationId xmlns:a16="http://schemas.microsoft.com/office/drawing/2014/main" id="{CF7EF4DC-6169-714A-B842-099F7A09C0FD}"/>
              </a:ext>
            </a:extLst>
          </p:cNvPr>
          <p:cNvSpPr/>
          <p:nvPr/>
        </p:nvSpPr>
        <p:spPr>
          <a:xfrm>
            <a:off x="188687" y="5933601"/>
            <a:ext cx="11585520" cy="830997"/>
          </a:xfrm>
          <a:prstGeom prst="rect">
            <a:avLst/>
          </a:prstGeom>
          <a:solidFill>
            <a:schemeClr val="accent6">
              <a:lumMod val="40000"/>
              <a:lumOff val="60000"/>
            </a:schemeClr>
          </a:solidFill>
          <a:ln w="28575">
            <a:solidFill>
              <a:schemeClr val="tx1"/>
            </a:solidFill>
          </a:ln>
        </p:spPr>
        <p:txBody>
          <a:bodyPr wrap="square">
            <a:spAutoFit/>
          </a:bodyPr>
          <a:lstStyle/>
          <a:p>
            <a:pPr marL="57150"/>
            <a:r>
              <a:rPr lang="en-US" sz="1600">
                <a:solidFill>
                  <a:srgbClr val="333333"/>
                </a:solidFill>
                <a:latin typeface="Helvetica" pitchFamily="2" charset="0"/>
              </a:rPr>
              <a:t>Duderstadt, K. and Sowers, J.  </a:t>
            </a:r>
            <a:r>
              <a:rPr lang="en-US" sz="1600" b="1">
                <a:solidFill>
                  <a:srgbClr val="333333"/>
                </a:solidFill>
                <a:latin typeface="Helvetica" pitchFamily="2" charset="0"/>
              </a:rPr>
              <a:t>Air Pollution and COVID-19 in the GCC and the Middle East (2020). </a:t>
            </a:r>
            <a:r>
              <a:rPr lang="en-US" sz="1600">
                <a:solidFill>
                  <a:srgbClr val="333333"/>
                </a:solidFill>
                <a:latin typeface="Helvetica" pitchFamily="2" charset="0"/>
              </a:rPr>
              <a:t>The COVID Project. Center for International and Regional Studies. Georgetown University Qatar. </a:t>
            </a:r>
            <a:r>
              <a:rPr lang="en-US" sz="1600">
                <a:solidFill>
                  <a:srgbClr val="003591"/>
                </a:solidFill>
                <a:latin typeface="Helvetica" pitchFamily="2" charset="0"/>
                <a:hlinkClick r:id="rId4"/>
              </a:rPr>
              <a:t>https://cirs.georgetown.edu/news-analysis/air-pollution-and-covid-19-gcc-and-middle-east</a:t>
            </a:r>
            <a:r>
              <a:rPr lang="en-US" sz="1600">
                <a:solidFill>
                  <a:srgbClr val="333333"/>
                </a:solidFill>
                <a:latin typeface="Helvetica" pitchFamily="2" charset="0"/>
              </a:rPr>
              <a:t>.</a:t>
            </a:r>
          </a:p>
        </p:txBody>
      </p:sp>
      <p:sp>
        <p:nvSpPr>
          <p:cNvPr id="20" name="TextBox 19">
            <a:extLst>
              <a:ext uri="{FF2B5EF4-FFF2-40B4-BE49-F238E27FC236}">
                <a16:creationId xmlns:a16="http://schemas.microsoft.com/office/drawing/2014/main" id="{26C3DB18-A7AB-9C45-81CA-68B42B9B2538}"/>
              </a:ext>
            </a:extLst>
          </p:cNvPr>
          <p:cNvSpPr txBox="1"/>
          <p:nvPr/>
        </p:nvSpPr>
        <p:spPr>
          <a:xfrm>
            <a:off x="7577975" y="5317277"/>
            <a:ext cx="3855312" cy="400110"/>
          </a:xfrm>
          <a:prstGeom prst="rect">
            <a:avLst/>
          </a:prstGeom>
          <a:noFill/>
        </p:spPr>
        <p:txBody>
          <a:bodyPr wrap="square" rtlCol="0">
            <a:spAutoFit/>
          </a:bodyPr>
          <a:lstStyle/>
          <a:p>
            <a:r>
              <a:rPr lang="en-US" sz="2000"/>
              <a:t>May 2020…The COVID Project </a:t>
            </a:r>
          </a:p>
        </p:txBody>
      </p:sp>
    </p:spTree>
    <p:extLst>
      <p:ext uri="{BB962C8B-B14F-4D97-AF65-F5344CB8AC3E}">
        <p14:creationId xmlns:p14="http://schemas.microsoft.com/office/powerpoint/2010/main" val="212635613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DEF4"/>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4E1B00B-E0EF-C84B-BCED-E9A9BEE2F0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28"/>
          <a:stretch/>
        </p:blipFill>
        <p:spPr>
          <a:xfrm>
            <a:off x="0" y="-50456"/>
            <a:ext cx="12192000" cy="2543883"/>
          </a:xfrm>
          <a:prstGeom prst="rect">
            <a:avLst/>
          </a:prstGeom>
        </p:spPr>
      </p:pic>
      <p:sp>
        <p:nvSpPr>
          <p:cNvPr id="4" name="Slide Number Placeholder 6">
            <a:extLst>
              <a:ext uri="{FF2B5EF4-FFF2-40B4-BE49-F238E27FC236}">
                <a16:creationId xmlns:a16="http://schemas.microsoft.com/office/drawing/2014/main" id="{1CBC07A2-BEE5-DB4A-8921-33476250668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22</a:t>
            </a:fld>
            <a:endParaRPr lang="en-US"/>
          </a:p>
        </p:txBody>
      </p:sp>
      <p:sp>
        <p:nvSpPr>
          <p:cNvPr id="6" name="TextBox 5">
            <a:extLst>
              <a:ext uri="{FF2B5EF4-FFF2-40B4-BE49-F238E27FC236}">
                <a16:creationId xmlns:a16="http://schemas.microsoft.com/office/drawing/2014/main" id="{2FC2C706-0BEE-9942-AE81-B0C50B0809BF}"/>
              </a:ext>
            </a:extLst>
          </p:cNvPr>
          <p:cNvSpPr txBox="1"/>
          <p:nvPr/>
        </p:nvSpPr>
        <p:spPr>
          <a:xfrm>
            <a:off x="173342" y="2758688"/>
            <a:ext cx="6577978" cy="1523494"/>
          </a:xfrm>
          <a:prstGeom prst="rect">
            <a:avLst/>
          </a:prstGeom>
          <a:noFill/>
        </p:spPr>
        <p:txBody>
          <a:bodyPr wrap="square" rtlCol="0">
            <a:spAutoFit/>
          </a:bodyPr>
          <a:lstStyle/>
          <a:p>
            <a:pPr marL="458788" lvl="1" indent="-293688">
              <a:spcAft>
                <a:spcPts val="600"/>
              </a:spcAft>
              <a:buFont typeface="Arial" panose="020B0604020202020204" pitchFamily="34" charset="0"/>
              <a:buChar char="•"/>
            </a:pPr>
            <a:r>
              <a:rPr lang="en-US" sz="2200"/>
              <a:t>How is </a:t>
            </a:r>
            <a:r>
              <a:rPr lang="en-US" sz="2200" b="1"/>
              <a:t>long-term thinking </a:t>
            </a:r>
            <a:r>
              <a:rPr lang="en-US" sz="2200"/>
              <a:t>affecting short-term decision-making across communities?</a:t>
            </a:r>
          </a:p>
          <a:p>
            <a:pPr marL="458788" lvl="1" indent="-293688">
              <a:spcAft>
                <a:spcPts val="600"/>
              </a:spcAft>
              <a:buFont typeface="Arial" panose="020B0604020202020204" pitchFamily="34" charset="0"/>
              <a:buChar char="•"/>
            </a:pPr>
            <a:r>
              <a:rPr lang="en-US" sz="2200"/>
              <a:t>How do we prepare for </a:t>
            </a:r>
            <a:r>
              <a:rPr lang="en-US" sz="2200" b="1" i="1"/>
              <a:t>rapid response to uncertain futures and surprises? </a:t>
            </a:r>
          </a:p>
        </p:txBody>
      </p:sp>
      <p:pic>
        <p:nvPicPr>
          <p:cNvPr id="7" name="Picture 6">
            <a:extLst>
              <a:ext uri="{FF2B5EF4-FFF2-40B4-BE49-F238E27FC236}">
                <a16:creationId xmlns:a16="http://schemas.microsoft.com/office/drawing/2014/main" id="{E5B0E4EA-ABC8-0D46-8F14-68C964C783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4933" y="2493427"/>
            <a:ext cx="5157067" cy="3304820"/>
          </a:xfrm>
          <a:prstGeom prst="rect">
            <a:avLst/>
          </a:prstGeom>
          <a:ln w="28575">
            <a:solidFill>
              <a:schemeClr val="tx1"/>
            </a:solidFill>
          </a:ln>
        </p:spPr>
      </p:pic>
      <p:sp>
        <p:nvSpPr>
          <p:cNvPr id="8" name="TextBox 7">
            <a:extLst>
              <a:ext uri="{FF2B5EF4-FFF2-40B4-BE49-F238E27FC236}">
                <a16:creationId xmlns:a16="http://schemas.microsoft.com/office/drawing/2014/main" id="{4B3BD2C3-ADBA-BA41-9DC1-1FA438F26451}"/>
              </a:ext>
            </a:extLst>
          </p:cNvPr>
          <p:cNvSpPr txBox="1"/>
          <p:nvPr/>
        </p:nvSpPr>
        <p:spPr>
          <a:xfrm>
            <a:off x="1722121" y="6306078"/>
            <a:ext cx="7479030" cy="400110"/>
          </a:xfrm>
          <a:prstGeom prst="rect">
            <a:avLst/>
          </a:prstGeom>
          <a:noFill/>
        </p:spPr>
        <p:txBody>
          <a:bodyPr wrap="square" rtlCol="0">
            <a:spAutoFit/>
          </a:bodyPr>
          <a:lstStyle/>
          <a:p>
            <a:r>
              <a:rPr lang="en-US" sz="2000" dirty="0"/>
              <a:t>University of Southern Maine: </a:t>
            </a:r>
            <a:r>
              <a:rPr lang="en-US" sz="2000" b="1" i="1" dirty="0"/>
              <a:t>Terry Shehata (PI), Maggie Vishneau</a:t>
            </a:r>
          </a:p>
        </p:txBody>
      </p:sp>
      <p:sp>
        <p:nvSpPr>
          <p:cNvPr id="10" name="Rectangle 9">
            <a:extLst>
              <a:ext uri="{FF2B5EF4-FFF2-40B4-BE49-F238E27FC236}">
                <a16:creationId xmlns:a16="http://schemas.microsoft.com/office/drawing/2014/main" id="{63C8DAB0-A27D-384D-9D73-AA680A03BAE7}"/>
              </a:ext>
            </a:extLst>
          </p:cNvPr>
          <p:cNvSpPr/>
          <p:nvPr/>
        </p:nvSpPr>
        <p:spPr>
          <a:xfrm>
            <a:off x="528250" y="4526897"/>
            <a:ext cx="4933386" cy="1107996"/>
          </a:xfrm>
          <a:prstGeom prst="rect">
            <a:avLst/>
          </a:prstGeom>
          <a:solidFill>
            <a:srgbClr val="A8DDF0"/>
          </a:solidFill>
          <a:ln>
            <a:solidFill>
              <a:schemeClr val="tx1"/>
            </a:solidFill>
          </a:ln>
        </p:spPr>
        <p:txBody>
          <a:bodyPr wrap="square">
            <a:spAutoFit/>
          </a:bodyPr>
          <a:lstStyle/>
          <a:p>
            <a:r>
              <a:rPr lang="en" sz="2200" b="1" i="1" dirty="0">
                <a:ea typeface="Times New Roman"/>
                <a:cs typeface="Calibri" panose="020F0502020204030204" pitchFamily="34" charset="0"/>
                <a:sym typeface="Times New Roman"/>
              </a:rPr>
              <a:t>Arctic ice melt</a:t>
            </a:r>
            <a:r>
              <a:rPr lang="en" sz="2200" i="1" dirty="0">
                <a:ea typeface="Times New Roman"/>
                <a:cs typeface="Calibri" panose="020F0502020204030204" pitchFamily="34" charset="0"/>
                <a:sym typeface="Times New Roman"/>
              </a:rPr>
              <a:t> </a:t>
            </a:r>
            <a:r>
              <a:rPr lang="en" sz="2200" dirty="0">
                <a:ea typeface="Times New Roman"/>
                <a:cs typeface="Calibri" panose="020F0502020204030204" pitchFamily="34" charset="0"/>
                <a:sym typeface="Times New Roman"/>
              </a:rPr>
              <a:t>and a </a:t>
            </a:r>
            <a:r>
              <a:rPr lang="en" sz="2200" b="1" i="1" dirty="0">
                <a:ea typeface="Times New Roman"/>
                <a:cs typeface="Calibri" panose="020F0502020204030204" pitchFamily="34" charset="0"/>
                <a:sym typeface="Times New Roman"/>
              </a:rPr>
              <a:t>warming</a:t>
            </a:r>
            <a:r>
              <a:rPr lang="en" sz="2200" i="1" dirty="0">
                <a:ea typeface="Times New Roman"/>
                <a:cs typeface="Calibri" panose="020F0502020204030204" pitchFamily="34" charset="0"/>
                <a:sym typeface="Times New Roman"/>
              </a:rPr>
              <a:t> </a:t>
            </a:r>
            <a:r>
              <a:rPr lang="en" sz="2200" b="1" i="1" dirty="0">
                <a:ea typeface="Times New Roman"/>
                <a:cs typeface="Calibri" panose="020F0502020204030204" pitchFamily="34" charset="0"/>
                <a:sym typeface="Times New Roman"/>
              </a:rPr>
              <a:t>climate</a:t>
            </a:r>
            <a:r>
              <a:rPr lang="en" sz="2200" i="1" dirty="0">
                <a:ea typeface="Times New Roman"/>
                <a:cs typeface="Calibri" panose="020F0502020204030204" pitchFamily="34" charset="0"/>
                <a:sym typeface="Times New Roman"/>
              </a:rPr>
              <a:t> </a:t>
            </a:r>
            <a:r>
              <a:rPr lang="en" sz="2200" dirty="0">
                <a:ea typeface="Times New Roman"/>
                <a:cs typeface="Calibri" panose="020F0502020204030204" pitchFamily="34" charset="0"/>
                <a:sym typeface="Times New Roman"/>
              </a:rPr>
              <a:t>will bring both opportunity and hazards to New England.</a:t>
            </a:r>
            <a:endParaRPr lang="en-US" sz="2200" dirty="0"/>
          </a:p>
        </p:txBody>
      </p:sp>
      <p:sp>
        <p:nvSpPr>
          <p:cNvPr id="3" name="TextBox 2">
            <a:extLst>
              <a:ext uri="{FF2B5EF4-FFF2-40B4-BE49-F238E27FC236}">
                <a16:creationId xmlns:a16="http://schemas.microsoft.com/office/drawing/2014/main" id="{28C93CD0-9CFD-CA48-A86B-62B027DF24CD}"/>
              </a:ext>
            </a:extLst>
          </p:cNvPr>
          <p:cNvSpPr txBox="1"/>
          <p:nvPr/>
        </p:nvSpPr>
        <p:spPr>
          <a:xfrm rot="19537474">
            <a:off x="-142241" y="1101421"/>
            <a:ext cx="2247900" cy="646331"/>
          </a:xfrm>
          <a:prstGeom prst="rect">
            <a:avLst/>
          </a:prstGeom>
          <a:noFill/>
        </p:spPr>
        <p:txBody>
          <a:bodyPr wrap="square" rtlCol="0">
            <a:spAutoFit/>
          </a:bodyPr>
          <a:lstStyle/>
          <a:p>
            <a:pPr algn="ctr"/>
            <a:r>
              <a:rPr lang="en-US" b="1">
                <a:solidFill>
                  <a:srgbClr val="EBDEF4"/>
                </a:solidFill>
              </a:rPr>
              <a:t>NSF Coastlines </a:t>
            </a:r>
          </a:p>
          <a:p>
            <a:pPr algn="ctr"/>
            <a:r>
              <a:rPr lang="en-US" b="1">
                <a:solidFill>
                  <a:srgbClr val="EBDEF4"/>
                </a:solidFill>
              </a:rPr>
              <a:t>and People</a:t>
            </a:r>
          </a:p>
        </p:txBody>
      </p:sp>
      <p:sp>
        <p:nvSpPr>
          <p:cNvPr id="11" name="TextBox 10">
            <a:extLst>
              <a:ext uri="{FF2B5EF4-FFF2-40B4-BE49-F238E27FC236}">
                <a16:creationId xmlns:a16="http://schemas.microsoft.com/office/drawing/2014/main" id="{375A799C-E346-F443-AE4B-967F60C8A24F}"/>
              </a:ext>
            </a:extLst>
          </p:cNvPr>
          <p:cNvSpPr txBox="1"/>
          <p:nvPr/>
        </p:nvSpPr>
        <p:spPr>
          <a:xfrm>
            <a:off x="1722120" y="5967524"/>
            <a:ext cx="8126731" cy="400110"/>
          </a:xfrm>
          <a:prstGeom prst="rect">
            <a:avLst/>
          </a:prstGeom>
          <a:noFill/>
        </p:spPr>
        <p:txBody>
          <a:bodyPr wrap="square" rtlCol="0">
            <a:spAutoFit/>
          </a:bodyPr>
          <a:lstStyle/>
          <a:p>
            <a:r>
              <a:rPr lang="en-US" sz="2000" dirty="0"/>
              <a:t>University of New Hampshire: </a:t>
            </a:r>
            <a:r>
              <a:rPr lang="en-US" sz="2000" b="1" i="1" dirty="0"/>
              <a:t>Katharine Duderstadt, </a:t>
            </a:r>
            <a:r>
              <a:rPr lang="en-US" sz="2000" b="1" i="1" dirty="0">
                <a:solidFill>
                  <a:srgbClr val="C00000"/>
                </a:solidFill>
              </a:rPr>
              <a:t>Jennifer Brewer</a:t>
            </a:r>
          </a:p>
        </p:txBody>
      </p:sp>
      <p:sp>
        <p:nvSpPr>
          <p:cNvPr id="12" name="TextBox 11">
            <a:extLst>
              <a:ext uri="{FF2B5EF4-FFF2-40B4-BE49-F238E27FC236}">
                <a16:creationId xmlns:a16="http://schemas.microsoft.com/office/drawing/2014/main" id="{6FF17FDF-97B6-5146-B18A-BD8763EFB5F5}"/>
              </a:ext>
            </a:extLst>
          </p:cNvPr>
          <p:cNvSpPr txBox="1"/>
          <p:nvPr/>
        </p:nvSpPr>
        <p:spPr>
          <a:xfrm>
            <a:off x="106657" y="443642"/>
            <a:ext cx="522557" cy="707886"/>
          </a:xfrm>
          <a:prstGeom prst="rect">
            <a:avLst/>
          </a:prstGeom>
          <a:noFill/>
        </p:spPr>
        <p:txBody>
          <a:bodyPr wrap="square" rtlCol="0">
            <a:spAutoFit/>
          </a:bodyPr>
          <a:lstStyle/>
          <a:p>
            <a:r>
              <a:rPr lang="en-US" sz="4000">
                <a:solidFill>
                  <a:srgbClr val="C6AFD7"/>
                </a:solidFill>
              </a:rPr>
              <a:t>5</a:t>
            </a:r>
          </a:p>
        </p:txBody>
      </p:sp>
    </p:spTree>
    <p:extLst>
      <p:ext uri="{BB962C8B-B14F-4D97-AF65-F5344CB8AC3E}">
        <p14:creationId xmlns:p14="http://schemas.microsoft.com/office/powerpoint/2010/main" val="377335210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DEF4"/>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4E1B00B-E0EF-C84B-BCED-E9A9BEE2F0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28"/>
          <a:stretch/>
        </p:blipFill>
        <p:spPr>
          <a:xfrm>
            <a:off x="0" y="-50456"/>
            <a:ext cx="12192000" cy="2543883"/>
          </a:xfrm>
          <a:prstGeom prst="rect">
            <a:avLst/>
          </a:prstGeom>
        </p:spPr>
      </p:pic>
      <p:sp>
        <p:nvSpPr>
          <p:cNvPr id="4" name="Slide Number Placeholder 6">
            <a:extLst>
              <a:ext uri="{FF2B5EF4-FFF2-40B4-BE49-F238E27FC236}">
                <a16:creationId xmlns:a16="http://schemas.microsoft.com/office/drawing/2014/main" id="{1CBC07A2-BEE5-DB4A-8921-33476250668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23</a:t>
            </a:fld>
            <a:endParaRPr lang="en-US"/>
          </a:p>
        </p:txBody>
      </p:sp>
      <p:sp>
        <p:nvSpPr>
          <p:cNvPr id="6" name="TextBox 5">
            <a:extLst>
              <a:ext uri="{FF2B5EF4-FFF2-40B4-BE49-F238E27FC236}">
                <a16:creationId xmlns:a16="http://schemas.microsoft.com/office/drawing/2014/main" id="{2FC2C706-0BEE-9942-AE81-B0C50B0809BF}"/>
              </a:ext>
            </a:extLst>
          </p:cNvPr>
          <p:cNvSpPr txBox="1"/>
          <p:nvPr/>
        </p:nvSpPr>
        <p:spPr>
          <a:xfrm>
            <a:off x="173342" y="2758688"/>
            <a:ext cx="6577978" cy="1523494"/>
          </a:xfrm>
          <a:prstGeom prst="rect">
            <a:avLst/>
          </a:prstGeom>
          <a:noFill/>
        </p:spPr>
        <p:txBody>
          <a:bodyPr wrap="square" rtlCol="0">
            <a:spAutoFit/>
          </a:bodyPr>
          <a:lstStyle/>
          <a:p>
            <a:pPr marL="458788" lvl="1" indent="-293688">
              <a:spcAft>
                <a:spcPts val="600"/>
              </a:spcAft>
              <a:buFont typeface="Arial" panose="020B0604020202020204" pitchFamily="34" charset="0"/>
              <a:buChar char="•"/>
            </a:pPr>
            <a:r>
              <a:rPr lang="en-US" sz="2200"/>
              <a:t>How is </a:t>
            </a:r>
            <a:r>
              <a:rPr lang="en-US" sz="2200" b="1"/>
              <a:t>long-term thinking </a:t>
            </a:r>
            <a:r>
              <a:rPr lang="en-US" sz="2200"/>
              <a:t>affecting short-term decision-making across communities?</a:t>
            </a:r>
          </a:p>
          <a:p>
            <a:pPr marL="458788" lvl="1" indent="-293688">
              <a:spcAft>
                <a:spcPts val="600"/>
              </a:spcAft>
              <a:buFont typeface="Arial" panose="020B0604020202020204" pitchFamily="34" charset="0"/>
              <a:buChar char="•"/>
            </a:pPr>
            <a:r>
              <a:rPr lang="en-US" sz="2200"/>
              <a:t>How do we prepare for </a:t>
            </a:r>
            <a:r>
              <a:rPr lang="en-US" sz="2200" b="1" i="1"/>
              <a:t>rapid response to uncertain futures and surprises? </a:t>
            </a:r>
          </a:p>
        </p:txBody>
      </p:sp>
      <p:pic>
        <p:nvPicPr>
          <p:cNvPr id="7" name="Picture 6">
            <a:extLst>
              <a:ext uri="{FF2B5EF4-FFF2-40B4-BE49-F238E27FC236}">
                <a16:creationId xmlns:a16="http://schemas.microsoft.com/office/drawing/2014/main" id="{E5B0E4EA-ABC8-0D46-8F14-68C964C783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4933" y="2493427"/>
            <a:ext cx="5157067" cy="3304820"/>
          </a:xfrm>
          <a:prstGeom prst="rect">
            <a:avLst/>
          </a:prstGeom>
          <a:ln w="28575">
            <a:solidFill>
              <a:schemeClr val="tx1"/>
            </a:solidFill>
          </a:ln>
        </p:spPr>
      </p:pic>
      <p:sp>
        <p:nvSpPr>
          <p:cNvPr id="8" name="TextBox 7">
            <a:extLst>
              <a:ext uri="{FF2B5EF4-FFF2-40B4-BE49-F238E27FC236}">
                <a16:creationId xmlns:a16="http://schemas.microsoft.com/office/drawing/2014/main" id="{4B3BD2C3-ADBA-BA41-9DC1-1FA438F26451}"/>
              </a:ext>
            </a:extLst>
          </p:cNvPr>
          <p:cNvSpPr txBox="1"/>
          <p:nvPr/>
        </p:nvSpPr>
        <p:spPr>
          <a:xfrm>
            <a:off x="1722121" y="6306078"/>
            <a:ext cx="7479030" cy="400110"/>
          </a:xfrm>
          <a:prstGeom prst="rect">
            <a:avLst/>
          </a:prstGeom>
          <a:noFill/>
        </p:spPr>
        <p:txBody>
          <a:bodyPr wrap="square" rtlCol="0">
            <a:spAutoFit/>
          </a:bodyPr>
          <a:lstStyle/>
          <a:p>
            <a:r>
              <a:rPr lang="en-US" sz="2000" dirty="0"/>
              <a:t>University of Southern Maine: </a:t>
            </a:r>
            <a:r>
              <a:rPr lang="en-US" sz="2000" b="1" i="1" dirty="0"/>
              <a:t>Terry Shehata (PI), Maggie Vishneau</a:t>
            </a:r>
          </a:p>
        </p:txBody>
      </p:sp>
      <p:sp>
        <p:nvSpPr>
          <p:cNvPr id="10" name="Rectangle 9">
            <a:extLst>
              <a:ext uri="{FF2B5EF4-FFF2-40B4-BE49-F238E27FC236}">
                <a16:creationId xmlns:a16="http://schemas.microsoft.com/office/drawing/2014/main" id="{63C8DAB0-A27D-384D-9D73-AA680A03BAE7}"/>
              </a:ext>
            </a:extLst>
          </p:cNvPr>
          <p:cNvSpPr/>
          <p:nvPr/>
        </p:nvSpPr>
        <p:spPr>
          <a:xfrm>
            <a:off x="528250" y="4526897"/>
            <a:ext cx="4933386" cy="1107996"/>
          </a:xfrm>
          <a:prstGeom prst="rect">
            <a:avLst/>
          </a:prstGeom>
          <a:solidFill>
            <a:srgbClr val="A8DDF0"/>
          </a:solidFill>
          <a:ln>
            <a:solidFill>
              <a:schemeClr val="tx1"/>
            </a:solidFill>
          </a:ln>
        </p:spPr>
        <p:txBody>
          <a:bodyPr wrap="square">
            <a:spAutoFit/>
          </a:bodyPr>
          <a:lstStyle/>
          <a:p>
            <a:r>
              <a:rPr lang="en" sz="2200" b="1" i="1" dirty="0">
                <a:ea typeface="Times New Roman"/>
                <a:cs typeface="Calibri" panose="020F0502020204030204" pitchFamily="34" charset="0"/>
                <a:sym typeface="Times New Roman"/>
              </a:rPr>
              <a:t>Arctic ice melt</a:t>
            </a:r>
            <a:r>
              <a:rPr lang="en" sz="2200" i="1" dirty="0">
                <a:ea typeface="Times New Roman"/>
                <a:cs typeface="Calibri" panose="020F0502020204030204" pitchFamily="34" charset="0"/>
                <a:sym typeface="Times New Roman"/>
              </a:rPr>
              <a:t> </a:t>
            </a:r>
            <a:r>
              <a:rPr lang="en" sz="2200" dirty="0">
                <a:ea typeface="Times New Roman"/>
                <a:cs typeface="Calibri" panose="020F0502020204030204" pitchFamily="34" charset="0"/>
                <a:sym typeface="Times New Roman"/>
              </a:rPr>
              <a:t>and a </a:t>
            </a:r>
            <a:r>
              <a:rPr lang="en" sz="2200" b="1" i="1" dirty="0">
                <a:ea typeface="Times New Roman"/>
                <a:cs typeface="Calibri" panose="020F0502020204030204" pitchFamily="34" charset="0"/>
                <a:sym typeface="Times New Roman"/>
              </a:rPr>
              <a:t>warming</a:t>
            </a:r>
            <a:r>
              <a:rPr lang="en" sz="2200" i="1" dirty="0">
                <a:ea typeface="Times New Roman"/>
                <a:cs typeface="Calibri" panose="020F0502020204030204" pitchFamily="34" charset="0"/>
                <a:sym typeface="Times New Roman"/>
              </a:rPr>
              <a:t> </a:t>
            </a:r>
            <a:r>
              <a:rPr lang="en" sz="2200" b="1" i="1" dirty="0">
                <a:ea typeface="Times New Roman"/>
                <a:cs typeface="Calibri" panose="020F0502020204030204" pitchFamily="34" charset="0"/>
                <a:sym typeface="Times New Roman"/>
              </a:rPr>
              <a:t>climate</a:t>
            </a:r>
            <a:r>
              <a:rPr lang="en" sz="2200" i="1" dirty="0">
                <a:ea typeface="Times New Roman"/>
                <a:cs typeface="Calibri" panose="020F0502020204030204" pitchFamily="34" charset="0"/>
                <a:sym typeface="Times New Roman"/>
              </a:rPr>
              <a:t> </a:t>
            </a:r>
            <a:r>
              <a:rPr lang="en" sz="2200" dirty="0">
                <a:ea typeface="Times New Roman"/>
                <a:cs typeface="Calibri" panose="020F0502020204030204" pitchFamily="34" charset="0"/>
                <a:sym typeface="Times New Roman"/>
              </a:rPr>
              <a:t>will bring both opportunity and hazards to New England.</a:t>
            </a:r>
            <a:endParaRPr lang="en-US" sz="2200" dirty="0"/>
          </a:p>
        </p:txBody>
      </p:sp>
      <p:sp>
        <p:nvSpPr>
          <p:cNvPr id="3" name="TextBox 2">
            <a:extLst>
              <a:ext uri="{FF2B5EF4-FFF2-40B4-BE49-F238E27FC236}">
                <a16:creationId xmlns:a16="http://schemas.microsoft.com/office/drawing/2014/main" id="{28C93CD0-9CFD-CA48-A86B-62B027DF24CD}"/>
              </a:ext>
            </a:extLst>
          </p:cNvPr>
          <p:cNvSpPr txBox="1"/>
          <p:nvPr/>
        </p:nvSpPr>
        <p:spPr>
          <a:xfrm rot="19537474">
            <a:off x="-142241" y="1101421"/>
            <a:ext cx="2247900" cy="646331"/>
          </a:xfrm>
          <a:prstGeom prst="rect">
            <a:avLst/>
          </a:prstGeom>
          <a:noFill/>
        </p:spPr>
        <p:txBody>
          <a:bodyPr wrap="square" rtlCol="0">
            <a:spAutoFit/>
          </a:bodyPr>
          <a:lstStyle/>
          <a:p>
            <a:pPr algn="ctr"/>
            <a:r>
              <a:rPr lang="en-US" b="1">
                <a:solidFill>
                  <a:srgbClr val="EBDEF4"/>
                </a:solidFill>
              </a:rPr>
              <a:t>NSF Coastlines </a:t>
            </a:r>
          </a:p>
          <a:p>
            <a:pPr algn="ctr"/>
            <a:r>
              <a:rPr lang="en-US" b="1">
                <a:solidFill>
                  <a:srgbClr val="EBDEF4"/>
                </a:solidFill>
              </a:rPr>
              <a:t>and People</a:t>
            </a:r>
          </a:p>
        </p:txBody>
      </p:sp>
      <p:sp>
        <p:nvSpPr>
          <p:cNvPr id="11" name="TextBox 10">
            <a:extLst>
              <a:ext uri="{FF2B5EF4-FFF2-40B4-BE49-F238E27FC236}">
                <a16:creationId xmlns:a16="http://schemas.microsoft.com/office/drawing/2014/main" id="{375A799C-E346-F443-AE4B-967F60C8A24F}"/>
              </a:ext>
            </a:extLst>
          </p:cNvPr>
          <p:cNvSpPr txBox="1"/>
          <p:nvPr/>
        </p:nvSpPr>
        <p:spPr>
          <a:xfrm>
            <a:off x="1722120" y="5967524"/>
            <a:ext cx="8126731" cy="400110"/>
          </a:xfrm>
          <a:prstGeom prst="rect">
            <a:avLst/>
          </a:prstGeom>
          <a:noFill/>
        </p:spPr>
        <p:txBody>
          <a:bodyPr wrap="square" rtlCol="0">
            <a:spAutoFit/>
          </a:bodyPr>
          <a:lstStyle/>
          <a:p>
            <a:r>
              <a:rPr lang="en-US" sz="2000" dirty="0"/>
              <a:t>University of New Hampshire: </a:t>
            </a:r>
            <a:r>
              <a:rPr lang="en-US" sz="2000" b="1" i="1" dirty="0"/>
              <a:t>Katharine Duderstadt, </a:t>
            </a:r>
            <a:r>
              <a:rPr lang="en-US" sz="2000" b="1" i="1" dirty="0">
                <a:solidFill>
                  <a:srgbClr val="C00000"/>
                </a:solidFill>
              </a:rPr>
              <a:t>Jennifer Brewer</a:t>
            </a:r>
          </a:p>
        </p:txBody>
      </p:sp>
      <p:sp>
        <p:nvSpPr>
          <p:cNvPr id="12" name="TextBox 11">
            <a:extLst>
              <a:ext uri="{FF2B5EF4-FFF2-40B4-BE49-F238E27FC236}">
                <a16:creationId xmlns:a16="http://schemas.microsoft.com/office/drawing/2014/main" id="{6FF17FDF-97B6-5146-B18A-BD8763EFB5F5}"/>
              </a:ext>
            </a:extLst>
          </p:cNvPr>
          <p:cNvSpPr txBox="1"/>
          <p:nvPr/>
        </p:nvSpPr>
        <p:spPr>
          <a:xfrm>
            <a:off x="106657" y="443642"/>
            <a:ext cx="522557" cy="707886"/>
          </a:xfrm>
          <a:prstGeom prst="rect">
            <a:avLst/>
          </a:prstGeom>
          <a:noFill/>
        </p:spPr>
        <p:txBody>
          <a:bodyPr wrap="square" rtlCol="0">
            <a:spAutoFit/>
          </a:bodyPr>
          <a:lstStyle/>
          <a:p>
            <a:r>
              <a:rPr lang="en-US" sz="4000">
                <a:solidFill>
                  <a:srgbClr val="C6AFD7"/>
                </a:solidFill>
              </a:rPr>
              <a:t>5</a:t>
            </a:r>
          </a:p>
        </p:txBody>
      </p:sp>
      <p:pic>
        <p:nvPicPr>
          <p:cNvPr id="14" name="Picture 13">
            <a:extLst>
              <a:ext uri="{FF2B5EF4-FFF2-40B4-BE49-F238E27FC236}">
                <a16:creationId xmlns:a16="http://schemas.microsoft.com/office/drawing/2014/main" id="{851240E4-1993-B84E-B0F2-130F325FF6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6948" y="1691640"/>
            <a:ext cx="7361903" cy="4486160"/>
          </a:xfrm>
          <a:prstGeom prst="rect">
            <a:avLst/>
          </a:prstGeom>
        </p:spPr>
      </p:pic>
      <p:sp>
        <p:nvSpPr>
          <p:cNvPr id="15" name="TextBox 14">
            <a:extLst>
              <a:ext uri="{FF2B5EF4-FFF2-40B4-BE49-F238E27FC236}">
                <a16:creationId xmlns:a16="http://schemas.microsoft.com/office/drawing/2014/main" id="{5261A463-E8B4-2C47-815D-DB7BBFB63444}"/>
              </a:ext>
            </a:extLst>
          </p:cNvPr>
          <p:cNvSpPr txBox="1"/>
          <p:nvPr/>
        </p:nvSpPr>
        <p:spPr>
          <a:xfrm>
            <a:off x="6226464" y="4614813"/>
            <a:ext cx="2209800" cy="369332"/>
          </a:xfrm>
          <a:prstGeom prst="rect">
            <a:avLst/>
          </a:prstGeom>
          <a:noFill/>
        </p:spPr>
        <p:txBody>
          <a:bodyPr wrap="square" rtlCol="0">
            <a:spAutoFit/>
          </a:bodyPr>
          <a:lstStyle/>
          <a:p>
            <a:r>
              <a:rPr lang="en-US" b="1" i="1">
                <a:solidFill>
                  <a:srgbClr val="C00000"/>
                </a:solidFill>
              </a:rPr>
              <a:t>We are here…</a:t>
            </a:r>
          </a:p>
        </p:txBody>
      </p:sp>
      <p:cxnSp>
        <p:nvCxnSpPr>
          <p:cNvPr id="16" name="Straight Arrow Connector 15">
            <a:extLst>
              <a:ext uri="{FF2B5EF4-FFF2-40B4-BE49-F238E27FC236}">
                <a16:creationId xmlns:a16="http://schemas.microsoft.com/office/drawing/2014/main" id="{C0C6DC5E-CDB7-404D-8D66-538CBA33E19B}"/>
              </a:ext>
            </a:extLst>
          </p:cNvPr>
          <p:cNvCxnSpPr>
            <a:stCxn id="15" idx="1"/>
          </p:cNvCxnSpPr>
          <p:nvPr/>
        </p:nvCxnSpPr>
        <p:spPr>
          <a:xfrm flipH="1">
            <a:off x="5459301" y="4799479"/>
            <a:ext cx="767163" cy="18466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74809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566EF-A825-EB4D-83D1-0625C7CB3E00}"/>
              </a:ext>
            </a:extLst>
          </p:cNvPr>
          <p:cNvSpPr>
            <a:spLocks noGrp="1"/>
          </p:cNvSpPr>
          <p:nvPr>
            <p:ph type="title"/>
          </p:nvPr>
        </p:nvSpPr>
        <p:spPr>
          <a:xfrm>
            <a:off x="1482929" y="256081"/>
            <a:ext cx="10073640" cy="655010"/>
          </a:xfrm>
        </p:spPr>
        <p:txBody>
          <a:bodyPr>
            <a:noAutofit/>
          </a:bodyPr>
          <a:lstStyle/>
          <a:p>
            <a:r>
              <a:rPr lang="en-US" sz="2800" b="1"/>
              <a:t>A final note on the importance of </a:t>
            </a:r>
            <a:r>
              <a:rPr lang="en-US" sz="2800" b="1" u="sng"/>
              <a:t>Diverging</a:t>
            </a:r>
            <a:r>
              <a:rPr lang="en-US" sz="2800" b="1"/>
              <a:t> back to Disciplines</a:t>
            </a:r>
          </a:p>
        </p:txBody>
      </p:sp>
      <p:sp>
        <p:nvSpPr>
          <p:cNvPr id="3" name="Slide Number Placeholder 2">
            <a:extLst>
              <a:ext uri="{FF2B5EF4-FFF2-40B4-BE49-F238E27FC236}">
                <a16:creationId xmlns:a16="http://schemas.microsoft.com/office/drawing/2014/main" id="{BBFC8E72-9528-2546-8C25-E1382C08D2D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24</a:t>
            </a:fld>
            <a:endParaRPr lang="en-US"/>
          </a:p>
        </p:txBody>
      </p:sp>
      <p:sp>
        <p:nvSpPr>
          <p:cNvPr id="4" name="Content Placeholder 2">
            <a:extLst>
              <a:ext uri="{FF2B5EF4-FFF2-40B4-BE49-F238E27FC236}">
                <a16:creationId xmlns:a16="http://schemas.microsoft.com/office/drawing/2014/main" id="{26E32BFC-20A4-8742-8D34-7C344DF25DEC}"/>
              </a:ext>
            </a:extLst>
          </p:cNvPr>
          <p:cNvSpPr txBox="1">
            <a:spLocks/>
          </p:cNvSpPr>
          <p:nvPr/>
        </p:nvSpPr>
        <p:spPr>
          <a:xfrm>
            <a:off x="543168" y="4062370"/>
            <a:ext cx="4811468" cy="763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1800" b="1" i="1">
                <a:latin typeface="Arial" panose="020B0604020202020204" pitchFamily="34" charset="0"/>
                <a:cs typeface="Arial" panose="020B0604020202020204" pitchFamily="34" charset="0"/>
              </a:rPr>
              <a:t>How do we break open the silos </a:t>
            </a:r>
          </a:p>
          <a:p>
            <a:pPr marL="0" indent="0" algn="ctr">
              <a:lnSpc>
                <a:spcPct val="120000"/>
              </a:lnSpc>
              <a:spcBef>
                <a:spcPts val="0"/>
              </a:spcBef>
              <a:spcAft>
                <a:spcPts val="600"/>
              </a:spcAft>
              <a:buNone/>
            </a:pPr>
            <a:r>
              <a:rPr lang="en-US" sz="1800" b="1" i="1">
                <a:latin typeface="Arial" panose="020B0604020202020204" pitchFamily="34" charset="0"/>
                <a:cs typeface="Arial" panose="020B0604020202020204" pitchFamily="34" charset="0"/>
              </a:rPr>
              <a:t>to feed the masses…</a:t>
            </a:r>
          </a:p>
        </p:txBody>
      </p:sp>
      <p:pic>
        <p:nvPicPr>
          <p:cNvPr id="5" name="Picture 4">
            <a:extLst>
              <a:ext uri="{FF2B5EF4-FFF2-40B4-BE49-F238E27FC236}">
                <a16:creationId xmlns:a16="http://schemas.microsoft.com/office/drawing/2014/main" id="{F96BA498-58A6-C04A-9274-37C3423831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199441"/>
            <a:ext cx="4097655" cy="2731769"/>
          </a:xfrm>
          <a:prstGeom prst="rect">
            <a:avLst/>
          </a:prstGeom>
          <a:ln w="38100">
            <a:solidFill>
              <a:schemeClr val="tx1"/>
            </a:solidFill>
          </a:ln>
        </p:spPr>
      </p:pic>
      <p:sp>
        <p:nvSpPr>
          <p:cNvPr id="11" name="Content Placeholder 2">
            <a:extLst>
              <a:ext uri="{FF2B5EF4-FFF2-40B4-BE49-F238E27FC236}">
                <a16:creationId xmlns:a16="http://schemas.microsoft.com/office/drawing/2014/main" id="{6D1E43DD-6C2A-1142-857D-B7796A9D521D}"/>
              </a:ext>
            </a:extLst>
          </p:cNvPr>
          <p:cNvSpPr txBox="1">
            <a:spLocks/>
          </p:cNvSpPr>
          <p:nvPr/>
        </p:nvSpPr>
        <p:spPr>
          <a:xfrm>
            <a:off x="6849749" y="4201981"/>
            <a:ext cx="4659133" cy="751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600"/>
              </a:spcAft>
              <a:buNone/>
            </a:pPr>
            <a:r>
              <a:rPr lang="en-US" sz="1800" b="1" i="1">
                <a:latin typeface="Arial" panose="020B0604020202020204" pitchFamily="34" charset="0"/>
                <a:cs typeface="Arial" panose="020B0604020202020204" pitchFamily="34" charset="0"/>
              </a:rPr>
              <a:t>Bring back what you learn to enhance your own disciplines. </a:t>
            </a:r>
          </a:p>
        </p:txBody>
      </p:sp>
      <p:pic>
        <p:nvPicPr>
          <p:cNvPr id="14" name="Picture 13">
            <a:extLst>
              <a:ext uri="{FF2B5EF4-FFF2-40B4-BE49-F238E27FC236}">
                <a16:creationId xmlns:a16="http://schemas.microsoft.com/office/drawing/2014/main" id="{3B2CC0EB-4B88-F74E-9112-4B3A8963BF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1239" y="5097799"/>
            <a:ext cx="1800225" cy="1498391"/>
          </a:xfrm>
          <a:prstGeom prst="rect">
            <a:avLst/>
          </a:prstGeom>
        </p:spPr>
      </p:pic>
      <p:pic>
        <p:nvPicPr>
          <p:cNvPr id="16" name="Picture 15">
            <a:extLst>
              <a:ext uri="{FF2B5EF4-FFF2-40B4-BE49-F238E27FC236}">
                <a16:creationId xmlns:a16="http://schemas.microsoft.com/office/drawing/2014/main" id="{83A929E8-B064-DA44-9935-58C1339960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03884" y="5097799"/>
            <a:ext cx="1949916" cy="1579679"/>
          </a:xfrm>
          <a:prstGeom prst="rect">
            <a:avLst/>
          </a:prstGeom>
        </p:spPr>
      </p:pic>
      <p:sp>
        <p:nvSpPr>
          <p:cNvPr id="17" name="Content Placeholder 2">
            <a:extLst>
              <a:ext uri="{FF2B5EF4-FFF2-40B4-BE49-F238E27FC236}">
                <a16:creationId xmlns:a16="http://schemas.microsoft.com/office/drawing/2014/main" id="{C948FFBA-DCE3-6640-9BDA-417A4D9C3031}"/>
              </a:ext>
            </a:extLst>
          </p:cNvPr>
          <p:cNvSpPr txBox="1">
            <a:spLocks/>
          </p:cNvSpPr>
          <p:nvPr/>
        </p:nvSpPr>
        <p:spPr>
          <a:xfrm>
            <a:off x="7310257" y="5458194"/>
            <a:ext cx="1713164" cy="93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700" i="1">
                <a:latin typeface="Arial" panose="020B0604020202020204" pitchFamily="34" charset="0"/>
                <a:cs typeface="Arial" panose="020B0604020202020204" pitchFamily="34" charset="0"/>
              </a:rPr>
              <a:t>(And make sure you still earn a paycheck)</a:t>
            </a:r>
          </a:p>
        </p:txBody>
      </p:sp>
      <p:pic>
        <p:nvPicPr>
          <p:cNvPr id="7" name="Picture 6">
            <a:extLst>
              <a:ext uri="{FF2B5EF4-FFF2-40B4-BE49-F238E27FC236}">
                <a16:creationId xmlns:a16="http://schemas.microsoft.com/office/drawing/2014/main" id="{7656FBCD-C293-D74E-9870-261011B2B9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9751" y="1083238"/>
            <a:ext cx="3999131" cy="2784735"/>
          </a:xfrm>
          <a:prstGeom prst="rect">
            <a:avLst/>
          </a:prstGeom>
          <a:ln w="38100">
            <a:solidFill>
              <a:schemeClr val="tx1"/>
            </a:solidFill>
          </a:ln>
        </p:spPr>
      </p:pic>
      <p:sp>
        <p:nvSpPr>
          <p:cNvPr id="8" name="TextBox 7">
            <a:extLst>
              <a:ext uri="{FF2B5EF4-FFF2-40B4-BE49-F238E27FC236}">
                <a16:creationId xmlns:a16="http://schemas.microsoft.com/office/drawing/2014/main" id="{6A68A876-EDDD-4F4D-A0B0-EAFA5B2A02A6}"/>
              </a:ext>
            </a:extLst>
          </p:cNvPr>
          <p:cNvSpPr txBox="1"/>
          <p:nvPr/>
        </p:nvSpPr>
        <p:spPr>
          <a:xfrm>
            <a:off x="9982200" y="3901620"/>
            <a:ext cx="1720067" cy="292388"/>
          </a:xfrm>
          <a:prstGeom prst="rect">
            <a:avLst/>
          </a:prstGeom>
          <a:noFill/>
        </p:spPr>
        <p:txBody>
          <a:bodyPr wrap="square" rtlCol="0">
            <a:spAutoFit/>
          </a:bodyPr>
          <a:lstStyle/>
          <a:p>
            <a:r>
              <a:rPr lang="en-US" sz="1300"/>
              <a:t>Roco et al., 2013</a:t>
            </a:r>
          </a:p>
        </p:txBody>
      </p:sp>
      <p:sp>
        <p:nvSpPr>
          <p:cNvPr id="12" name="Content Placeholder 2">
            <a:extLst>
              <a:ext uri="{FF2B5EF4-FFF2-40B4-BE49-F238E27FC236}">
                <a16:creationId xmlns:a16="http://schemas.microsoft.com/office/drawing/2014/main" id="{E2A2B312-9F83-414C-A38B-2F653E47BFD0}"/>
              </a:ext>
            </a:extLst>
          </p:cNvPr>
          <p:cNvSpPr txBox="1">
            <a:spLocks/>
          </p:cNvSpPr>
          <p:nvPr/>
        </p:nvSpPr>
        <p:spPr>
          <a:xfrm>
            <a:off x="844867" y="5443446"/>
            <a:ext cx="2592960" cy="888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b="1" i="1">
                <a:latin typeface="Arial" panose="020B0604020202020204" pitchFamily="34" charset="0"/>
                <a:cs typeface="Arial" panose="020B0604020202020204" pitchFamily="34" charset="0"/>
              </a:rPr>
              <a:t>…without giving away  the seed corn? </a:t>
            </a:r>
          </a:p>
        </p:txBody>
      </p:sp>
    </p:spTree>
    <p:extLst>
      <p:ext uri="{BB962C8B-B14F-4D97-AF65-F5344CB8AC3E}">
        <p14:creationId xmlns:p14="http://schemas.microsoft.com/office/powerpoint/2010/main" val="31222442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566EF-A825-EB4D-83D1-0625C7CB3E00}"/>
              </a:ext>
            </a:extLst>
          </p:cNvPr>
          <p:cNvSpPr>
            <a:spLocks noGrp="1"/>
          </p:cNvSpPr>
          <p:nvPr>
            <p:ph type="title"/>
          </p:nvPr>
        </p:nvSpPr>
        <p:spPr>
          <a:xfrm>
            <a:off x="1482929" y="256081"/>
            <a:ext cx="10073640" cy="655010"/>
          </a:xfrm>
        </p:spPr>
        <p:txBody>
          <a:bodyPr>
            <a:noAutofit/>
          </a:bodyPr>
          <a:lstStyle/>
          <a:p>
            <a:r>
              <a:rPr lang="en-US" sz="2800" b="1"/>
              <a:t>A final note on the importance of </a:t>
            </a:r>
            <a:r>
              <a:rPr lang="en-US" sz="2800" b="1" u="sng"/>
              <a:t>Diverging</a:t>
            </a:r>
            <a:r>
              <a:rPr lang="en-US" sz="2800" b="1"/>
              <a:t> back to Disciplines</a:t>
            </a:r>
          </a:p>
        </p:txBody>
      </p:sp>
      <p:sp>
        <p:nvSpPr>
          <p:cNvPr id="3" name="Slide Number Placeholder 2">
            <a:extLst>
              <a:ext uri="{FF2B5EF4-FFF2-40B4-BE49-F238E27FC236}">
                <a16:creationId xmlns:a16="http://schemas.microsoft.com/office/drawing/2014/main" id="{BBFC8E72-9528-2546-8C25-E1382C08D2D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6315C93-4965-114E-A8BF-138383D0A532}" type="slidenum">
              <a:rPr lang="en-US" smtClean="0"/>
              <a:pPr/>
              <a:t>25</a:t>
            </a:fld>
            <a:endParaRPr lang="en-US"/>
          </a:p>
        </p:txBody>
      </p:sp>
      <p:sp>
        <p:nvSpPr>
          <p:cNvPr id="4" name="Content Placeholder 2">
            <a:extLst>
              <a:ext uri="{FF2B5EF4-FFF2-40B4-BE49-F238E27FC236}">
                <a16:creationId xmlns:a16="http://schemas.microsoft.com/office/drawing/2014/main" id="{26E32BFC-20A4-8742-8D34-7C344DF25DEC}"/>
              </a:ext>
            </a:extLst>
          </p:cNvPr>
          <p:cNvSpPr txBox="1">
            <a:spLocks/>
          </p:cNvSpPr>
          <p:nvPr/>
        </p:nvSpPr>
        <p:spPr>
          <a:xfrm>
            <a:off x="543168" y="4062370"/>
            <a:ext cx="4811468" cy="763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1800" b="1" i="1">
                <a:latin typeface="Arial" panose="020B0604020202020204" pitchFamily="34" charset="0"/>
                <a:cs typeface="Arial" panose="020B0604020202020204" pitchFamily="34" charset="0"/>
              </a:rPr>
              <a:t>How do we break open the silos </a:t>
            </a:r>
          </a:p>
          <a:p>
            <a:pPr marL="0" indent="0" algn="ctr">
              <a:lnSpc>
                <a:spcPct val="120000"/>
              </a:lnSpc>
              <a:spcBef>
                <a:spcPts val="0"/>
              </a:spcBef>
              <a:spcAft>
                <a:spcPts val="600"/>
              </a:spcAft>
              <a:buNone/>
            </a:pPr>
            <a:r>
              <a:rPr lang="en-US" sz="1800" b="1" i="1">
                <a:latin typeface="Arial" panose="020B0604020202020204" pitchFamily="34" charset="0"/>
                <a:cs typeface="Arial" panose="020B0604020202020204" pitchFamily="34" charset="0"/>
              </a:rPr>
              <a:t>to feed the masses…</a:t>
            </a:r>
          </a:p>
        </p:txBody>
      </p:sp>
      <p:pic>
        <p:nvPicPr>
          <p:cNvPr id="5" name="Picture 4">
            <a:extLst>
              <a:ext uri="{FF2B5EF4-FFF2-40B4-BE49-F238E27FC236}">
                <a16:creationId xmlns:a16="http://schemas.microsoft.com/office/drawing/2014/main" id="{F96BA498-58A6-C04A-9274-37C3423831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199441"/>
            <a:ext cx="4097655" cy="2731769"/>
          </a:xfrm>
          <a:prstGeom prst="rect">
            <a:avLst/>
          </a:prstGeom>
          <a:ln w="38100">
            <a:solidFill>
              <a:schemeClr val="tx1"/>
            </a:solidFill>
          </a:ln>
        </p:spPr>
      </p:pic>
      <p:sp>
        <p:nvSpPr>
          <p:cNvPr id="11" name="Content Placeholder 2">
            <a:extLst>
              <a:ext uri="{FF2B5EF4-FFF2-40B4-BE49-F238E27FC236}">
                <a16:creationId xmlns:a16="http://schemas.microsoft.com/office/drawing/2014/main" id="{6D1E43DD-6C2A-1142-857D-B7796A9D521D}"/>
              </a:ext>
            </a:extLst>
          </p:cNvPr>
          <p:cNvSpPr txBox="1">
            <a:spLocks/>
          </p:cNvSpPr>
          <p:nvPr/>
        </p:nvSpPr>
        <p:spPr>
          <a:xfrm>
            <a:off x="6849749" y="4201981"/>
            <a:ext cx="4659133" cy="751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600"/>
              </a:spcAft>
              <a:buNone/>
            </a:pPr>
            <a:r>
              <a:rPr lang="en-US" sz="1800" b="1" i="1">
                <a:latin typeface="Arial" panose="020B0604020202020204" pitchFamily="34" charset="0"/>
                <a:cs typeface="Arial" panose="020B0604020202020204" pitchFamily="34" charset="0"/>
              </a:rPr>
              <a:t>Bring back what you learn to enhance your own disciplines. </a:t>
            </a:r>
          </a:p>
        </p:txBody>
      </p:sp>
      <p:pic>
        <p:nvPicPr>
          <p:cNvPr id="14" name="Picture 13">
            <a:extLst>
              <a:ext uri="{FF2B5EF4-FFF2-40B4-BE49-F238E27FC236}">
                <a16:creationId xmlns:a16="http://schemas.microsoft.com/office/drawing/2014/main" id="{3B2CC0EB-4B88-F74E-9112-4B3A8963BF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1239" y="5097799"/>
            <a:ext cx="1800225" cy="1498391"/>
          </a:xfrm>
          <a:prstGeom prst="rect">
            <a:avLst/>
          </a:prstGeom>
        </p:spPr>
      </p:pic>
      <p:pic>
        <p:nvPicPr>
          <p:cNvPr id="16" name="Picture 15">
            <a:extLst>
              <a:ext uri="{FF2B5EF4-FFF2-40B4-BE49-F238E27FC236}">
                <a16:creationId xmlns:a16="http://schemas.microsoft.com/office/drawing/2014/main" id="{83A929E8-B064-DA44-9935-58C1339960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03884" y="5097799"/>
            <a:ext cx="1949916" cy="1579679"/>
          </a:xfrm>
          <a:prstGeom prst="rect">
            <a:avLst/>
          </a:prstGeom>
        </p:spPr>
      </p:pic>
      <p:sp>
        <p:nvSpPr>
          <p:cNvPr id="17" name="Content Placeholder 2">
            <a:extLst>
              <a:ext uri="{FF2B5EF4-FFF2-40B4-BE49-F238E27FC236}">
                <a16:creationId xmlns:a16="http://schemas.microsoft.com/office/drawing/2014/main" id="{C948FFBA-DCE3-6640-9BDA-417A4D9C3031}"/>
              </a:ext>
            </a:extLst>
          </p:cNvPr>
          <p:cNvSpPr txBox="1">
            <a:spLocks/>
          </p:cNvSpPr>
          <p:nvPr/>
        </p:nvSpPr>
        <p:spPr>
          <a:xfrm>
            <a:off x="7310257" y="5458194"/>
            <a:ext cx="1713164" cy="93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700" i="1">
                <a:latin typeface="Arial" panose="020B0604020202020204" pitchFamily="34" charset="0"/>
                <a:cs typeface="Arial" panose="020B0604020202020204" pitchFamily="34" charset="0"/>
              </a:rPr>
              <a:t>(And make sure you still earn a paycheck)</a:t>
            </a:r>
          </a:p>
        </p:txBody>
      </p:sp>
      <p:pic>
        <p:nvPicPr>
          <p:cNvPr id="7" name="Picture 6">
            <a:extLst>
              <a:ext uri="{FF2B5EF4-FFF2-40B4-BE49-F238E27FC236}">
                <a16:creationId xmlns:a16="http://schemas.microsoft.com/office/drawing/2014/main" id="{7656FBCD-C293-D74E-9870-261011B2B9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9751" y="1083238"/>
            <a:ext cx="3999131" cy="2784735"/>
          </a:xfrm>
          <a:prstGeom prst="rect">
            <a:avLst/>
          </a:prstGeom>
          <a:ln w="38100">
            <a:solidFill>
              <a:schemeClr val="tx1"/>
            </a:solidFill>
          </a:ln>
        </p:spPr>
      </p:pic>
      <p:sp>
        <p:nvSpPr>
          <p:cNvPr id="8" name="TextBox 7">
            <a:extLst>
              <a:ext uri="{FF2B5EF4-FFF2-40B4-BE49-F238E27FC236}">
                <a16:creationId xmlns:a16="http://schemas.microsoft.com/office/drawing/2014/main" id="{6A68A876-EDDD-4F4D-A0B0-EAFA5B2A02A6}"/>
              </a:ext>
            </a:extLst>
          </p:cNvPr>
          <p:cNvSpPr txBox="1"/>
          <p:nvPr/>
        </p:nvSpPr>
        <p:spPr>
          <a:xfrm>
            <a:off x="9982200" y="3901620"/>
            <a:ext cx="1720067" cy="292388"/>
          </a:xfrm>
          <a:prstGeom prst="rect">
            <a:avLst/>
          </a:prstGeom>
          <a:noFill/>
        </p:spPr>
        <p:txBody>
          <a:bodyPr wrap="square" rtlCol="0">
            <a:spAutoFit/>
          </a:bodyPr>
          <a:lstStyle/>
          <a:p>
            <a:r>
              <a:rPr lang="en-US" sz="1300"/>
              <a:t>Roco et al., 2013</a:t>
            </a:r>
          </a:p>
        </p:txBody>
      </p:sp>
      <p:sp>
        <p:nvSpPr>
          <p:cNvPr id="12" name="Content Placeholder 2">
            <a:extLst>
              <a:ext uri="{FF2B5EF4-FFF2-40B4-BE49-F238E27FC236}">
                <a16:creationId xmlns:a16="http://schemas.microsoft.com/office/drawing/2014/main" id="{E2A2B312-9F83-414C-A38B-2F653E47BFD0}"/>
              </a:ext>
            </a:extLst>
          </p:cNvPr>
          <p:cNvSpPr txBox="1">
            <a:spLocks/>
          </p:cNvSpPr>
          <p:nvPr/>
        </p:nvSpPr>
        <p:spPr>
          <a:xfrm>
            <a:off x="844867" y="5443446"/>
            <a:ext cx="2592960" cy="8883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b="1" i="1">
                <a:latin typeface="Arial" panose="020B0604020202020204" pitchFamily="34" charset="0"/>
                <a:cs typeface="Arial" panose="020B0604020202020204" pitchFamily="34" charset="0"/>
              </a:rPr>
              <a:t>…without giving away  the seed corn? </a:t>
            </a:r>
          </a:p>
        </p:txBody>
      </p:sp>
      <p:sp>
        <p:nvSpPr>
          <p:cNvPr id="13" name="TextBox 12">
            <a:extLst>
              <a:ext uri="{FF2B5EF4-FFF2-40B4-BE49-F238E27FC236}">
                <a16:creationId xmlns:a16="http://schemas.microsoft.com/office/drawing/2014/main" id="{77D05CE1-BB64-8C43-AFED-111D1C35E3E4}"/>
              </a:ext>
            </a:extLst>
          </p:cNvPr>
          <p:cNvSpPr txBox="1"/>
          <p:nvPr/>
        </p:nvSpPr>
        <p:spPr>
          <a:xfrm>
            <a:off x="3463639" y="3134849"/>
            <a:ext cx="5297740" cy="861774"/>
          </a:xfrm>
          <a:prstGeom prst="rect">
            <a:avLst/>
          </a:prstGeom>
          <a:solidFill>
            <a:schemeClr val="accent1">
              <a:lumMod val="20000"/>
              <a:lumOff val="80000"/>
            </a:schemeClr>
          </a:solidFill>
          <a:ln w="50800" cmpd="thickThin">
            <a:solidFill>
              <a:schemeClr val="tx1"/>
            </a:solidFill>
          </a:ln>
        </p:spPr>
        <p:txBody>
          <a:bodyPr wrap="square" rtlCol="0">
            <a:spAutoFit/>
          </a:bodyPr>
          <a:lstStyle/>
          <a:p>
            <a:pPr algn="ctr">
              <a:spcBef>
                <a:spcPts val="2000"/>
              </a:spcBef>
              <a:spcAft>
                <a:spcPts val="2000"/>
              </a:spcAft>
            </a:pPr>
            <a:r>
              <a:rPr lang="en-US" sz="5000"/>
              <a:t>Let’s Collaborate!</a:t>
            </a:r>
          </a:p>
        </p:txBody>
      </p:sp>
    </p:spTree>
    <p:extLst>
      <p:ext uri="{BB962C8B-B14F-4D97-AF65-F5344CB8AC3E}">
        <p14:creationId xmlns:p14="http://schemas.microsoft.com/office/powerpoint/2010/main" val="373379829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gd2a0794848_0_0"/>
          <p:cNvPicPr preferRelativeResize="0"/>
          <p:nvPr/>
        </p:nvPicPr>
        <p:blipFill>
          <a:blip r:embed="rId3">
            <a:alphaModFix/>
          </a:blip>
          <a:stretch>
            <a:fillRect/>
          </a:stretch>
        </p:blipFill>
        <p:spPr>
          <a:xfrm>
            <a:off x="2336799" y="1"/>
            <a:ext cx="9228357" cy="6857996"/>
          </a:xfrm>
          <a:prstGeom prst="rect">
            <a:avLst/>
          </a:prstGeom>
          <a:noFill/>
          <a:ln>
            <a:noFill/>
          </a:ln>
        </p:spPr>
      </p:pic>
      <p:pic>
        <p:nvPicPr>
          <p:cNvPr id="60" name="Google Shape;60;gd2a0794848_0_0"/>
          <p:cNvPicPr preferRelativeResize="0"/>
          <p:nvPr/>
        </p:nvPicPr>
        <p:blipFill>
          <a:blip r:embed="rId4">
            <a:alphaModFix/>
          </a:blip>
          <a:stretch>
            <a:fillRect/>
          </a:stretch>
        </p:blipFill>
        <p:spPr>
          <a:xfrm>
            <a:off x="0" y="2495501"/>
            <a:ext cx="2336800" cy="1212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4"/>
          <p:cNvSpPr txBox="1">
            <a:spLocks noGrp="1"/>
          </p:cNvSpPr>
          <p:nvPr>
            <p:ph type="ctrTitle"/>
          </p:nvPr>
        </p:nvSpPr>
        <p:spPr>
          <a:xfrm>
            <a:off x="0" y="645833"/>
            <a:ext cx="3540800" cy="2002400"/>
          </a:xfrm>
          <a:prstGeom prst="rect">
            <a:avLst/>
          </a:prstGeom>
          <a:noFill/>
          <a:ln>
            <a:noFill/>
          </a:ln>
        </p:spPr>
        <p:txBody>
          <a:bodyPr spcFirstLastPara="1" wrap="square" lIns="121900" tIns="121900" rIns="121900" bIns="121900" anchor="b" anchorCtr="0">
            <a:noAutofit/>
          </a:bodyPr>
          <a:lstStyle/>
          <a:p>
            <a:pPr algn="l"/>
            <a:r>
              <a:rPr lang="en" sz="4800"/>
              <a:t>Relationships</a:t>
            </a:r>
            <a:endParaRPr sz="4800"/>
          </a:p>
        </p:txBody>
      </p:sp>
      <p:pic>
        <p:nvPicPr>
          <p:cNvPr id="66" name="Google Shape;66;p4"/>
          <p:cNvPicPr preferRelativeResize="0"/>
          <p:nvPr/>
        </p:nvPicPr>
        <p:blipFill rotWithShape="1">
          <a:blip r:embed="rId3">
            <a:alphaModFix/>
          </a:blip>
          <a:srcRect/>
          <a:stretch/>
        </p:blipFill>
        <p:spPr>
          <a:xfrm>
            <a:off x="3451533" y="184834"/>
            <a:ext cx="4389131" cy="2924401"/>
          </a:xfrm>
          <a:prstGeom prst="rect">
            <a:avLst/>
          </a:prstGeom>
          <a:noFill/>
          <a:ln>
            <a:noFill/>
          </a:ln>
        </p:spPr>
      </p:pic>
      <p:pic>
        <p:nvPicPr>
          <p:cNvPr id="67" name="Google Shape;67;p4"/>
          <p:cNvPicPr preferRelativeResize="0"/>
          <p:nvPr/>
        </p:nvPicPr>
        <p:blipFill rotWithShape="1">
          <a:blip r:embed="rId4">
            <a:alphaModFix/>
          </a:blip>
          <a:srcRect l="7441"/>
          <a:stretch/>
        </p:blipFill>
        <p:spPr>
          <a:xfrm>
            <a:off x="7999219" y="184834"/>
            <a:ext cx="4061184" cy="2924399"/>
          </a:xfrm>
          <a:prstGeom prst="rect">
            <a:avLst/>
          </a:prstGeom>
          <a:noFill/>
          <a:ln>
            <a:noFill/>
          </a:ln>
        </p:spPr>
      </p:pic>
      <p:pic>
        <p:nvPicPr>
          <p:cNvPr id="68" name="Google Shape;68;p4"/>
          <p:cNvPicPr preferRelativeResize="0"/>
          <p:nvPr/>
        </p:nvPicPr>
        <p:blipFill rotWithShape="1">
          <a:blip r:embed="rId5">
            <a:alphaModFix/>
          </a:blip>
          <a:srcRect/>
          <a:stretch/>
        </p:blipFill>
        <p:spPr>
          <a:xfrm>
            <a:off x="521034" y="3429000"/>
            <a:ext cx="11149932" cy="32643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gd2a0794848_0_50"/>
          <p:cNvSpPr txBox="1">
            <a:spLocks noGrp="1"/>
          </p:cNvSpPr>
          <p:nvPr>
            <p:ph type="ctrTitle"/>
          </p:nvPr>
        </p:nvSpPr>
        <p:spPr>
          <a:xfrm>
            <a:off x="895011" y="1321067"/>
            <a:ext cx="10402000" cy="2306800"/>
          </a:xfrm>
          <a:prstGeom prst="rect">
            <a:avLst/>
          </a:prstGeom>
        </p:spPr>
        <p:txBody>
          <a:bodyPr spcFirstLastPara="1" wrap="square" lIns="121900" tIns="121900" rIns="121900" bIns="121900" anchor="b" anchorCtr="0">
            <a:noAutofit/>
          </a:bodyPr>
          <a:lstStyle/>
          <a:p>
            <a:endParaRPr/>
          </a:p>
        </p:txBody>
      </p:sp>
      <p:sp>
        <p:nvSpPr>
          <p:cNvPr id="74" name="Google Shape;74;gd2a0794848_0_50"/>
          <p:cNvSpPr txBox="1">
            <a:spLocks noGrp="1"/>
          </p:cNvSpPr>
          <p:nvPr>
            <p:ph type="subTitle" idx="1"/>
          </p:nvPr>
        </p:nvSpPr>
        <p:spPr>
          <a:xfrm>
            <a:off x="895000" y="4233168"/>
            <a:ext cx="10402000" cy="1056800"/>
          </a:xfrm>
          <a:prstGeom prst="rect">
            <a:avLst/>
          </a:prstGeom>
        </p:spPr>
        <p:txBody>
          <a:bodyPr spcFirstLastPara="1" wrap="square" lIns="121900" tIns="121900" rIns="121900" bIns="121900" anchor="t" anchorCtr="0">
            <a:noAutofit/>
          </a:bodyPr>
          <a:lstStyle/>
          <a:p>
            <a:pPr marL="0" indent="0"/>
            <a:endParaRPr/>
          </a:p>
        </p:txBody>
      </p:sp>
      <p:pic>
        <p:nvPicPr>
          <p:cNvPr id="75" name="Google Shape;75;gd2a0794848_0_50"/>
          <p:cNvPicPr preferRelativeResize="0"/>
          <p:nvPr/>
        </p:nvPicPr>
        <p:blipFill>
          <a:blip r:embed="rId3">
            <a:alphaModFix/>
          </a:blip>
          <a:stretch>
            <a:fillRect/>
          </a:stretch>
        </p:blipFill>
        <p:spPr>
          <a:xfrm>
            <a:off x="1955800" y="190500"/>
            <a:ext cx="8636000" cy="6477000"/>
          </a:xfrm>
          <a:prstGeom prst="rect">
            <a:avLst/>
          </a:prstGeom>
          <a:noFill/>
          <a:ln>
            <a:noFill/>
          </a:ln>
        </p:spPr>
      </p:pic>
      <p:sp>
        <p:nvSpPr>
          <p:cNvPr id="76" name="Google Shape;76;gd2a0794848_0_50"/>
          <p:cNvSpPr txBox="1"/>
          <p:nvPr/>
        </p:nvSpPr>
        <p:spPr>
          <a:xfrm>
            <a:off x="1828800" y="1574800"/>
            <a:ext cx="9794400" cy="533504"/>
          </a:xfrm>
          <a:prstGeom prst="rect">
            <a:avLst/>
          </a:prstGeom>
          <a:noFill/>
          <a:ln>
            <a:noFill/>
          </a:ln>
        </p:spPr>
        <p:txBody>
          <a:bodyPr spcFirstLastPara="1" wrap="square" lIns="121900" tIns="121900" rIns="121900" bIns="121900" anchor="t" anchorCtr="0">
            <a:spAutoFit/>
          </a:bodyPr>
          <a:lstStyle/>
          <a:p>
            <a:pPr defTabSz="1219170" hangingPunct="1">
              <a:buClr>
                <a:srgbClr val="000000"/>
              </a:buClr>
            </a:pPr>
            <a:endParaRPr sz="1867">
              <a:latin typeface="Arial"/>
              <a:cs typeface="Arial"/>
              <a:sym typeface="Arial"/>
            </a:endParaRPr>
          </a:p>
        </p:txBody>
      </p:sp>
      <p:pic>
        <p:nvPicPr>
          <p:cNvPr id="77" name="Google Shape;77;gd2a0794848_0_50"/>
          <p:cNvPicPr preferRelativeResize="0"/>
          <p:nvPr/>
        </p:nvPicPr>
        <p:blipFill>
          <a:blip r:embed="rId4">
            <a:alphaModFix/>
          </a:blip>
          <a:stretch>
            <a:fillRect/>
          </a:stretch>
        </p:blipFill>
        <p:spPr>
          <a:xfrm>
            <a:off x="2197100" y="5181600"/>
            <a:ext cx="8153400" cy="1676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gd2a0794848_0_58"/>
          <p:cNvSpPr txBox="1">
            <a:spLocks noGrp="1"/>
          </p:cNvSpPr>
          <p:nvPr>
            <p:ph type="ctrTitle"/>
          </p:nvPr>
        </p:nvSpPr>
        <p:spPr>
          <a:xfrm>
            <a:off x="895011" y="1321067"/>
            <a:ext cx="10402000" cy="2306800"/>
          </a:xfrm>
          <a:prstGeom prst="rect">
            <a:avLst/>
          </a:prstGeom>
        </p:spPr>
        <p:txBody>
          <a:bodyPr spcFirstLastPara="1" wrap="square" lIns="121900" tIns="121900" rIns="121900" bIns="121900" anchor="b" anchorCtr="0">
            <a:noAutofit/>
          </a:bodyPr>
          <a:lstStyle/>
          <a:p>
            <a:endParaRPr/>
          </a:p>
        </p:txBody>
      </p:sp>
      <p:sp>
        <p:nvSpPr>
          <p:cNvPr id="83" name="Google Shape;83;gd2a0794848_0_58"/>
          <p:cNvSpPr txBox="1">
            <a:spLocks noGrp="1"/>
          </p:cNvSpPr>
          <p:nvPr>
            <p:ph type="subTitle" idx="1"/>
          </p:nvPr>
        </p:nvSpPr>
        <p:spPr>
          <a:xfrm>
            <a:off x="895000" y="4233168"/>
            <a:ext cx="10402000" cy="1056800"/>
          </a:xfrm>
          <a:prstGeom prst="rect">
            <a:avLst/>
          </a:prstGeom>
        </p:spPr>
        <p:txBody>
          <a:bodyPr spcFirstLastPara="1" wrap="square" lIns="121900" tIns="121900" rIns="121900" bIns="121900" anchor="t" anchorCtr="0">
            <a:noAutofit/>
          </a:bodyPr>
          <a:lstStyle/>
          <a:p>
            <a:pPr marL="0" indent="0"/>
            <a:endParaRPr/>
          </a:p>
        </p:txBody>
      </p:sp>
      <p:pic>
        <p:nvPicPr>
          <p:cNvPr id="84" name="Google Shape;84;gd2a0794848_0_58"/>
          <p:cNvPicPr preferRelativeResize="0"/>
          <p:nvPr/>
        </p:nvPicPr>
        <p:blipFill>
          <a:blip r:embed="rId3">
            <a:alphaModFix/>
          </a:blip>
          <a:stretch>
            <a:fillRect/>
          </a:stretch>
        </p:blipFill>
        <p:spPr>
          <a:xfrm>
            <a:off x="1" y="1295401"/>
            <a:ext cx="6096001" cy="4572001"/>
          </a:xfrm>
          <a:prstGeom prst="rect">
            <a:avLst/>
          </a:prstGeom>
          <a:noFill/>
          <a:ln>
            <a:noFill/>
          </a:ln>
        </p:spPr>
      </p:pic>
      <p:pic>
        <p:nvPicPr>
          <p:cNvPr id="85" name="Google Shape;85;gd2a0794848_0_58"/>
          <p:cNvPicPr preferRelativeResize="0"/>
          <p:nvPr/>
        </p:nvPicPr>
        <p:blipFill rotWithShape="1">
          <a:blip r:embed="rId4">
            <a:alphaModFix/>
          </a:blip>
          <a:srcRect r="2477" b="24442"/>
          <a:stretch/>
        </p:blipFill>
        <p:spPr>
          <a:xfrm>
            <a:off x="5431338" y="1295401"/>
            <a:ext cx="6760663" cy="4571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sp>
        <p:nvSpPr>
          <p:cNvPr id="144" name="Google Shape;144;p16"/>
          <p:cNvSpPr/>
          <p:nvPr/>
        </p:nvSpPr>
        <p:spPr>
          <a:xfrm>
            <a:off x="6295809" y="1493388"/>
            <a:ext cx="5879600" cy="3596400"/>
          </a:xfrm>
          <a:prstGeom prst="rect">
            <a:avLst/>
          </a:prstGeom>
          <a:solidFill>
            <a:srgbClr val="FFFFFF">
              <a:alpha val="54900"/>
            </a:srgbClr>
          </a:solidFill>
          <a:ln>
            <a:noFill/>
          </a:ln>
        </p:spPr>
        <p:txBody>
          <a:bodyPr spcFirstLastPara="1" wrap="square" lIns="45700" tIns="45700" rIns="45700" bIns="45700" anchor="ctr" anchorCtr="0">
            <a:noAutofit/>
          </a:bodyPr>
          <a:lstStyle/>
          <a:p>
            <a:pPr>
              <a:buClr>
                <a:srgbClr val="000000"/>
              </a:buClr>
              <a:buSzPts val="1400"/>
            </a:pPr>
            <a:endParaRPr sz="1867">
              <a:latin typeface="Calibri"/>
              <a:ea typeface="Calibri"/>
              <a:cs typeface="Calibri"/>
            </a:endParaRPr>
          </a:p>
        </p:txBody>
      </p:sp>
      <p:sp>
        <p:nvSpPr>
          <p:cNvPr id="145" name="Google Shape;145;p16"/>
          <p:cNvSpPr txBox="1"/>
          <p:nvPr/>
        </p:nvSpPr>
        <p:spPr>
          <a:xfrm>
            <a:off x="313999" y="82665"/>
            <a:ext cx="11360800" cy="1128800"/>
          </a:xfrm>
          <a:prstGeom prst="rect">
            <a:avLst/>
          </a:prstGeom>
          <a:noFill/>
          <a:ln>
            <a:noFill/>
          </a:ln>
          <a:effectLst>
            <a:outerShdw blurRad="63500" dist="25400" dir="5400000" rotWithShape="0">
              <a:srgbClr val="000000">
                <a:alpha val="49800"/>
              </a:srgbClr>
            </a:outerShdw>
          </a:effectLst>
        </p:spPr>
        <p:txBody>
          <a:bodyPr spcFirstLastPara="1" wrap="square" lIns="121867" tIns="121867" rIns="121867" bIns="121867" anchor="t" anchorCtr="0">
            <a:normAutofit/>
          </a:bodyPr>
          <a:lstStyle/>
          <a:p>
            <a:pPr>
              <a:buClr>
                <a:srgbClr val="FFFFFF"/>
              </a:buClr>
              <a:buSzPts val="3900"/>
            </a:pPr>
            <a:r>
              <a:rPr lang="en" sz="5200" cap="small">
                <a:solidFill>
                  <a:srgbClr val="FFFFFF"/>
                </a:solidFill>
                <a:latin typeface="Oswald Regular"/>
                <a:ea typeface="Oswald Regular"/>
                <a:cs typeface="Oswald Regular"/>
                <a:sym typeface="Oswald Regular"/>
              </a:rPr>
              <a:t>Navigating Zoom</a:t>
            </a:r>
            <a:endParaRPr sz="1467"/>
          </a:p>
        </p:txBody>
      </p:sp>
      <p:sp>
        <p:nvSpPr>
          <p:cNvPr id="146" name="Google Shape;146;p16"/>
          <p:cNvSpPr txBox="1">
            <a:spLocks noGrp="1"/>
          </p:cNvSpPr>
          <p:nvPr>
            <p:ph type="body" idx="1"/>
          </p:nvPr>
        </p:nvSpPr>
        <p:spPr>
          <a:xfrm>
            <a:off x="6436767" y="1560367"/>
            <a:ext cx="5466400" cy="3737200"/>
          </a:xfrm>
          <a:prstGeom prst="rect">
            <a:avLst/>
          </a:prstGeom>
          <a:noFill/>
          <a:ln>
            <a:noFill/>
          </a:ln>
        </p:spPr>
        <p:txBody>
          <a:bodyPr spcFirstLastPara="1" wrap="square" lIns="121867" tIns="121867" rIns="121867" bIns="121867" anchor="t" anchorCtr="0">
            <a:normAutofit/>
          </a:bodyPr>
          <a:lstStyle/>
          <a:p>
            <a:pPr marL="0" indent="152396">
              <a:buClr>
                <a:srgbClr val="365B9B"/>
              </a:buClr>
              <a:buSzPts val="1100"/>
              <a:buNone/>
            </a:pPr>
            <a:endParaRPr lang="en" sz="1733" dirty="0">
              <a:solidFill>
                <a:schemeClr val="accent1">
                  <a:lumMod val="75000"/>
                </a:schemeClr>
              </a:solidFill>
              <a:latin typeface="Oswald Regular"/>
              <a:ea typeface="Oswald Regular"/>
              <a:cs typeface="Oswald Regular"/>
              <a:sym typeface="Oswald"/>
            </a:endParaRPr>
          </a:p>
          <a:p>
            <a:pPr marL="0" indent="152396">
              <a:buClr>
                <a:srgbClr val="365B9B"/>
              </a:buClr>
              <a:buSzPts val="1100"/>
              <a:buNone/>
            </a:pPr>
            <a:r>
              <a:rPr lang="en" sz="1733" dirty="0">
                <a:solidFill>
                  <a:schemeClr val="accent1">
                    <a:lumMod val="75000"/>
                  </a:schemeClr>
                </a:solidFill>
                <a:latin typeface="Oswald Regular"/>
                <a:ea typeface="Oswald Regular"/>
                <a:cs typeface="Oswald Regular"/>
                <a:sym typeface="Oswald"/>
              </a:rPr>
              <a:t>You can view the Workshop in </a:t>
            </a:r>
            <a:r>
              <a:rPr lang="en" sz="1733" b="1" dirty="0">
                <a:solidFill>
                  <a:schemeClr val="accent1">
                    <a:lumMod val="75000"/>
                  </a:schemeClr>
                </a:solidFill>
                <a:latin typeface="Oswald"/>
                <a:ea typeface="Oswald"/>
                <a:cs typeface="Oswald"/>
                <a:sym typeface="Oswald"/>
              </a:rPr>
              <a:t>Gallery View </a:t>
            </a:r>
            <a:r>
              <a:rPr lang="en" sz="1733" dirty="0">
                <a:solidFill>
                  <a:schemeClr val="accent1">
                    <a:lumMod val="75000"/>
                  </a:schemeClr>
                </a:solidFill>
                <a:latin typeface="Oswald Regular"/>
                <a:ea typeface="Oswald Regular"/>
                <a:cs typeface="Oswald Regular"/>
                <a:sym typeface="Oswald"/>
              </a:rPr>
              <a:t>or </a:t>
            </a:r>
            <a:r>
              <a:rPr lang="en" sz="1733" b="1" dirty="0">
                <a:solidFill>
                  <a:schemeClr val="accent1">
                    <a:lumMod val="75000"/>
                  </a:schemeClr>
                </a:solidFill>
                <a:latin typeface="Oswald"/>
                <a:ea typeface="Oswald"/>
                <a:cs typeface="Oswald"/>
                <a:sym typeface="Oswald"/>
              </a:rPr>
              <a:t>Speaker View</a:t>
            </a:r>
            <a:r>
              <a:rPr lang="en" sz="1733" dirty="0">
                <a:solidFill>
                  <a:schemeClr val="accent1">
                    <a:lumMod val="75000"/>
                  </a:schemeClr>
                </a:solidFill>
                <a:latin typeface="Oswald Regular"/>
                <a:ea typeface="Oswald Regular"/>
                <a:cs typeface="Oswald Regular"/>
                <a:sym typeface="Oswald"/>
              </a:rPr>
              <a:t>.</a:t>
            </a:r>
            <a:br>
              <a:rPr lang="en" sz="1733" dirty="0">
                <a:solidFill>
                  <a:schemeClr val="accent1">
                    <a:lumMod val="75000"/>
                  </a:schemeClr>
                </a:solidFill>
                <a:latin typeface="Oswald Regular"/>
                <a:ea typeface="Oswald Regular"/>
                <a:cs typeface="Oswald Regular"/>
                <a:sym typeface="Oswald"/>
              </a:rPr>
            </a:br>
            <a:endParaRPr sz="1733" dirty="0">
              <a:solidFill>
                <a:schemeClr val="accent1">
                  <a:lumMod val="75000"/>
                </a:schemeClr>
              </a:solidFill>
              <a:latin typeface="Oswald Regular"/>
              <a:ea typeface="Oswald Regular"/>
              <a:cs typeface="Oswald Regular"/>
              <a:sym typeface="Oswald"/>
            </a:endParaRPr>
          </a:p>
          <a:p>
            <a:pPr marL="592652" lvl="1" indent="-347125">
              <a:spcBef>
                <a:spcPts val="2133"/>
              </a:spcBef>
              <a:buClr>
                <a:srgbClr val="365B9B"/>
              </a:buClr>
              <a:buSzPts val="1300"/>
              <a:buFont typeface="Oswald"/>
              <a:buChar char="➢"/>
            </a:pPr>
            <a:r>
              <a:rPr lang="en" sz="1733" b="1" dirty="0">
                <a:solidFill>
                  <a:schemeClr val="accent1">
                    <a:lumMod val="75000"/>
                  </a:schemeClr>
                </a:solidFill>
                <a:latin typeface="Oswald MediumItalic" panose="02000603000000000000" pitchFamily="2" charset="77"/>
                <a:ea typeface="Oswald"/>
                <a:cs typeface="Oswald"/>
                <a:sym typeface="Oswald"/>
              </a:rPr>
              <a:t>Gallery View </a:t>
            </a:r>
            <a:r>
              <a:rPr lang="en" sz="1733" dirty="0">
                <a:solidFill>
                  <a:schemeClr val="accent1">
                    <a:lumMod val="75000"/>
                  </a:schemeClr>
                </a:solidFill>
                <a:latin typeface="Oswald Regular" panose="02000503000000000000" pitchFamily="2" charset="77"/>
                <a:ea typeface="Oswald Regular"/>
                <a:cs typeface="Oswald Regular"/>
                <a:sym typeface="Oswald"/>
              </a:rPr>
              <a:t>allows you to see the webcams of other online participants.</a:t>
            </a:r>
            <a:endParaRPr sz="1733" dirty="0">
              <a:solidFill>
                <a:schemeClr val="accent1">
                  <a:lumMod val="75000"/>
                </a:schemeClr>
              </a:solidFill>
              <a:latin typeface="Oswald Regular" panose="02000503000000000000" pitchFamily="2" charset="77"/>
              <a:ea typeface="Oswald Regular"/>
              <a:cs typeface="Oswald Regular"/>
              <a:sym typeface="Oswald"/>
            </a:endParaRPr>
          </a:p>
          <a:p>
            <a:pPr marL="592652" lvl="1" indent="-347125">
              <a:spcBef>
                <a:spcPts val="2133"/>
              </a:spcBef>
              <a:buClr>
                <a:srgbClr val="365B9B"/>
              </a:buClr>
              <a:buSzPts val="1300"/>
              <a:buFont typeface="Oswald"/>
              <a:buChar char="➢"/>
            </a:pPr>
            <a:r>
              <a:rPr lang="en" sz="1733" b="1" dirty="0">
                <a:solidFill>
                  <a:schemeClr val="accent1">
                    <a:lumMod val="75000"/>
                  </a:schemeClr>
                </a:solidFill>
                <a:latin typeface="Oswald MediumItalic" panose="02000603000000000000" pitchFamily="2" charset="77"/>
                <a:ea typeface="Oswald"/>
                <a:cs typeface="Oswald"/>
                <a:sym typeface="Oswald"/>
              </a:rPr>
              <a:t>Speaker View </a:t>
            </a:r>
            <a:r>
              <a:rPr lang="en" sz="1733" dirty="0">
                <a:solidFill>
                  <a:schemeClr val="accent1">
                    <a:lumMod val="75000"/>
                  </a:schemeClr>
                </a:solidFill>
                <a:latin typeface="Oswald Regular" panose="02000503000000000000" pitchFamily="2" charset="77"/>
                <a:ea typeface="Oswald Regular"/>
                <a:cs typeface="Oswald Regular"/>
                <a:sym typeface="Oswald"/>
              </a:rPr>
              <a:t>allows you to only view the presenter’s webcam and presentation.</a:t>
            </a:r>
            <a:br>
              <a:rPr lang="en" sz="1733" dirty="0">
                <a:solidFill>
                  <a:schemeClr val="accent1">
                    <a:lumMod val="75000"/>
                  </a:schemeClr>
                </a:solidFill>
                <a:latin typeface="Oswald Regular"/>
                <a:ea typeface="Oswald Regular"/>
                <a:cs typeface="Oswald Regular"/>
                <a:sym typeface="Oswald"/>
              </a:rPr>
            </a:br>
            <a:endParaRPr sz="1733" dirty="0">
              <a:solidFill>
                <a:schemeClr val="accent1">
                  <a:lumMod val="75000"/>
                </a:schemeClr>
              </a:solidFill>
              <a:latin typeface="Oswald Regular" panose="02000503000000000000" pitchFamily="2" charset="77"/>
              <a:ea typeface="Oswald Regular"/>
              <a:cs typeface="Oswald Regular"/>
              <a:sym typeface="Oswald"/>
            </a:endParaRPr>
          </a:p>
          <a:p>
            <a:pPr marL="0" indent="0">
              <a:buClr>
                <a:srgbClr val="365B9B"/>
              </a:buClr>
              <a:buSzPts val="1100"/>
              <a:buNone/>
            </a:pPr>
            <a:r>
              <a:rPr lang="en" sz="1733" dirty="0">
                <a:solidFill>
                  <a:schemeClr val="accent1">
                    <a:lumMod val="75000"/>
                  </a:schemeClr>
                </a:solidFill>
                <a:latin typeface="Oswald Regular" panose="02000503000000000000" pitchFamily="2" charset="77"/>
                <a:ea typeface="Oswald Regular"/>
                <a:cs typeface="Oswald Regular"/>
                <a:sym typeface="Oswald"/>
              </a:rPr>
              <a:t>To switch between the views, use the button in the upper right.</a:t>
            </a:r>
            <a:endParaRPr sz="1733" dirty="0">
              <a:solidFill>
                <a:schemeClr val="accent1">
                  <a:lumMod val="75000"/>
                </a:schemeClr>
              </a:solidFill>
              <a:latin typeface="Oswald Regular" panose="02000503000000000000" pitchFamily="2" charset="77"/>
              <a:ea typeface="Oswald Regular"/>
              <a:cs typeface="Oswald Regular"/>
              <a:sym typeface="Oswald"/>
            </a:endParaRPr>
          </a:p>
        </p:txBody>
      </p:sp>
      <p:pic>
        <p:nvPicPr>
          <p:cNvPr id="147" name="Google Shape;147;p16" descr="Screen Shot 2020-10-27 at 3.24.06 PM.png"/>
          <p:cNvPicPr preferRelativeResize="0"/>
          <p:nvPr/>
        </p:nvPicPr>
        <p:blipFill rotWithShape="1">
          <a:blip r:embed="rId4">
            <a:alphaModFix/>
          </a:blip>
          <a:srcRect/>
          <a:stretch/>
        </p:blipFill>
        <p:spPr>
          <a:xfrm>
            <a:off x="8883833" y="4725990"/>
            <a:ext cx="2489201" cy="1397001"/>
          </a:xfrm>
          <a:prstGeom prst="rect">
            <a:avLst/>
          </a:prstGeom>
          <a:noFill/>
          <a:ln>
            <a:noFill/>
          </a:ln>
          <a:effectLst>
            <a:outerShdw blurRad="165100" dist="67395" dir="2709674" rotWithShape="0">
              <a:srgbClr val="000000">
                <a:alpha val="49800"/>
              </a:srgbClr>
            </a:outerShdw>
          </a:effectLst>
        </p:spPr>
      </p:pic>
      <p:sp>
        <p:nvSpPr>
          <p:cNvPr id="148" name="Google Shape;148;p16"/>
          <p:cNvSpPr txBox="1"/>
          <p:nvPr/>
        </p:nvSpPr>
        <p:spPr>
          <a:xfrm>
            <a:off x="466929" y="5529276"/>
            <a:ext cx="6385200" cy="1158995"/>
          </a:xfrm>
          <a:prstGeom prst="rect">
            <a:avLst/>
          </a:prstGeom>
          <a:noFill/>
          <a:ln>
            <a:noFill/>
          </a:ln>
        </p:spPr>
        <p:txBody>
          <a:bodyPr spcFirstLastPara="1" wrap="square" lIns="45700" tIns="45700" rIns="45700" bIns="45700" anchor="t" anchorCtr="0">
            <a:spAutoFit/>
          </a:bodyPr>
          <a:lstStyle/>
          <a:p>
            <a:pPr>
              <a:buClr>
                <a:srgbClr val="365B9B"/>
              </a:buClr>
              <a:buSzPts val="1300"/>
            </a:pPr>
            <a:r>
              <a:rPr lang="en" sz="1733" dirty="0">
                <a:solidFill>
                  <a:srgbClr val="365B9B"/>
                </a:solidFill>
                <a:latin typeface="Oswald Regular" panose="02000503000000000000" pitchFamily="2" charset="77"/>
                <a:ea typeface="Oswald Regular"/>
                <a:cs typeface="Oswald Regular"/>
                <a:sym typeface="Oswald"/>
              </a:rPr>
              <a:t>You are encouraged to </a:t>
            </a:r>
            <a:r>
              <a:rPr lang="en" sz="1733" b="1" dirty="0">
                <a:solidFill>
                  <a:srgbClr val="365B9B"/>
                </a:solidFill>
                <a:latin typeface="Oswald Regular" panose="02000503000000000000" pitchFamily="2" charset="77"/>
                <a:ea typeface="Oswald"/>
                <a:cs typeface="Oswald"/>
                <a:sym typeface="Oswald"/>
              </a:rPr>
              <a:t>Chat </a:t>
            </a:r>
            <a:r>
              <a:rPr lang="en" sz="1733" dirty="0">
                <a:solidFill>
                  <a:srgbClr val="365B9B"/>
                </a:solidFill>
                <a:latin typeface="Oswald Regular" panose="02000503000000000000" pitchFamily="2" charset="77"/>
                <a:ea typeface="Oswald Regular"/>
                <a:cs typeface="Oswald Regular"/>
                <a:sym typeface="Oswald"/>
              </a:rPr>
              <a:t>with other participants at any time. </a:t>
            </a:r>
            <a:endParaRPr sz="1467" dirty="0">
              <a:latin typeface="Oswald Regular" panose="02000503000000000000" pitchFamily="2" charset="77"/>
            </a:endParaRPr>
          </a:p>
          <a:p>
            <a:pPr marL="592652" lvl="1" indent="-330192">
              <a:buClr>
                <a:srgbClr val="365B9B"/>
              </a:buClr>
              <a:buSzPts val="1300"/>
              <a:buFont typeface="Arial"/>
              <a:buChar char="•"/>
            </a:pPr>
            <a:r>
              <a:rPr lang="en" sz="1733" dirty="0">
                <a:solidFill>
                  <a:srgbClr val="365B9B"/>
                </a:solidFill>
                <a:latin typeface="Oswald Regular" panose="02000503000000000000" pitchFamily="2" charset="77"/>
                <a:ea typeface="Oswald Regular"/>
                <a:cs typeface="Oswald Regular"/>
                <a:sym typeface="Oswald"/>
              </a:rPr>
              <a:t>To do so, click the Chat icon at the bottom of the screen and select the name of the participant that you wish to chat with.</a:t>
            </a:r>
            <a:endParaRPr sz="1467" dirty="0">
              <a:latin typeface="Oswald Regular" panose="02000503000000000000" pitchFamily="2" charset="77"/>
            </a:endParaRPr>
          </a:p>
          <a:p>
            <a:pPr marL="592652" lvl="1" indent="-330192">
              <a:buClr>
                <a:srgbClr val="365B9B"/>
              </a:buClr>
              <a:buSzPts val="1300"/>
              <a:buFont typeface="Arial"/>
              <a:buChar char="•"/>
            </a:pPr>
            <a:r>
              <a:rPr lang="en" sz="1733" dirty="0">
                <a:solidFill>
                  <a:srgbClr val="365B9B"/>
                </a:solidFill>
                <a:latin typeface="Oswald Regular" panose="02000503000000000000" pitchFamily="2" charset="77"/>
                <a:ea typeface="Oswald Regular"/>
                <a:cs typeface="Oswald Regular"/>
                <a:sym typeface="Oswald"/>
              </a:rPr>
              <a:t>There is also an option to chat with everyone.</a:t>
            </a:r>
            <a:endParaRPr sz="1467" dirty="0">
              <a:latin typeface="Oswald Regular" panose="02000503000000000000" pitchFamily="2" charset="77"/>
            </a:endParaRPr>
          </a:p>
        </p:txBody>
      </p:sp>
      <p:grpSp>
        <p:nvGrpSpPr>
          <p:cNvPr id="149" name="Google Shape;149;p16"/>
          <p:cNvGrpSpPr/>
          <p:nvPr/>
        </p:nvGrpSpPr>
        <p:grpSpPr>
          <a:xfrm>
            <a:off x="16453" y="1034054"/>
            <a:ext cx="6745896" cy="4789895"/>
            <a:chOff x="0" y="0"/>
            <a:chExt cx="6745896" cy="4789894"/>
          </a:xfrm>
        </p:grpSpPr>
        <p:pic>
          <p:nvPicPr>
            <p:cNvPr id="150" name="Google Shape;150;p16" descr="Screen Shot 2020-10-27 at 3.23.42 PM.png"/>
            <p:cNvPicPr preferRelativeResize="0"/>
            <p:nvPr/>
          </p:nvPicPr>
          <p:blipFill rotWithShape="1">
            <a:blip r:embed="rId5">
              <a:alphaModFix/>
            </a:blip>
            <a:srcRect/>
            <a:stretch/>
          </p:blipFill>
          <p:spPr>
            <a:xfrm>
              <a:off x="0" y="0"/>
              <a:ext cx="6745896" cy="4789894"/>
            </a:xfrm>
            <a:prstGeom prst="rect">
              <a:avLst/>
            </a:prstGeom>
            <a:noFill/>
            <a:ln>
              <a:noFill/>
            </a:ln>
          </p:spPr>
        </p:pic>
        <p:sp>
          <p:nvSpPr>
            <p:cNvPr id="151" name="Google Shape;151;p16"/>
            <p:cNvSpPr/>
            <p:nvPr/>
          </p:nvSpPr>
          <p:spPr>
            <a:xfrm>
              <a:off x="450475" y="1454767"/>
              <a:ext cx="5844900" cy="1880400"/>
            </a:xfrm>
            <a:prstGeom prst="rect">
              <a:avLst/>
            </a:prstGeom>
            <a:solidFill>
              <a:srgbClr val="111111"/>
            </a:solidFill>
            <a:ln>
              <a:noFill/>
            </a:ln>
          </p:spPr>
          <p:txBody>
            <a:bodyPr spcFirstLastPara="1" wrap="square" lIns="45700" tIns="45700" rIns="45700" bIns="45700" anchor="ctr" anchorCtr="0">
              <a:noAutofit/>
            </a:bodyPr>
            <a:lstStyle/>
            <a:p>
              <a:pPr>
                <a:buClr>
                  <a:srgbClr val="111111"/>
                </a:buClr>
                <a:buSzPts val="1400"/>
              </a:pPr>
              <a:endParaRPr sz="1867">
                <a:latin typeface="Calibri"/>
                <a:ea typeface="Calibri"/>
                <a:cs typeface="Calibri"/>
              </a:endParaRPr>
            </a:p>
          </p:txBody>
        </p:sp>
      </p:grpSp>
      <p:sp>
        <p:nvSpPr>
          <p:cNvPr id="152" name="Google Shape;152;p16"/>
          <p:cNvSpPr/>
          <p:nvPr/>
        </p:nvSpPr>
        <p:spPr>
          <a:xfrm rot="-1812977">
            <a:off x="5116836" y="1815853"/>
            <a:ext cx="657307" cy="310097"/>
          </a:xfrm>
          <a:prstGeom prst="rightArrow">
            <a:avLst>
              <a:gd name="adj1" fmla="val 50000"/>
              <a:gd name="adj2" fmla="val 50000"/>
            </a:avLst>
          </a:prstGeom>
          <a:solidFill>
            <a:srgbClr val="FF0000"/>
          </a:solidFill>
          <a:ln>
            <a:noFill/>
          </a:ln>
        </p:spPr>
        <p:txBody>
          <a:bodyPr spcFirstLastPara="1" wrap="square" lIns="45700" tIns="45700" rIns="45700" bIns="45700" anchor="ctr" anchorCtr="0">
            <a:noAutofit/>
          </a:bodyPr>
          <a:lstStyle/>
          <a:p>
            <a:pPr algn="ctr">
              <a:buClr>
                <a:srgbClr val="FFFFFF"/>
              </a:buClr>
              <a:buSzPts val="1400"/>
            </a:pPr>
            <a:endParaRPr sz="1867">
              <a:latin typeface="Calibri"/>
              <a:ea typeface="Calibri"/>
              <a:cs typeface="Calibri"/>
            </a:endParaRPr>
          </a:p>
        </p:txBody>
      </p:sp>
      <p:sp>
        <p:nvSpPr>
          <p:cNvPr id="153" name="Google Shape;153;p16"/>
          <p:cNvSpPr/>
          <p:nvPr/>
        </p:nvSpPr>
        <p:spPr>
          <a:xfrm rot="3019330">
            <a:off x="2542270" y="4356617"/>
            <a:ext cx="689148" cy="295715"/>
          </a:xfrm>
          <a:prstGeom prst="rightArrow">
            <a:avLst>
              <a:gd name="adj1" fmla="val 50000"/>
              <a:gd name="adj2" fmla="val 50000"/>
            </a:avLst>
          </a:prstGeom>
          <a:solidFill>
            <a:srgbClr val="548235"/>
          </a:solidFill>
          <a:ln>
            <a:noFill/>
          </a:ln>
        </p:spPr>
        <p:txBody>
          <a:bodyPr spcFirstLastPara="1" wrap="square" lIns="45700" tIns="45700" rIns="45700" bIns="45700" anchor="ctr" anchorCtr="0">
            <a:noAutofit/>
          </a:bodyPr>
          <a:lstStyle/>
          <a:p>
            <a:pPr algn="ctr">
              <a:buClr>
                <a:srgbClr val="FFFFFF"/>
              </a:buClr>
              <a:buSzPts val="1400"/>
            </a:pPr>
            <a:endParaRPr sz="1867">
              <a:latin typeface="Calibri"/>
              <a:ea typeface="Calibri"/>
              <a:cs typeface="Calibri"/>
            </a:endParaRPr>
          </a:p>
        </p:txBody>
      </p:sp>
    </p:spTree>
    <p:extLst>
      <p:ext uri="{BB962C8B-B14F-4D97-AF65-F5344CB8AC3E}">
        <p14:creationId xmlns:p14="http://schemas.microsoft.com/office/powerpoint/2010/main" val="1350947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ctrTitle"/>
          </p:nvPr>
        </p:nvSpPr>
        <p:spPr>
          <a:xfrm>
            <a:off x="2199433" y="1926200"/>
            <a:ext cx="7589200" cy="1384400"/>
          </a:xfrm>
          <a:prstGeom prst="rect">
            <a:avLst/>
          </a:prstGeom>
          <a:noFill/>
          <a:ln>
            <a:noFill/>
          </a:ln>
        </p:spPr>
        <p:txBody>
          <a:bodyPr spcFirstLastPara="1" wrap="square" lIns="121900" tIns="121900" rIns="121900" bIns="121900" anchor="b" anchorCtr="0">
            <a:noAutofit/>
          </a:bodyPr>
          <a:lstStyle/>
          <a:p>
            <a:pPr>
              <a:lnSpc>
                <a:spcPct val="115000"/>
              </a:lnSpc>
              <a:spcBef>
                <a:spcPts val="1600"/>
              </a:spcBef>
              <a:buSzPts val="1100"/>
            </a:pPr>
            <a:r>
              <a:rPr lang="en" sz="5200" b="1" i="1">
                <a:latin typeface="Times New Roman"/>
                <a:ea typeface="Times New Roman"/>
                <a:cs typeface="Times New Roman"/>
                <a:sym typeface="Times New Roman"/>
              </a:rPr>
              <a:t>NSF NNA: Atautchikkun Iḷitchisukłuta </a:t>
            </a:r>
            <a:br>
              <a:rPr lang="en" sz="5600" b="1" i="1">
                <a:latin typeface="Times New Roman"/>
                <a:ea typeface="Times New Roman"/>
                <a:cs typeface="Times New Roman"/>
                <a:sym typeface="Times New Roman"/>
              </a:rPr>
            </a:br>
            <a:r>
              <a:rPr lang="en" sz="4800" b="1" i="1">
                <a:latin typeface="Times New Roman"/>
                <a:ea typeface="Times New Roman"/>
                <a:cs typeface="Times New Roman"/>
                <a:sym typeface="Times New Roman"/>
              </a:rPr>
              <a:t>(Coming Together to Learn)</a:t>
            </a:r>
            <a:endParaRPr sz="4800"/>
          </a:p>
        </p:txBody>
      </p:sp>
      <p:pic>
        <p:nvPicPr>
          <p:cNvPr id="91" name="Google Shape;91;p3"/>
          <p:cNvPicPr preferRelativeResize="0"/>
          <p:nvPr/>
        </p:nvPicPr>
        <p:blipFill rotWithShape="1">
          <a:blip r:embed="rId3">
            <a:alphaModFix/>
          </a:blip>
          <a:srcRect r="29873"/>
          <a:stretch/>
        </p:blipFill>
        <p:spPr>
          <a:xfrm>
            <a:off x="203200" y="1328599"/>
            <a:ext cx="1996232" cy="2846599"/>
          </a:xfrm>
          <a:prstGeom prst="rect">
            <a:avLst/>
          </a:prstGeom>
          <a:noFill/>
          <a:ln>
            <a:noFill/>
          </a:ln>
        </p:spPr>
      </p:pic>
      <p:pic>
        <p:nvPicPr>
          <p:cNvPr id="92" name="Google Shape;92;p3"/>
          <p:cNvPicPr preferRelativeResize="0"/>
          <p:nvPr/>
        </p:nvPicPr>
        <p:blipFill rotWithShape="1">
          <a:blip r:embed="rId4">
            <a:alphaModFix/>
          </a:blip>
          <a:srcRect b="6507"/>
          <a:stretch/>
        </p:blipFill>
        <p:spPr>
          <a:xfrm>
            <a:off x="7069434" y="3828647"/>
            <a:ext cx="2213369" cy="2759084"/>
          </a:xfrm>
          <a:prstGeom prst="rect">
            <a:avLst/>
          </a:prstGeom>
          <a:noFill/>
          <a:ln>
            <a:noFill/>
          </a:ln>
        </p:spPr>
      </p:pic>
      <p:pic>
        <p:nvPicPr>
          <p:cNvPr id="93" name="Google Shape;93;p3"/>
          <p:cNvPicPr preferRelativeResize="0"/>
          <p:nvPr/>
        </p:nvPicPr>
        <p:blipFill rotWithShape="1">
          <a:blip r:embed="rId5">
            <a:alphaModFix/>
          </a:blip>
          <a:srcRect/>
          <a:stretch/>
        </p:blipFill>
        <p:spPr>
          <a:xfrm>
            <a:off x="9845399" y="333985"/>
            <a:ext cx="2213367" cy="3318377"/>
          </a:xfrm>
          <a:prstGeom prst="rect">
            <a:avLst/>
          </a:prstGeom>
          <a:noFill/>
          <a:ln>
            <a:noFill/>
          </a:ln>
        </p:spPr>
      </p:pic>
      <p:pic>
        <p:nvPicPr>
          <p:cNvPr id="94" name="Google Shape;94;p3"/>
          <p:cNvPicPr preferRelativeResize="0"/>
          <p:nvPr/>
        </p:nvPicPr>
        <p:blipFill rotWithShape="1">
          <a:blip r:embed="rId6">
            <a:alphaModFix/>
          </a:blip>
          <a:srcRect/>
          <a:stretch/>
        </p:blipFill>
        <p:spPr>
          <a:xfrm>
            <a:off x="9845401" y="3918319"/>
            <a:ext cx="1996233" cy="2736483"/>
          </a:xfrm>
          <a:prstGeom prst="rect">
            <a:avLst/>
          </a:prstGeom>
          <a:noFill/>
          <a:ln>
            <a:noFill/>
          </a:ln>
        </p:spPr>
      </p:pic>
      <p:pic>
        <p:nvPicPr>
          <p:cNvPr id="95" name="Google Shape;95;p3"/>
          <p:cNvPicPr preferRelativeResize="0"/>
          <p:nvPr/>
        </p:nvPicPr>
        <p:blipFill rotWithShape="1">
          <a:blip r:embed="rId7">
            <a:alphaModFix/>
          </a:blip>
          <a:srcRect/>
          <a:stretch/>
        </p:blipFill>
        <p:spPr>
          <a:xfrm>
            <a:off x="203200" y="4435233"/>
            <a:ext cx="2959467" cy="2219568"/>
          </a:xfrm>
          <a:prstGeom prst="rect">
            <a:avLst/>
          </a:prstGeom>
          <a:noFill/>
          <a:ln>
            <a:noFill/>
          </a:ln>
        </p:spPr>
      </p:pic>
      <p:pic>
        <p:nvPicPr>
          <p:cNvPr id="96" name="Google Shape;96;p3"/>
          <p:cNvPicPr preferRelativeResize="0"/>
          <p:nvPr/>
        </p:nvPicPr>
        <p:blipFill rotWithShape="1">
          <a:blip r:embed="rId8">
            <a:alphaModFix/>
          </a:blip>
          <a:srcRect/>
          <a:stretch/>
        </p:blipFill>
        <p:spPr>
          <a:xfrm>
            <a:off x="3523600" y="4059589"/>
            <a:ext cx="1856000" cy="25952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d2a0794848_0_65"/>
          <p:cNvSpPr txBox="1"/>
          <p:nvPr/>
        </p:nvSpPr>
        <p:spPr>
          <a:xfrm>
            <a:off x="312400" y="236267"/>
            <a:ext cx="11582400" cy="905200"/>
          </a:xfrm>
          <a:prstGeom prst="rect">
            <a:avLst/>
          </a:prstGeom>
          <a:noFill/>
          <a:ln w="9525" cap="flat" cmpd="sng">
            <a:solidFill>
              <a:schemeClr val="dk1"/>
            </a:solidFill>
            <a:prstDash val="solid"/>
            <a:round/>
            <a:headEnd type="none" w="sm" len="sm"/>
            <a:tailEnd type="none" w="sm" len="sm"/>
          </a:ln>
        </p:spPr>
        <p:txBody>
          <a:bodyPr spcFirstLastPara="1" wrap="square" lIns="24533" tIns="12267" rIns="24533" bIns="12267" anchor="t" anchorCtr="0">
            <a:noAutofit/>
          </a:bodyPr>
          <a:lstStyle/>
          <a:p>
            <a:pPr defTabSz="1219170" hangingPunct="1">
              <a:buClr>
                <a:srgbClr val="000000"/>
              </a:buClr>
            </a:pPr>
            <a:r>
              <a:rPr lang="en" sz="1467">
                <a:solidFill>
                  <a:srgbClr val="FFFFFF"/>
                </a:solidFill>
                <a:latin typeface="Calibri"/>
                <a:ea typeface="Calibri"/>
                <a:cs typeface="Calibri"/>
              </a:rPr>
              <a:t>NSF NRT NNA: </a:t>
            </a:r>
            <a:r>
              <a:rPr lang="en" sz="2000" b="1">
                <a:solidFill>
                  <a:srgbClr val="FFFFFF"/>
                </a:solidFill>
                <a:latin typeface="Calibri"/>
                <a:ea typeface="Calibri"/>
                <a:cs typeface="Calibri"/>
              </a:rPr>
              <a:t>Tamamta (All of Us): Transforming Western and Indigenous Fisheries and Marine Sciences Together</a:t>
            </a:r>
            <a:r>
              <a:rPr lang="en" sz="1467" b="1">
                <a:solidFill>
                  <a:srgbClr val="FFFFFF"/>
                </a:solidFill>
                <a:latin typeface="Calibri"/>
                <a:ea typeface="Calibri"/>
                <a:cs typeface="Calibri"/>
              </a:rPr>
              <a:t> </a:t>
            </a:r>
            <a:endParaRPr sz="400">
              <a:latin typeface="Arial"/>
              <a:cs typeface="Arial"/>
              <a:sym typeface="Arial"/>
            </a:endParaRPr>
          </a:p>
          <a:p>
            <a:pPr defTabSz="1219170" hangingPunct="1">
              <a:buClr>
                <a:srgbClr val="000000"/>
              </a:buClr>
            </a:pPr>
            <a:r>
              <a:rPr lang="en" sz="1467">
                <a:solidFill>
                  <a:srgbClr val="FFFFFF"/>
                </a:solidFill>
                <a:latin typeface="Calibri"/>
                <a:ea typeface="Calibri"/>
                <a:cs typeface="Calibri"/>
              </a:rPr>
              <a:t>PIs: Courtney Carothers, Jessica Black, Charlene Stern, Peter Westley, Seth Danielson</a:t>
            </a:r>
            <a:endParaRPr sz="400">
              <a:latin typeface="Arial"/>
              <a:cs typeface="Arial"/>
              <a:sym typeface="Arial"/>
            </a:endParaRPr>
          </a:p>
          <a:p>
            <a:pPr defTabSz="1219170" hangingPunct="1">
              <a:buClr>
                <a:srgbClr val="000000"/>
              </a:buClr>
            </a:pPr>
            <a:r>
              <a:rPr lang="en" sz="1467">
                <a:solidFill>
                  <a:srgbClr val="FFFFFF"/>
                </a:solidFill>
                <a:latin typeface="Calibri"/>
                <a:ea typeface="Calibri"/>
                <a:cs typeface="Calibri"/>
              </a:rPr>
              <a:t>Institution</a:t>
            </a:r>
            <a:r>
              <a:rPr lang="en" sz="1333">
                <a:solidFill>
                  <a:srgbClr val="FFFFFF"/>
                </a:solidFill>
                <a:latin typeface="Calibri"/>
                <a:ea typeface="Calibri"/>
                <a:cs typeface="Calibri"/>
              </a:rPr>
              <a:t>: </a:t>
            </a:r>
            <a:r>
              <a:rPr lang="en" sz="1467" b="1">
                <a:solidFill>
                  <a:srgbClr val="FFFFFF"/>
                </a:solidFill>
                <a:latin typeface="Calibri"/>
                <a:ea typeface="Calibri"/>
                <a:cs typeface="Calibri"/>
              </a:rPr>
              <a:t>University of Alaska Fairbanks</a:t>
            </a:r>
            <a:endParaRPr sz="1733" b="1">
              <a:solidFill>
                <a:srgbClr val="FFFFFF"/>
              </a:solidFill>
              <a:latin typeface="Calibri"/>
              <a:ea typeface="Calibri"/>
              <a:cs typeface="Calibri"/>
            </a:endParaRPr>
          </a:p>
        </p:txBody>
      </p:sp>
      <p:sp>
        <p:nvSpPr>
          <p:cNvPr id="103" name="Google Shape;103;gd2a0794848_0_65"/>
          <p:cNvSpPr/>
          <p:nvPr/>
        </p:nvSpPr>
        <p:spPr>
          <a:xfrm>
            <a:off x="366900" y="1359267"/>
            <a:ext cx="3678400" cy="4870000"/>
          </a:xfrm>
          <a:prstGeom prst="rect">
            <a:avLst/>
          </a:prstGeom>
          <a:noFill/>
          <a:ln w="12700" cap="flat" cmpd="sng">
            <a:solidFill>
              <a:srgbClr val="31538F"/>
            </a:solidFill>
            <a:prstDash val="solid"/>
            <a:miter lim="800000"/>
            <a:headEnd type="none" w="sm" len="sm"/>
            <a:tailEnd type="none" w="sm" len="sm"/>
          </a:ln>
        </p:spPr>
        <p:txBody>
          <a:bodyPr spcFirstLastPara="1" wrap="square" lIns="24533" tIns="12267" rIns="24533" bIns="12267" anchor="t" anchorCtr="0">
            <a:noAutofit/>
          </a:bodyPr>
          <a:lstStyle/>
          <a:p>
            <a:pPr defTabSz="1219170" hangingPunct="1">
              <a:buClr>
                <a:srgbClr val="000000"/>
              </a:buClr>
            </a:pPr>
            <a:r>
              <a:rPr lang="en" sz="2000">
                <a:solidFill>
                  <a:srgbClr val="FFFFFF"/>
                </a:solidFill>
                <a:latin typeface="Calibri"/>
                <a:ea typeface="Calibri"/>
                <a:cs typeface="Calibri"/>
              </a:rPr>
              <a:t>Indigenous Approach</a:t>
            </a:r>
            <a:endParaRPr sz="400">
              <a:latin typeface="Arial"/>
              <a:cs typeface="Arial"/>
              <a:sym typeface="Arial"/>
            </a:endParaRPr>
          </a:p>
          <a:p>
            <a:pPr defTabSz="1219170" hangingPunct="1">
              <a:buClr>
                <a:srgbClr val="000000"/>
              </a:buClr>
            </a:pPr>
            <a:r>
              <a:rPr lang="en" sz="2000">
                <a:solidFill>
                  <a:srgbClr val="FFFFFF"/>
                </a:solidFill>
                <a:latin typeface="Calibri"/>
                <a:ea typeface="Calibri"/>
                <a:cs typeface="Calibri"/>
              </a:rPr>
              <a:t> </a:t>
            </a:r>
            <a:endParaRPr sz="400">
              <a:latin typeface="Arial"/>
              <a:cs typeface="Arial"/>
              <a:sym typeface="Arial"/>
            </a:endParaRPr>
          </a:p>
        </p:txBody>
      </p:sp>
      <p:sp>
        <p:nvSpPr>
          <p:cNvPr id="104" name="Google Shape;104;gd2a0794848_0_65"/>
          <p:cNvSpPr txBox="1"/>
          <p:nvPr/>
        </p:nvSpPr>
        <p:spPr>
          <a:xfrm>
            <a:off x="528464" y="1795477"/>
            <a:ext cx="3516800" cy="1315600"/>
          </a:xfrm>
          <a:prstGeom prst="rect">
            <a:avLst/>
          </a:prstGeom>
          <a:noFill/>
          <a:ln>
            <a:noFill/>
          </a:ln>
        </p:spPr>
        <p:txBody>
          <a:bodyPr spcFirstLastPara="1" wrap="square" lIns="24533" tIns="12267" rIns="24533" bIns="12267" anchor="t" anchorCtr="0">
            <a:noAutofit/>
          </a:bodyPr>
          <a:lstStyle/>
          <a:p>
            <a:pPr marL="152396" indent="-160863" defTabSz="1219170" hangingPunct="1">
              <a:buClr>
                <a:srgbClr val="FFFFFF"/>
              </a:buClr>
              <a:buSzPts val="900"/>
              <a:buFont typeface="Arial"/>
              <a:buChar char="•"/>
            </a:pPr>
            <a:r>
              <a:rPr lang="en" sz="1200">
                <a:solidFill>
                  <a:srgbClr val="FFFFFF"/>
                </a:solidFill>
                <a:latin typeface="Calibri"/>
                <a:ea typeface="Calibri"/>
                <a:cs typeface="Calibri"/>
              </a:rPr>
              <a:t>14,000+ years of Indigenous stewardship and care</a:t>
            </a:r>
            <a:endParaRPr sz="400">
              <a:latin typeface="Arial"/>
              <a:cs typeface="Arial"/>
              <a:sym typeface="Arial"/>
            </a:endParaRPr>
          </a:p>
          <a:p>
            <a:pPr marL="152396" indent="-160863" defTabSz="1219170" hangingPunct="1">
              <a:buClr>
                <a:srgbClr val="FFFFFF"/>
              </a:buClr>
              <a:buSzPts val="900"/>
              <a:buFont typeface="Arial"/>
              <a:buChar char="•"/>
            </a:pPr>
            <a:r>
              <a:rPr lang="en" sz="1200">
                <a:solidFill>
                  <a:srgbClr val="FFFFFF"/>
                </a:solidFill>
                <a:latin typeface="Calibri"/>
                <a:ea typeface="Calibri"/>
                <a:cs typeface="Calibri"/>
              </a:rPr>
              <a:t>Ongoing erasure, exclusion, and deep inequities</a:t>
            </a:r>
            <a:endParaRPr sz="400">
              <a:latin typeface="Arial"/>
              <a:cs typeface="Arial"/>
              <a:sym typeface="Arial"/>
            </a:endParaRPr>
          </a:p>
          <a:p>
            <a:pPr marL="152396" indent="-160863" defTabSz="1219170" hangingPunct="1">
              <a:buClr>
                <a:srgbClr val="FFFFFF"/>
              </a:buClr>
              <a:buSzPts val="900"/>
              <a:buFont typeface="Arial"/>
              <a:buChar char="•"/>
            </a:pPr>
            <a:r>
              <a:rPr lang="en" sz="1200">
                <a:solidFill>
                  <a:srgbClr val="FFFFFF"/>
                </a:solidFill>
                <a:latin typeface="Calibri"/>
                <a:ea typeface="Calibri"/>
                <a:cs typeface="Calibri"/>
              </a:rPr>
              <a:t>A need to shift education and research, to center Indigenous Peoples, self-determination, and knowledge</a:t>
            </a:r>
            <a:endParaRPr sz="400">
              <a:latin typeface="Arial"/>
              <a:cs typeface="Arial"/>
              <a:sym typeface="Arial"/>
            </a:endParaRPr>
          </a:p>
          <a:p>
            <a:pPr marL="84665" indent="-16933" defTabSz="1219170" hangingPunct="1">
              <a:buClr>
                <a:srgbClr val="FFFFFF"/>
              </a:buClr>
              <a:buSzPts val="900"/>
            </a:pPr>
            <a:endParaRPr sz="1200">
              <a:solidFill>
                <a:srgbClr val="FFFFFF"/>
              </a:solidFill>
              <a:latin typeface="Calibri"/>
              <a:ea typeface="Calibri"/>
              <a:cs typeface="Calibri"/>
            </a:endParaRPr>
          </a:p>
          <a:p>
            <a:pPr marL="84665" defTabSz="1219170" hangingPunct="1">
              <a:buClr>
                <a:srgbClr val="FFFFFF"/>
              </a:buClr>
              <a:buSzPts val="1500"/>
            </a:pPr>
            <a:endParaRPr sz="2000">
              <a:solidFill>
                <a:srgbClr val="FFFFFF"/>
              </a:solidFill>
              <a:latin typeface="Calibri"/>
              <a:ea typeface="Calibri"/>
              <a:cs typeface="Calibri"/>
            </a:endParaRPr>
          </a:p>
        </p:txBody>
      </p:sp>
      <p:pic>
        <p:nvPicPr>
          <p:cNvPr id="105" name="Google Shape;105;gd2a0794848_0_65" descr="Quote: &quot;We are part of a higher education system - in Alaska and beyond - that has for centuries marginalized Native cultures and peoples.&quot; Merculieff and Roderick 2013 (2)"/>
          <p:cNvPicPr preferRelativeResize="0"/>
          <p:nvPr/>
        </p:nvPicPr>
        <p:blipFill rotWithShape="1">
          <a:blip r:embed="rId3">
            <a:alphaModFix/>
          </a:blip>
          <a:srcRect/>
          <a:stretch/>
        </p:blipFill>
        <p:spPr>
          <a:xfrm>
            <a:off x="420777" y="3028003"/>
            <a:ext cx="3471704" cy="1246248"/>
          </a:xfrm>
          <a:prstGeom prst="rect">
            <a:avLst/>
          </a:prstGeom>
          <a:noFill/>
          <a:ln>
            <a:noFill/>
          </a:ln>
        </p:spPr>
      </p:pic>
      <p:pic>
        <p:nvPicPr>
          <p:cNvPr id="106" name="Google Shape;106;gd2a0794848_0_65" descr="Join us. We are recruiting applications for Tamamta program fellows. Application deadline is February 15, 2021."/>
          <p:cNvPicPr preferRelativeResize="0"/>
          <p:nvPr/>
        </p:nvPicPr>
        <p:blipFill rotWithShape="1">
          <a:blip r:embed="rId4">
            <a:alphaModFix/>
          </a:blip>
          <a:srcRect/>
          <a:stretch/>
        </p:blipFill>
        <p:spPr>
          <a:xfrm>
            <a:off x="1343841" y="4471110"/>
            <a:ext cx="1625559" cy="1750825"/>
          </a:xfrm>
          <a:prstGeom prst="rect">
            <a:avLst/>
          </a:prstGeom>
          <a:noFill/>
          <a:ln>
            <a:noFill/>
          </a:ln>
        </p:spPr>
      </p:pic>
      <p:sp>
        <p:nvSpPr>
          <p:cNvPr id="107" name="Google Shape;107;gd2a0794848_0_65"/>
          <p:cNvSpPr/>
          <p:nvPr/>
        </p:nvSpPr>
        <p:spPr>
          <a:xfrm>
            <a:off x="4209800" y="1359116"/>
            <a:ext cx="3678400" cy="4870000"/>
          </a:xfrm>
          <a:prstGeom prst="rect">
            <a:avLst/>
          </a:prstGeom>
          <a:noFill/>
          <a:ln w="12700" cap="flat" cmpd="sng">
            <a:solidFill>
              <a:srgbClr val="31538F"/>
            </a:solidFill>
            <a:prstDash val="solid"/>
            <a:miter lim="800000"/>
            <a:headEnd type="none" w="sm" len="sm"/>
            <a:tailEnd type="none" w="sm" len="sm"/>
          </a:ln>
        </p:spPr>
        <p:txBody>
          <a:bodyPr spcFirstLastPara="1" wrap="square" lIns="24533" tIns="12267" rIns="24533" bIns="12267" anchor="t" anchorCtr="0">
            <a:noAutofit/>
          </a:bodyPr>
          <a:lstStyle/>
          <a:p>
            <a:pPr defTabSz="1219170" hangingPunct="1">
              <a:buClr>
                <a:srgbClr val="000000"/>
              </a:buClr>
            </a:pPr>
            <a:r>
              <a:rPr lang="en" sz="2000">
                <a:solidFill>
                  <a:srgbClr val="FFFFFF"/>
                </a:solidFill>
                <a:latin typeface="Calibri"/>
                <a:ea typeface="Calibri"/>
                <a:cs typeface="Calibri"/>
              </a:rPr>
              <a:t>Goals &amp; Program Activities</a:t>
            </a:r>
            <a:endParaRPr sz="400">
              <a:latin typeface="Arial"/>
              <a:cs typeface="Arial"/>
              <a:sym typeface="Arial"/>
            </a:endParaRPr>
          </a:p>
        </p:txBody>
      </p:sp>
      <p:pic>
        <p:nvPicPr>
          <p:cNvPr id="108" name="Google Shape;108;gd2a0794848_0_65" descr="Tamamta program goals are to transform graduate education in fisheries and marine sciences, provide a supportive program for the next generation of Indigenous and allied scientists and managers, and to engage decolonizing and Indigenizing approaches widely across UAF and partner organizations."/>
          <p:cNvPicPr preferRelativeResize="0"/>
          <p:nvPr/>
        </p:nvPicPr>
        <p:blipFill rotWithShape="1">
          <a:blip r:embed="rId5">
            <a:alphaModFix/>
          </a:blip>
          <a:srcRect/>
          <a:stretch/>
        </p:blipFill>
        <p:spPr>
          <a:xfrm>
            <a:off x="4561442" y="1795461"/>
            <a:ext cx="3072729" cy="1707072"/>
          </a:xfrm>
          <a:prstGeom prst="rect">
            <a:avLst/>
          </a:prstGeom>
          <a:noFill/>
          <a:ln>
            <a:noFill/>
          </a:ln>
        </p:spPr>
      </p:pic>
      <p:pic>
        <p:nvPicPr>
          <p:cNvPr id="109" name="Google Shape;109;gd2a0794848_0_65" descr="Tamamta program activites include: New courses, Indigenous mentorship, Elders-in-residence, visiting Indigenous scholars, internships, short courses and training for partners, racial equity dialogues, fish camp and cultural immersions, art and representation, and fall retreats. "/>
          <p:cNvPicPr preferRelativeResize="0"/>
          <p:nvPr/>
        </p:nvPicPr>
        <p:blipFill rotWithShape="1">
          <a:blip r:embed="rId6">
            <a:alphaModFix/>
          </a:blip>
          <a:srcRect/>
          <a:stretch/>
        </p:blipFill>
        <p:spPr>
          <a:xfrm>
            <a:off x="4277813" y="4156506"/>
            <a:ext cx="3570112" cy="1874615"/>
          </a:xfrm>
          <a:prstGeom prst="rect">
            <a:avLst/>
          </a:prstGeom>
          <a:noFill/>
          <a:ln>
            <a:noFill/>
          </a:ln>
        </p:spPr>
      </p:pic>
      <p:sp>
        <p:nvSpPr>
          <p:cNvPr id="110" name="Google Shape;110;gd2a0794848_0_65"/>
          <p:cNvSpPr/>
          <p:nvPr/>
        </p:nvSpPr>
        <p:spPr>
          <a:xfrm>
            <a:off x="8052733" y="1359267"/>
            <a:ext cx="3678400" cy="4870000"/>
          </a:xfrm>
          <a:prstGeom prst="rect">
            <a:avLst/>
          </a:prstGeom>
          <a:noFill/>
          <a:ln w="12700" cap="flat" cmpd="sng">
            <a:solidFill>
              <a:srgbClr val="31538F"/>
            </a:solidFill>
            <a:prstDash val="solid"/>
            <a:miter lim="800000"/>
            <a:headEnd type="none" w="sm" len="sm"/>
            <a:tailEnd type="none" w="sm" len="sm"/>
          </a:ln>
        </p:spPr>
        <p:txBody>
          <a:bodyPr spcFirstLastPara="1" wrap="square" lIns="24533" tIns="12267" rIns="24533" bIns="12267" anchor="t" anchorCtr="0">
            <a:noAutofit/>
          </a:bodyPr>
          <a:lstStyle/>
          <a:p>
            <a:pPr defTabSz="1219170" hangingPunct="1">
              <a:buClr>
                <a:srgbClr val="000000"/>
              </a:buClr>
            </a:pPr>
            <a:r>
              <a:rPr lang="en" sz="2000">
                <a:solidFill>
                  <a:srgbClr val="FFFFFF"/>
                </a:solidFill>
                <a:latin typeface="Calibri"/>
                <a:ea typeface="Calibri"/>
                <a:cs typeface="Calibri"/>
              </a:rPr>
              <a:t>Relationships</a:t>
            </a:r>
            <a:endParaRPr sz="400">
              <a:latin typeface="Arial"/>
              <a:cs typeface="Arial"/>
              <a:sym typeface="Arial"/>
            </a:endParaRPr>
          </a:p>
        </p:txBody>
      </p:sp>
      <p:pic>
        <p:nvPicPr>
          <p:cNvPr id="111" name="Google Shape;111;gd2a0794848_0_65" descr="Research connections show logos for different projects including: Indigenizing Salmon Science and Management, R/V Sikuliaq, Center for One Health Research, State of Alaska's Salmon and People, EPSCoR Alaska, and the Salmonid Evolutionary Ecology &amp; Conservation Lab University of Alaska Fairbanks. "/>
          <p:cNvPicPr preferRelativeResize="0"/>
          <p:nvPr/>
        </p:nvPicPr>
        <p:blipFill rotWithShape="1">
          <a:blip r:embed="rId7">
            <a:alphaModFix/>
          </a:blip>
          <a:srcRect/>
          <a:stretch/>
        </p:blipFill>
        <p:spPr>
          <a:xfrm>
            <a:off x="8150335" y="2246340"/>
            <a:ext cx="3134796" cy="1761568"/>
          </a:xfrm>
          <a:prstGeom prst="rect">
            <a:avLst/>
          </a:prstGeom>
          <a:noFill/>
          <a:ln>
            <a:noFill/>
          </a:ln>
        </p:spPr>
      </p:pic>
      <p:pic>
        <p:nvPicPr>
          <p:cNvPr id="112" name="Google Shape;112;gd2a0794848_0_65" descr="List of partner organizations include:&#10;Orutsaramiut Native Council, First Alaskans Institute, Yukon River Inter-Tribal Fish Commission, Kuskokwim Rver Inter-Tribal Fish Commission, NOAA Fisheries, and Tanana Chiefs Conference."/>
          <p:cNvPicPr preferRelativeResize="0"/>
          <p:nvPr/>
        </p:nvPicPr>
        <p:blipFill rotWithShape="1">
          <a:blip r:embed="rId8">
            <a:alphaModFix/>
          </a:blip>
          <a:srcRect/>
          <a:stretch/>
        </p:blipFill>
        <p:spPr>
          <a:xfrm>
            <a:off x="8150335" y="4358917"/>
            <a:ext cx="3483111" cy="1519425"/>
          </a:xfrm>
          <a:prstGeom prst="rect">
            <a:avLst/>
          </a:prstGeom>
          <a:noFill/>
          <a:ln>
            <a:noFill/>
          </a:ln>
        </p:spPr>
      </p:pic>
      <p:sp>
        <p:nvSpPr>
          <p:cNvPr id="113" name="Google Shape;113;gd2a0794848_0_65"/>
          <p:cNvSpPr txBox="1"/>
          <p:nvPr/>
        </p:nvSpPr>
        <p:spPr>
          <a:xfrm>
            <a:off x="852579" y="6418787"/>
            <a:ext cx="10832000" cy="308800"/>
          </a:xfrm>
          <a:prstGeom prst="rect">
            <a:avLst/>
          </a:prstGeom>
          <a:noFill/>
          <a:ln>
            <a:noFill/>
          </a:ln>
        </p:spPr>
        <p:txBody>
          <a:bodyPr spcFirstLastPara="1" wrap="square" lIns="24533" tIns="12267" rIns="24533" bIns="12267" anchor="t" anchorCtr="0">
            <a:noAutofit/>
          </a:bodyPr>
          <a:lstStyle/>
          <a:p>
            <a:pPr defTabSz="1219170" hangingPunct="1">
              <a:lnSpc>
                <a:spcPct val="107000"/>
              </a:lnSpc>
              <a:buClr>
                <a:srgbClr val="000000"/>
              </a:buClr>
            </a:pPr>
            <a:r>
              <a:rPr lang="en" sz="933">
                <a:solidFill>
                  <a:srgbClr val="0877AE"/>
                </a:solidFill>
                <a:latin typeface="Arial"/>
                <a:ea typeface="Arial"/>
                <a:cs typeface="Arial"/>
                <a:sym typeface="Arial"/>
              </a:rPr>
              <a:t>This material is based upon work supported by the National Science Foundation under Grant No. (NSF grant 2022190). Any opinions, findings, and conclusions or recommendations expressed in this material are those of the author(s) and do not necessarily reflect the views of the National Science Foundation.</a:t>
            </a:r>
            <a:endParaRPr sz="400">
              <a:latin typeface="Arial"/>
              <a:cs typeface="Arial"/>
              <a:sym typeface="Arial"/>
            </a:endParaRPr>
          </a:p>
        </p:txBody>
      </p:sp>
      <p:pic>
        <p:nvPicPr>
          <p:cNvPr id="114" name="Google Shape;114;gd2a0794848_0_65"/>
          <p:cNvPicPr preferRelativeResize="0"/>
          <p:nvPr/>
        </p:nvPicPr>
        <p:blipFill>
          <a:blip r:embed="rId9">
            <a:alphaModFix/>
          </a:blip>
          <a:stretch>
            <a:fillRect/>
          </a:stretch>
        </p:blipFill>
        <p:spPr>
          <a:xfrm>
            <a:off x="140801" y="6330865"/>
            <a:ext cx="610167" cy="53623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 name="Rounded Rectangle"/>
          <p:cNvSpPr/>
          <p:nvPr/>
        </p:nvSpPr>
        <p:spPr>
          <a:xfrm>
            <a:off x="792827" y="2421924"/>
            <a:ext cx="10606346" cy="2932876"/>
          </a:xfrm>
          <a:prstGeom prst="roundRect">
            <a:avLst>
              <a:gd name="adj" fmla="val 16039"/>
            </a:avLst>
          </a:prstGeom>
          <a:solidFill>
            <a:srgbClr val="FFFFFF">
              <a:alpha val="60379"/>
            </a:srgbClr>
          </a:solidFill>
          <a:ln w="25400">
            <a:solidFill>
              <a:schemeClr val="accent1">
                <a:satOff val="-3547"/>
                <a:lumOff val="-10352"/>
                <a:alpha val="60379"/>
              </a:schemeClr>
            </a:solidFill>
            <a:miter/>
          </a:ln>
        </p:spPr>
        <p:txBody>
          <a:bodyPr lIns="45719" rIns="45719" anchor="ctr"/>
          <a:lstStyle/>
          <a:p>
            <a:endParaRPr/>
          </a:p>
        </p:txBody>
      </p:sp>
      <p:sp>
        <p:nvSpPr>
          <p:cNvPr id="312" name="Title 1"/>
          <p:cNvSpPr txBox="1">
            <a:spLocks noGrp="1"/>
          </p:cNvSpPr>
          <p:nvPr>
            <p:ph type="title"/>
          </p:nvPr>
        </p:nvSpPr>
        <p:spPr>
          <a:xfrm>
            <a:off x="1631093" y="2604752"/>
            <a:ext cx="9558015" cy="2567219"/>
          </a:xfrm>
          <a:prstGeom prst="rect">
            <a:avLst/>
          </a:prstGeom>
        </p:spPr>
        <p:txBody>
          <a:bodyPr anchor="ctr">
            <a:normAutofit/>
          </a:bodyPr>
          <a:lstStyle/>
          <a:p>
            <a:pPr>
              <a:defRPr sz="4400">
                <a:solidFill>
                  <a:schemeClr val="accent1">
                    <a:satOff val="-3547"/>
                    <a:lumOff val="-10352"/>
                  </a:schemeClr>
                </a:solidFill>
                <a:latin typeface="Oswald Bold"/>
                <a:ea typeface="Oswald Bold"/>
                <a:cs typeface="Oswald Bold"/>
                <a:sym typeface="Oswald Bold"/>
              </a:defRPr>
            </a:pPr>
            <a:r>
              <a:rPr lang="en-US" sz="4000" dirty="0"/>
              <a:t>The Arctic Research Collaboration Workshop </a:t>
            </a:r>
            <a:br>
              <a:rPr lang="en-US" sz="4000" dirty="0"/>
            </a:br>
            <a:r>
              <a:rPr lang="en-US" sz="4000" dirty="0"/>
              <a:t>will take a break from 10:40 – 11:00 am AK</a:t>
            </a:r>
            <a:br>
              <a:rPr lang="en-US" sz="4400" dirty="0">
                <a:latin typeface="Oswald Regular"/>
                <a:ea typeface="Oswald Regular"/>
                <a:cs typeface="Oswald Regular"/>
                <a:sym typeface="Oswald Regular"/>
              </a:rPr>
            </a:br>
            <a:br>
              <a:rPr lang="en-US" sz="1600" dirty="0">
                <a:latin typeface="Oswald Regular"/>
                <a:ea typeface="Oswald Regular"/>
                <a:cs typeface="Oswald Regular"/>
                <a:sym typeface="Oswald Regular"/>
              </a:rPr>
            </a:br>
            <a:r>
              <a:rPr lang="en-US" sz="1600" dirty="0">
                <a:latin typeface="Oswald Regular"/>
                <a:ea typeface="Oswald Regular"/>
                <a:cs typeface="Oswald Regular"/>
                <a:sym typeface="Oswald Regular"/>
              </a:rPr>
              <a:t>Please help us prepare for the upcoming small group breakouts by staying logged into Zoom during the break.</a:t>
            </a:r>
          </a:p>
        </p:txBody>
      </p:sp>
      <p:sp>
        <p:nvSpPr>
          <p:cNvPr id="9" name="Google Shape;106;p19">
            <a:extLst>
              <a:ext uri="{FF2B5EF4-FFF2-40B4-BE49-F238E27FC236}">
                <a16:creationId xmlns:a16="http://schemas.microsoft.com/office/drawing/2014/main" id="{81BC5215-A8DB-9A49-91FA-21C2DE6041E2}"/>
              </a:ext>
            </a:extLst>
          </p:cNvPr>
          <p:cNvSpPr txBox="1">
            <a:spLocks/>
          </p:cNvSpPr>
          <p:nvPr/>
        </p:nvSpPr>
        <p:spPr>
          <a:xfrm>
            <a:off x="415599" y="285866"/>
            <a:ext cx="11360802" cy="11288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9" tIns="121899" rIns="121899" bIns="121899" anchor="b">
            <a:normAutofit/>
          </a:bodyPr>
          <a:lstStyle>
            <a:lvl1pPr marL="0" marR="0" indent="0" algn="ctr" defTabSz="1517903" rtl="0" latinLnBrk="0">
              <a:lnSpc>
                <a:spcPct val="100000"/>
              </a:lnSpc>
              <a:spcBef>
                <a:spcPts val="0"/>
              </a:spcBef>
              <a:spcAft>
                <a:spcPts val="0"/>
              </a:spcAft>
              <a:buClrTx/>
              <a:buSzTx/>
              <a:buFontTx/>
              <a:buNone/>
              <a:tabLst/>
              <a:defRPr sz="4316" b="0" i="0" u="none" strike="noStrike" cap="small" spc="0" baseline="0">
                <a:solidFill>
                  <a:srgbClr val="FFFFFF"/>
                </a:solidFill>
                <a:uFillTx/>
                <a:latin typeface="Oswald Medium"/>
                <a:ea typeface="Oswald Medium"/>
                <a:cs typeface="Oswald Medium"/>
                <a:sym typeface="Oswald Medium"/>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Workshop Break</a:t>
            </a:r>
          </a:p>
        </p:txBody>
      </p:sp>
    </p:spTree>
    <p:extLst>
      <p:ext uri="{BB962C8B-B14F-4D97-AF65-F5344CB8AC3E}">
        <p14:creationId xmlns:p14="http://schemas.microsoft.com/office/powerpoint/2010/main" val="38759360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03" name="Google Shape;106;p19"/>
          <p:cNvSpPr txBox="1">
            <a:spLocks noGrp="1"/>
          </p:cNvSpPr>
          <p:nvPr>
            <p:ph type="title"/>
          </p:nvPr>
        </p:nvSpPr>
        <p:spPr>
          <a:xfrm>
            <a:off x="415599" y="285866"/>
            <a:ext cx="11360802" cy="1128801"/>
          </a:xfrm>
          <a:prstGeom prst="rect">
            <a:avLst/>
          </a:prstGeom>
          <a:effectLst>
            <a:outerShdw blurRad="63500" dist="25400" dir="5400000" rotWithShape="0">
              <a:srgbClr val="000000">
                <a:alpha val="50000"/>
              </a:srgbClr>
            </a:outerShdw>
          </a:effectLst>
        </p:spPr>
        <p:txBody>
          <a:bodyPr lIns="121899" tIns="121899" rIns="121899" bIns="121899">
            <a:normAutofit/>
          </a:bodyPr>
          <a:lstStyle>
            <a:lvl1pPr algn="ctr" defTabSz="1517903">
              <a:lnSpc>
                <a:spcPct val="100000"/>
              </a:lnSpc>
              <a:defRPr sz="4316" cap="small">
                <a:solidFill>
                  <a:srgbClr val="FFFFFF"/>
                </a:solidFill>
                <a:latin typeface="Oswald Medium"/>
                <a:ea typeface="Oswald Medium"/>
                <a:cs typeface="Oswald Medium"/>
                <a:sym typeface="Oswald Medium"/>
              </a:defRPr>
            </a:lvl1pPr>
          </a:lstStyle>
          <a:p>
            <a:r>
              <a:rPr lang="en-US" dirty="0"/>
              <a:t>Small Group Activity: 11:15 am -12:15 pm</a:t>
            </a:r>
            <a:r>
              <a:rPr dirty="0"/>
              <a:t> AK</a:t>
            </a:r>
          </a:p>
        </p:txBody>
      </p:sp>
      <p:sp>
        <p:nvSpPr>
          <p:cNvPr id="304" name="Rounded Rectangle"/>
          <p:cNvSpPr/>
          <p:nvPr/>
        </p:nvSpPr>
        <p:spPr>
          <a:xfrm>
            <a:off x="481770" y="1414667"/>
            <a:ext cx="11228458" cy="4839564"/>
          </a:xfrm>
          <a:prstGeom prst="roundRect">
            <a:avLst>
              <a:gd name="adj" fmla="val 12111"/>
            </a:avLst>
          </a:prstGeom>
          <a:solidFill>
            <a:srgbClr val="FFFFFF">
              <a:alpha val="69943"/>
            </a:srgbClr>
          </a:solidFill>
          <a:ln w="25400">
            <a:solidFill>
              <a:schemeClr val="accent1">
                <a:satOff val="-3547"/>
                <a:lumOff val="-10352"/>
                <a:alpha val="69943"/>
              </a:schemeClr>
            </a:solidFill>
            <a:miter/>
          </a:ln>
        </p:spPr>
        <p:txBody>
          <a:bodyPr lIns="45719" rIns="45719" anchor="ctr"/>
          <a:lstStyle/>
          <a:p>
            <a:endParaRPr/>
          </a:p>
        </p:txBody>
      </p:sp>
      <p:sp>
        <p:nvSpPr>
          <p:cNvPr id="305" name="Google Shape;104;p19"/>
          <p:cNvSpPr txBox="1"/>
          <p:nvPr/>
        </p:nvSpPr>
        <p:spPr>
          <a:xfrm>
            <a:off x="1126065" y="1556848"/>
            <a:ext cx="9939867" cy="4555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ormAutofit/>
          </a:bodyPr>
          <a:lstStyle/>
          <a:p>
            <a:pPr marL="685789" indent="-457189">
              <a:lnSpc>
                <a:spcPct val="130000"/>
              </a:lnSpc>
              <a:buSzPts val="2400"/>
              <a:buFont typeface="Arial"/>
              <a:buChar char="●"/>
              <a:defRPr sz="2400">
                <a:solidFill>
                  <a:schemeClr val="accent1">
                    <a:satOff val="-3547"/>
                    <a:lumOff val="-10352"/>
                  </a:schemeClr>
                </a:solidFill>
                <a:latin typeface="Oswald Bold"/>
                <a:ea typeface="Oswald Bold"/>
                <a:cs typeface="Oswald Bold"/>
                <a:sym typeface="Oswald Bold"/>
              </a:defRPr>
            </a:pPr>
            <a:r>
              <a:rPr lang="en-US" sz="2400" b="1" dirty="0">
                <a:latin typeface="Oswald" panose="02000503000000000000" pitchFamily="2" charset="0"/>
              </a:rPr>
              <a:t>25 minutes: </a:t>
            </a:r>
            <a:r>
              <a:rPr lang="en-US" sz="2400" dirty="0">
                <a:latin typeface="Oswald Regular" panose="02000503000000000000" pitchFamily="2" charset="0"/>
              </a:rPr>
              <a:t>each group member introduces themselves and shares their pre-workshop assignment (2-3 minutes per person)</a:t>
            </a:r>
          </a:p>
          <a:p>
            <a:pPr marL="685789" indent="-457189">
              <a:lnSpc>
                <a:spcPct val="130000"/>
              </a:lnSpc>
              <a:buSzPts val="2400"/>
              <a:buFont typeface="Arial"/>
              <a:buChar char="●"/>
              <a:defRPr sz="2400">
                <a:solidFill>
                  <a:schemeClr val="accent1">
                    <a:satOff val="-3547"/>
                    <a:lumOff val="-10352"/>
                  </a:schemeClr>
                </a:solidFill>
                <a:latin typeface="Oswald Bold"/>
                <a:ea typeface="Oswald Bold"/>
                <a:cs typeface="Oswald Bold"/>
                <a:sym typeface="Oswald Bold"/>
              </a:defRPr>
            </a:pPr>
            <a:r>
              <a:rPr lang="en-US" sz="2400" b="1" dirty="0">
                <a:latin typeface="Oswald" panose="02000503000000000000" pitchFamily="2" charset="0"/>
                <a:ea typeface="Oswald Regular"/>
                <a:cs typeface="Oswald Regular"/>
                <a:sym typeface="Oswald Regular"/>
              </a:rPr>
              <a:t>5 minutes: </a:t>
            </a:r>
            <a:r>
              <a:rPr lang="en-US" sz="2400" dirty="0">
                <a:latin typeface="Oswald Regular" panose="02000503000000000000" pitchFamily="2" charset="0"/>
                <a:ea typeface="Oswald Regular"/>
                <a:cs typeface="Oswald Regular"/>
                <a:sym typeface="Oswald Regular"/>
              </a:rPr>
              <a:t>the group selects 1 assignment idea to explore for today’s activity</a:t>
            </a:r>
          </a:p>
          <a:p>
            <a:pPr marL="685789" indent="-457189">
              <a:lnSpc>
                <a:spcPct val="130000"/>
              </a:lnSpc>
              <a:buSzPts val="2400"/>
              <a:buFont typeface="Arial"/>
              <a:buChar char="●"/>
              <a:defRPr sz="2400">
                <a:solidFill>
                  <a:schemeClr val="accent1">
                    <a:satOff val="-3547"/>
                    <a:lumOff val="-10352"/>
                  </a:schemeClr>
                </a:solidFill>
                <a:latin typeface="Oswald Bold"/>
                <a:ea typeface="Oswald Bold"/>
                <a:cs typeface="Oswald Bold"/>
                <a:sym typeface="Oswald Bold"/>
              </a:defRPr>
            </a:pPr>
            <a:r>
              <a:rPr lang="en-US" sz="2400" b="1" dirty="0">
                <a:latin typeface="Oswald" panose="02000503000000000000" pitchFamily="2" charset="0"/>
                <a:ea typeface="Oswald Regular"/>
                <a:cs typeface="Oswald Regular"/>
                <a:sym typeface="Oswald Regular"/>
              </a:rPr>
              <a:t>10 minutes: </a:t>
            </a:r>
            <a:r>
              <a:rPr lang="en-US" sz="2400" dirty="0">
                <a:latin typeface="Oswald Regular" panose="02000503000000000000" pitchFamily="2" charset="0"/>
                <a:ea typeface="Oswald Regular"/>
                <a:cs typeface="Oswald Regular"/>
                <a:sym typeface="Oswald Regular"/>
              </a:rPr>
              <a:t>group members provide written feedback on assignment idea</a:t>
            </a:r>
          </a:p>
          <a:p>
            <a:pPr marL="685789" indent="-457189">
              <a:lnSpc>
                <a:spcPct val="130000"/>
              </a:lnSpc>
              <a:buSzPts val="2400"/>
              <a:buFont typeface="Arial"/>
              <a:buChar char="●"/>
              <a:defRPr sz="2400">
                <a:solidFill>
                  <a:schemeClr val="accent1">
                    <a:satOff val="-3547"/>
                    <a:lumOff val="-10352"/>
                  </a:schemeClr>
                </a:solidFill>
                <a:latin typeface="Oswald Bold"/>
                <a:ea typeface="Oswald Bold"/>
                <a:cs typeface="Oswald Bold"/>
                <a:sym typeface="Oswald Bold"/>
              </a:defRPr>
            </a:pPr>
            <a:r>
              <a:rPr lang="en-US" sz="2400" b="1" dirty="0">
                <a:latin typeface="Oswald" panose="02000503000000000000" pitchFamily="2" charset="0"/>
                <a:ea typeface="Oswald Regular"/>
                <a:cs typeface="Oswald Regular"/>
                <a:sym typeface="Oswald Regular"/>
              </a:rPr>
              <a:t>20 minutes: </a:t>
            </a:r>
            <a:r>
              <a:rPr lang="en-US" sz="2400" dirty="0">
                <a:latin typeface="Oswald Regular" panose="02000503000000000000" pitchFamily="2" charset="0"/>
                <a:ea typeface="Oswald Regular"/>
                <a:cs typeface="Oswald Regular"/>
                <a:sym typeface="Oswald Regular"/>
              </a:rPr>
              <a:t>the group talks through the written feedback, refine their ideas, and discuss questions outlined in the agenda </a:t>
            </a:r>
          </a:p>
          <a:p>
            <a:pPr marL="685789" indent="-457189">
              <a:lnSpc>
                <a:spcPct val="130000"/>
              </a:lnSpc>
              <a:buSzPts val="2400"/>
              <a:buFont typeface="Arial"/>
              <a:buChar char="●"/>
              <a:defRPr sz="2400">
                <a:solidFill>
                  <a:schemeClr val="accent1">
                    <a:satOff val="-3547"/>
                    <a:lumOff val="-10352"/>
                  </a:schemeClr>
                </a:solidFill>
                <a:latin typeface="Oswald Bold"/>
                <a:ea typeface="Oswald Bold"/>
                <a:cs typeface="Oswald Bold"/>
                <a:sym typeface="Oswald Bold"/>
              </a:defRPr>
            </a:pPr>
            <a:endParaRPr lang="en-US" sz="2400" dirty="0">
              <a:latin typeface="Oswald Regular" panose="02000503000000000000" pitchFamily="2" charset="0"/>
              <a:ea typeface="Oswald Regular"/>
              <a:cs typeface="Oswald Regular"/>
              <a:sym typeface="Oswald Regular"/>
            </a:endParaRPr>
          </a:p>
          <a:p>
            <a:pPr marL="228600">
              <a:lnSpc>
                <a:spcPct val="130000"/>
              </a:lnSpc>
              <a:buSzPts val="2400"/>
              <a:defRPr sz="2400">
                <a:solidFill>
                  <a:schemeClr val="accent1">
                    <a:satOff val="-3547"/>
                    <a:lumOff val="-10352"/>
                  </a:schemeClr>
                </a:solidFill>
                <a:latin typeface="Oswald Bold"/>
                <a:ea typeface="Oswald Bold"/>
                <a:cs typeface="Oswald Bold"/>
                <a:sym typeface="Oswald Bold"/>
              </a:defRPr>
            </a:pPr>
            <a:r>
              <a:rPr lang="en-US" sz="2400" dirty="0">
                <a:latin typeface="Oswald Regular" panose="02000503000000000000" pitchFamily="2" charset="0"/>
                <a:ea typeface="Oswald Regular"/>
                <a:cs typeface="Oswald Regular"/>
                <a:sym typeface="Oswald Regular"/>
              </a:rPr>
              <a:t>* Each group will need to ID one rapporteur to give a brief 2 minute report-out during the final workshop plenary session</a:t>
            </a:r>
            <a:endParaRPr sz="3200" dirty="0">
              <a:latin typeface="Oswald Regular"/>
              <a:ea typeface="Oswald Regular"/>
              <a:cs typeface="Oswald Regular"/>
              <a:sym typeface="Oswald Regular"/>
            </a:endParaRPr>
          </a:p>
        </p:txBody>
      </p:sp>
    </p:spTree>
    <p:extLst>
      <p:ext uri="{BB962C8B-B14F-4D97-AF65-F5344CB8AC3E}">
        <p14:creationId xmlns:p14="http://schemas.microsoft.com/office/powerpoint/2010/main" val="161661524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0"/>
          <p:cNvSpPr/>
          <p:nvPr/>
        </p:nvSpPr>
        <p:spPr>
          <a:xfrm>
            <a:off x="328223" y="1348775"/>
            <a:ext cx="11532400" cy="3738000"/>
          </a:xfrm>
          <a:prstGeom prst="roundRect">
            <a:avLst>
              <a:gd name="adj" fmla="val 15680"/>
            </a:avLst>
          </a:prstGeom>
          <a:solidFill>
            <a:srgbClr val="FFFFFF"/>
          </a:solidFill>
          <a:ln w="25400" cap="flat" cmpd="sng">
            <a:solidFill>
              <a:srgbClr val="365B9B"/>
            </a:solidFill>
            <a:prstDash val="solid"/>
            <a:miter lim="8000"/>
            <a:headEnd type="none" w="sm" len="sm"/>
            <a:tailEnd type="none" w="sm" len="sm"/>
          </a:ln>
        </p:spPr>
        <p:txBody>
          <a:bodyPr spcFirstLastPara="1" wrap="square" lIns="45700" tIns="45700" rIns="45700" bIns="45700" anchor="ctr" anchorCtr="0">
            <a:noAutofit/>
          </a:bodyPr>
          <a:lstStyle/>
          <a:p>
            <a:pPr>
              <a:buClr>
                <a:srgbClr val="000000"/>
              </a:buClr>
              <a:buSzPts val="1400"/>
            </a:pPr>
            <a:endParaRPr sz="1867">
              <a:latin typeface="Calibri"/>
              <a:ea typeface="Calibri"/>
              <a:cs typeface="Calibri"/>
            </a:endParaRPr>
          </a:p>
        </p:txBody>
      </p:sp>
      <p:sp>
        <p:nvSpPr>
          <p:cNvPr id="199" name="Google Shape;199;p20"/>
          <p:cNvSpPr txBox="1"/>
          <p:nvPr/>
        </p:nvSpPr>
        <p:spPr>
          <a:xfrm>
            <a:off x="414076" y="196967"/>
            <a:ext cx="11360800" cy="1128800"/>
          </a:xfrm>
          <a:prstGeom prst="rect">
            <a:avLst/>
          </a:prstGeom>
          <a:noFill/>
          <a:ln>
            <a:noFill/>
          </a:ln>
          <a:effectLst>
            <a:outerShdw blurRad="63500" dist="25400" dir="5400000" rotWithShape="0">
              <a:srgbClr val="000000">
                <a:alpha val="49800"/>
              </a:srgbClr>
            </a:outerShdw>
          </a:effectLst>
        </p:spPr>
        <p:txBody>
          <a:bodyPr spcFirstLastPara="1" wrap="square" lIns="121867" tIns="121867" rIns="121867" bIns="121867" anchor="t" anchorCtr="0">
            <a:normAutofit/>
          </a:bodyPr>
          <a:lstStyle/>
          <a:p>
            <a:pPr algn="ctr">
              <a:buClr>
                <a:srgbClr val="FFFFFF"/>
              </a:buClr>
              <a:buSzPts val="3900"/>
            </a:pPr>
            <a:r>
              <a:rPr lang="en" sz="5200" cap="small" dirty="0">
                <a:solidFill>
                  <a:srgbClr val="FFFFFF"/>
                </a:solidFill>
                <a:latin typeface="Oswald Regular"/>
                <a:ea typeface="Oswald Regular"/>
                <a:cs typeface="Oswald Regular"/>
                <a:sym typeface="Oswald Regular"/>
              </a:rPr>
              <a:t>Breakout Rooms</a:t>
            </a:r>
            <a:endParaRPr sz="1467" dirty="0"/>
          </a:p>
        </p:txBody>
      </p:sp>
      <p:sp>
        <p:nvSpPr>
          <p:cNvPr id="200" name="Google Shape;200;p20"/>
          <p:cNvSpPr txBox="1">
            <a:spLocks noGrp="1"/>
          </p:cNvSpPr>
          <p:nvPr>
            <p:ph type="body" idx="1"/>
          </p:nvPr>
        </p:nvSpPr>
        <p:spPr>
          <a:xfrm>
            <a:off x="414076" y="1372503"/>
            <a:ext cx="11360800" cy="3190400"/>
          </a:xfrm>
          <a:prstGeom prst="rect">
            <a:avLst/>
          </a:prstGeom>
          <a:noFill/>
          <a:ln>
            <a:noFill/>
          </a:ln>
        </p:spPr>
        <p:txBody>
          <a:bodyPr spcFirstLastPara="1" wrap="square" lIns="121867" tIns="121867" rIns="121867" bIns="121867" anchor="t" anchorCtr="0">
            <a:normAutofit/>
          </a:bodyPr>
          <a:lstStyle/>
          <a:p>
            <a:pPr marL="592652">
              <a:buClr>
                <a:srgbClr val="365B9B"/>
              </a:buClr>
              <a:buSzPts val="1900"/>
              <a:buFont typeface="Oswald"/>
              <a:buChar char="•"/>
            </a:pPr>
            <a:r>
              <a:rPr lang="en" sz="2533" dirty="0">
                <a:solidFill>
                  <a:schemeClr val="accent1">
                    <a:lumMod val="75000"/>
                  </a:schemeClr>
                </a:solidFill>
                <a:latin typeface="Oswald Regular"/>
                <a:ea typeface="Oswald Regular"/>
                <a:cs typeface="Oswald Regular"/>
                <a:sym typeface="Oswald"/>
              </a:rPr>
              <a:t>You will be placed in a breakout room automatically.</a:t>
            </a:r>
            <a:endParaRPr sz="1600" dirty="0">
              <a:solidFill>
                <a:schemeClr val="accent1">
                  <a:lumMod val="75000"/>
                </a:schemeClr>
              </a:solidFill>
              <a:latin typeface="Oswald Regular"/>
              <a:ea typeface="Oswald Regular"/>
              <a:cs typeface="Oswald Regular"/>
              <a:sym typeface="Oswald"/>
            </a:endParaRPr>
          </a:p>
          <a:p>
            <a:pPr marL="152396" indent="0">
              <a:buClr>
                <a:srgbClr val="365B9B"/>
              </a:buClr>
              <a:buSzPts val="1500"/>
              <a:buNone/>
            </a:pPr>
            <a:endParaRPr sz="2533" dirty="0">
              <a:solidFill>
                <a:schemeClr val="accent1">
                  <a:lumMod val="75000"/>
                </a:schemeClr>
              </a:solidFill>
              <a:latin typeface="Oswald Regular"/>
              <a:ea typeface="Oswald Regular"/>
              <a:cs typeface="Oswald Regular"/>
              <a:sym typeface="Oswald"/>
            </a:endParaRPr>
          </a:p>
          <a:p>
            <a:pPr marL="592652">
              <a:buClr>
                <a:srgbClr val="365B9B"/>
              </a:buClr>
              <a:buSzPts val="1900"/>
              <a:buFont typeface="Oswald"/>
              <a:buChar char="•"/>
            </a:pPr>
            <a:r>
              <a:rPr lang="en" sz="2533" dirty="0">
                <a:solidFill>
                  <a:schemeClr val="accent1">
                    <a:lumMod val="75000"/>
                  </a:schemeClr>
                </a:solidFill>
                <a:latin typeface="Oswald Regular"/>
                <a:ea typeface="Oswald Regular"/>
                <a:cs typeface="Oswald Regular"/>
                <a:sym typeface="Oswald"/>
              </a:rPr>
              <a:t>While in your breakout you will be unable to send Zoom chat messages to anyone outside the room.</a:t>
            </a:r>
            <a:endParaRPr sz="2533" dirty="0">
              <a:solidFill>
                <a:schemeClr val="accent1">
                  <a:lumMod val="75000"/>
                </a:schemeClr>
              </a:solidFill>
              <a:latin typeface="Oswald Regular"/>
              <a:ea typeface="Oswald Regular"/>
              <a:cs typeface="Oswald Regular"/>
              <a:sym typeface="Oswald"/>
            </a:endParaRPr>
          </a:p>
          <a:p>
            <a:pPr indent="0">
              <a:buNone/>
            </a:pPr>
            <a:endParaRPr sz="2533" dirty="0">
              <a:solidFill>
                <a:schemeClr val="accent1">
                  <a:lumMod val="75000"/>
                </a:schemeClr>
              </a:solidFill>
              <a:latin typeface="Oswald Regular"/>
              <a:ea typeface="Oswald Regular"/>
              <a:cs typeface="Oswald Regular"/>
              <a:sym typeface="Oswald"/>
            </a:endParaRPr>
          </a:p>
          <a:p>
            <a:pPr marL="592652">
              <a:buClr>
                <a:srgbClr val="365B9B"/>
              </a:buClr>
              <a:buSzPts val="1900"/>
              <a:buFont typeface="Oswald"/>
              <a:buChar char="•"/>
            </a:pPr>
            <a:r>
              <a:rPr lang="en" sz="2533" dirty="0">
                <a:solidFill>
                  <a:schemeClr val="accent1">
                    <a:lumMod val="75000"/>
                  </a:schemeClr>
                </a:solidFill>
                <a:latin typeface="Oswald Regular"/>
                <a:ea typeface="Oswald Regular"/>
                <a:cs typeface="Oswald Regular"/>
                <a:sym typeface="Oswald"/>
              </a:rPr>
              <a:t>If you click </a:t>
            </a:r>
            <a:r>
              <a:rPr lang="en" sz="2533" b="1" dirty="0">
                <a:solidFill>
                  <a:schemeClr val="accent1">
                    <a:lumMod val="75000"/>
                  </a:schemeClr>
                </a:solidFill>
                <a:latin typeface="Oswald"/>
                <a:ea typeface="Oswald"/>
                <a:cs typeface="Oswald"/>
                <a:sym typeface="Oswald"/>
              </a:rPr>
              <a:t>Ask for Help</a:t>
            </a:r>
            <a:r>
              <a:rPr lang="en" sz="2533" dirty="0">
                <a:solidFill>
                  <a:schemeClr val="accent1">
                    <a:lumMod val="75000"/>
                  </a:schemeClr>
                </a:solidFill>
                <a:latin typeface="Oswald Regular"/>
                <a:ea typeface="Oswald Regular"/>
                <a:cs typeface="Oswald Regular"/>
                <a:sym typeface="Oswald"/>
              </a:rPr>
              <a:t>, it will notify the meeting host and we will send someone to the breakout room to help with any questions. You may also “Leave Breakout Room” to return to the plenary for assistance.</a:t>
            </a:r>
            <a:endParaRPr sz="1600" dirty="0">
              <a:solidFill>
                <a:schemeClr val="accent1">
                  <a:lumMod val="75000"/>
                </a:schemeClr>
              </a:solidFill>
              <a:latin typeface="Oswald Regular"/>
              <a:ea typeface="Oswald Regular"/>
              <a:cs typeface="Oswald Regular"/>
              <a:sym typeface="Oswald"/>
            </a:endParaRPr>
          </a:p>
        </p:txBody>
      </p:sp>
      <p:pic>
        <p:nvPicPr>
          <p:cNvPr id="201" name="Google Shape;201;p20" descr="Picture 4"/>
          <p:cNvPicPr preferRelativeResize="0"/>
          <p:nvPr/>
        </p:nvPicPr>
        <p:blipFill rotWithShape="1">
          <a:blip r:embed="rId4">
            <a:alphaModFix/>
          </a:blip>
          <a:srcRect/>
          <a:stretch/>
        </p:blipFill>
        <p:spPr>
          <a:xfrm>
            <a:off x="1894221" y="4516187"/>
            <a:ext cx="8400513" cy="2152784"/>
          </a:xfrm>
          <a:prstGeom prst="rect">
            <a:avLst/>
          </a:prstGeom>
          <a:noFill/>
          <a:ln>
            <a:noFill/>
          </a:ln>
          <a:effectLst>
            <a:outerShdw blurRad="165100" dist="65279" dir="2700000" rotWithShape="0">
              <a:srgbClr val="000000">
                <a:alpha val="49800"/>
              </a:srgbClr>
            </a:outerShdw>
          </a:effectLst>
        </p:spPr>
      </p:pic>
      <p:pic>
        <p:nvPicPr>
          <p:cNvPr id="6" name="Picture 5">
            <a:extLst>
              <a:ext uri="{FF2B5EF4-FFF2-40B4-BE49-F238E27FC236}">
                <a16:creationId xmlns:a16="http://schemas.microsoft.com/office/drawing/2014/main" id="{2C44D398-1163-2D4A-BEE0-D6B3BD294A10}"/>
              </a:ext>
            </a:extLst>
          </p:cNvPr>
          <p:cNvPicPr>
            <a:picLocks noChangeAspect="1"/>
          </p:cNvPicPr>
          <p:nvPr/>
        </p:nvPicPr>
        <p:blipFill>
          <a:blip r:embed="rId5"/>
          <a:stretch>
            <a:fillRect/>
          </a:stretch>
        </p:blipFill>
        <p:spPr>
          <a:xfrm>
            <a:off x="11063200" y="0"/>
            <a:ext cx="1128800" cy="1128800"/>
          </a:xfrm>
          <a:prstGeom prst="rect">
            <a:avLst/>
          </a:prstGeom>
        </p:spPr>
      </p:pic>
      <p:sp>
        <p:nvSpPr>
          <p:cNvPr id="7" name="TextBox 6">
            <a:extLst>
              <a:ext uri="{FF2B5EF4-FFF2-40B4-BE49-F238E27FC236}">
                <a16:creationId xmlns:a16="http://schemas.microsoft.com/office/drawing/2014/main" id="{3913E329-4349-0141-8146-A8616023DBFA}"/>
              </a:ext>
            </a:extLst>
          </p:cNvPr>
          <p:cNvSpPr txBox="1"/>
          <p:nvPr/>
        </p:nvSpPr>
        <p:spPr>
          <a:xfrm>
            <a:off x="10421418" y="6529706"/>
            <a:ext cx="1720343" cy="297454"/>
          </a:xfrm>
          <a:prstGeom prst="rect">
            <a:avLst/>
          </a:prstGeom>
          <a:noFill/>
          <a:ln>
            <a:noFill/>
          </a:ln>
        </p:spPr>
        <p:txBody>
          <a:bodyPr wrap="none" rtlCol="0">
            <a:spAutoFit/>
          </a:bodyPr>
          <a:lstStyle/>
          <a:p>
            <a:r>
              <a:rPr lang="en-US" sz="1333" dirty="0">
                <a:ln w="0"/>
                <a:solidFill>
                  <a:schemeClr val="tx1"/>
                </a:solidFill>
                <a:effectLst>
                  <a:outerShdw blurRad="50800" dist="38100" dir="5400000" algn="t" rotWithShape="0">
                    <a:prstClr val="black">
                      <a:alpha val="40000"/>
                    </a:prstClr>
                  </a:outerShdw>
                </a:effectLst>
                <a:latin typeface="Oswald Regular" panose="02000503000000000000" pitchFamily="2" charset="0"/>
              </a:rPr>
              <a:t>https://</a:t>
            </a:r>
            <a:r>
              <a:rPr lang="en-US" sz="1333" dirty="0" err="1">
                <a:ln w="0"/>
                <a:solidFill>
                  <a:schemeClr val="tx1"/>
                </a:solidFill>
                <a:effectLst>
                  <a:outerShdw blurRad="50800" dist="38100" dir="5400000" algn="t" rotWithShape="0">
                    <a:prstClr val="black">
                      <a:alpha val="40000"/>
                    </a:prstClr>
                  </a:outerShdw>
                </a:effectLst>
                <a:latin typeface="Oswald Regular" panose="02000503000000000000" pitchFamily="2" charset="0"/>
              </a:rPr>
              <a:t>www.arcus.org</a:t>
            </a:r>
            <a:r>
              <a:rPr lang="en-US" sz="1333" dirty="0">
                <a:ln w="0"/>
                <a:solidFill>
                  <a:schemeClr val="tx1"/>
                </a:solidFill>
                <a:effectLst>
                  <a:outerShdw blurRad="50800" dist="38100" dir="5400000" algn="t" rotWithShape="0">
                    <a:prstClr val="black">
                      <a:alpha val="40000"/>
                    </a:prstClr>
                  </a:outerShdw>
                </a:effectLst>
                <a:latin typeface="Oswald Regular" panose="02000503000000000000" pitchFamily="2" charset="0"/>
              </a:rPr>
              <a:t>/</a:t>
            </a:r>
          </a:p>
        </p:txBody>
      </p:sp>
    </p:spTree>
    <p:extLst>
      <p:ext uri="{BB962C8B-B14F-4D97-AF65-F5344CB8AC3E}">
        <p14:creationId xmlns:p14="http://schemas.microsoft.com/office/powerpoint/2010/main" val="998056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 name="Rounded Rectangle"/>
          <p:cNvSpPr/>
          <p:nvPr/>
        </p:nvSpPr>
        <p:spPr>
          <a:xfrm>
            <a:off x="792827" y="2421923"/>
            <a:ext cx="10606346" cy="3768811"/>
          </a:xfrm>
          <a:prstGeom prst="roundRect">
            <a:avLst>
              <a:gd name="adj" fmla="val 16039"/>
            </a:avLst>
          </a:prstGeom>
          <a:solidFill>
            <a:srgbClr val="FFFFFF">
              <a:alpha val="60379"/>
            </a:srgbClr>
          </a:solidFill>
          <a:ln w="25400">
            <a:solidFill>
              <a:schemeClr val="accent1">
                <a:satOff val="-3547"/>
                <a:lumOff val="-10352"/>
                <a:alpha val="60379"/>
              </a:schemeClr>
            </a:solidFill>
            <a:miter/>
          </a:ln>
        </p:spPr>
        <p:txBody>
          <a:bodyPr lIns="45719" rIns="45719" anchor="ctr"/>
          <a:lstStyle/>
          <a:p>
            <a:endParaRPr/>
          </a:p>
        </p:txBody>
      </p:sp>
      <p:sp>
        <p:nvSpPr>
          <p:cNvPr id="312" name="Title 1"/>
          <p:cNvSpPr txBox="1">
            <a:spLocks noGrp="1"/>
          </p:cNvSpPr>
          <p:nvPr>
            <p:ph type="title"/>
          </p:nvPr>
        </p:nvSpPr>
        <p:spPr>
          <a:xfrm>
            <a:off x="1161537" y="3222591"/>
            <a:ext cx="10083112" cy="2567219"/>
          </a:xfrm>
          <a:prstGeom prst="rect">
            <a:avLst/>
          </a:prstGeom>
        </p:spPr>
        <p:txBody>
          <a:bodyPr anchor="ctr">
            <a:normAutofit fontScale="90000"/>
          </a:bodyPr>
          <a:lstStyle/>
          <a:p>
            <a:pPr>
              <a:defRPr sz="4400">
                <a:solidFill>
                  <a:schemeClr val="accent1">
                    <a:satOff val="-3547"/>
                    <a:lumOff val="-10352"/>
                  </a:schemeClr>
                </a:solidFill>
                <a:latin typeface="Oswald Bold"/>
                <a:ea typeface="Oswald Bold"/>
                <a:cs typeface="Oswald Bold"/>
                <a:sym typeface="Oswald Bold"/>
              </a:defRPr>
            </a:pPr>
            <a:r>
              <a:rPr lang="en-US" sz="4000" dirty="0"/>
              <a:t>The Arctic Research Collaboration Workshop </a:t>
            </a:r>
            <a:br>
              <a:rPr lang="en-US" sz="4000" dirty="0"/>
            </a:br>
            <a:r>
              <a:rPr lang="en-US" sz="4000" dirty="0"/>
              <a:t>will take a break from 12:15 – 12:30 pm AK</a:t>
            </a:r>
            <a:br>
              <a:rPr lang="en-US" sz="4400" dirty="0">
                <a:latin typeface="Oswald Regular"/>
                <a:ea typeface="Oswald Regular"/>
                <a:cs typeface="Oswald Regular"/>
                <a:sym typeface="Oswald Regular"/>
              </a:rPr>
            </a:br>
            <a:br>
              <a:rPr lang="en-US" sz="1600" dirty="0">
                <a:latin typeface="Oswald Regular"/>
                <a:ea typeface="Oswald Regular"/>
                <a:cs typeface="Oswald Regular"/>
                <a:sym typeface="Oswald Regular"/>
              </a:rPr>
            </a:br>
            <a:r>
              <a:rPr lang="en-US" sz="2200" dirty="0">
                <a:latin typeface="Oswald Regular"/>
                <a:ea typeface="Oswald Regular"/>
                <a:cs typeface="Oswald Regular"/>
                <a:sym typeface="Oswald Regular"/>
              </a:rPr>
              <a:t>When we return, rapporteurs from each group will have ~2 minutes to: </a:t>
            </a:r>
            <a:br>
              <a:rPr lang="en-US" sz="2200" dirty="0">
                <a:latin typeface="Oswald Regular"/>
                <a:ea typeface="Oswald Regular"/>
                <a:cs typeface="Oswald Regular"/>
                <a:sym typeface="Oswald Regular"/>
              </a:rPr>
            </a:br>
            <a:br>
              <a:rPr lang="en-US" sz="2200" dirty="0">
                <a:latin typeface="Oswald Regular"/>
                <a:ea typeface="Oswald Regular"/>
                <a:cs typeface="Oswald Regular"/>
                <a:sym typeface="Oswald Regular"/>
              </a:rPr>
            </a:br>
            <a:r>
              <a:rPr lang="en-US" sz="2200" dirty="0">
                <a:latin typeface="Oswald Regular"/>
                <a:ea typeface="Oswald Regular"/>
                <a:cs typeface="Oswald Regular"/>
                <a:sym typeface="Oswald Regular"/>
              </a:rPr>
              <a:t>1) briefly describe the idea the group discussed </a:t>
            </a:r>
            <a:br>
              <a:rPr lang="en-US" sz="2200" dirty="0">
                <a:latin typeface="Oswald Regular"/>
                <a:ea typeface="Oswald Regular"/>
                <a:cs typeface="Oswald Regular"/>
                <a:sym typeface="Oswald Regular"/>
              </a:rPr>
            </a:br>
            <a:r>
              <a:rPr lang="en-US" sz="2200" dirty="0">
                <a:latin typeface="Oswald Regular"/>
                <a:ea typeface="Oswald Regular"/>
                <a:cs typeface="Oswald Regular"/>
                <a:sym typeface="Oswald Regular"/>
              </a:rPr>
              <a:t>2) highlight one surprising or interesting insight that came from the interdisciplinary exploration of the idea</a:t>
            </a:r>
            <a:br>
              <a:rPr lang="en-US" sz="2200" dirty="0">
                <a:latin typeface="Oswald Regular"/>
                <a:ea typeface="Oswald Regular"/>
                <a:cs typeface="Oswald Regular"/>
                <a:sym typeface="Oswald Regular"/>
              </a:rPr>
            </a:br>
            <a:r>
              <a:rPr lang="en-US" sz="2200" dirty="0">
                <a:latin typeface="Oswald Regular"/>
                <a:ea typeface="Oswald Regular"/>
                <a:cs typeface="Oswald Regular"/>
                <a:sym typeface="Oswald Regular"/>
              </a:rPr>
              <a:t>3) share any next steps planned or ways other workshop participants can learn more or get involved</a:t>
            </a:r>
            <a:br>
              <a:rPr lang="en-US" sz="2200" dirty="0">
                <a:latin typeface="Oswald Regular"/>
                <a:ea typeface="Oswald Regular"/>
                <a:cs typeface="Oswald Regular"/>
                <a:sym typeface="Oswald Regular"/>
              </a:rPr>
            </a:br>
            <a:br>
              <a:rPr lang="en-US" sz="2200" dirty="0">
                <a:latin typeface="Oswald Regular"/>
                <a:ea typeface="Oswald Regular"/>
                <a:cs typeface="Oswald Regular"/>
                <a:sym typeface="Oswald Regular"/>
              </a:rPr>
            </a:br>
            <a:br>
              <a:rPr lang="en-US" sz="1600" dirty="0">
                <a:latin typeface="Oswald Regular"/>
                <a:ea typeface="Oswald Regular"/>
                <a:cs typeface="Oswald Regular"/>
                <a:sym typeface="Oswald Regular"/>
              </a:rPr>
            </a:br>
            <a:endParaRPr lang="en-US" sz="1600" dirty="0">
              <a:latin typeface="Oswald Regular"/>
              <a:ea typeface="Oswald Regular"/>
              <a:cs typeface="Oswald Regular"/>
              <a:sym typeface="Oswald Regular"/>
            </a:endParaRPr>
          </a:p>
        </p:txBody>
      </p:sp>
      <p:sp>
        <p:nvSpPr>
          <p:cNvPr id="9" name="Google Shape;106;p19">
            <a:extLst>
              <a:ext uri="{FF2B5EF4-FFF2-40B4-BE49-F238E27FC236}">
                <a16:creationId xmlns:a16="http://schemas.microsoft.com/office/drawing/2014/main" id="{81BC5215-A8DB-9A49-91FA-21C2DE6041E2}"/>
              </a:ext>
            </a:extLst>
          </p:cNvPr>
          <p:cNvSpPr txBox="1">
            <a:spLocks/>
          </p:cNvSpPr>
          <p:nvPr/>
        </p:nvSpPr>
        <p:spPr>
          <a:xfrm>
            <a:off x="415599" y="285866"/>
            <a:ext cx="11360802" cy="11288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chor="b">
            <a:normAutofit/>
          </a:bodyPr>
          <a:lstStyle>
            <a:lvl1pPr marL="0" marR="0" indent="0" algn="ctr" defTabSz="1517903" rtl="0" latinLnBrk="0">
              <a:lnSpc>
                <a:spcPct val="100000"/>
              </a:lnSpc>
              <a:spcBef>
                <a:spcPts val="0"/>
              </a:spcBef>
              <a:spcAft>
                <a:spcPts val="0"/>
              </a:spcAft>
              <a:buClrTx/>
              <a:buSzTx/>
              <a:buFontTx/>
              <a:buNone/>
              <a:tabLst/>
              <a:defRPr sz="4316" b="0" i="0" u="none" strike="noStrike" cap="small" spc="0" baseline="0">
                <a:solidFill>
                  <a:srgbClr val="FFFFFF"/>
                </a:solidFill>
                <a:uFillTx/>
                <a:latin typeface="Oswald Medium"/>
                <a:ea typeface="Oswald Medium"/>
                <a:cs typeface="Oswald Medium"/>
                <a:sym typeface="Oswald Medium"/>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Workshop Break</a:t>
            </a:r>
          </a:p>
        </p:txBody>
      </p:sp>
    </p:spTree>
    <p:extLst>
      <p:ext uri="{BB962C8B-B14F-4D97-AF65-F5344CB8AC3E}">
        <p14:creationId xmlns:p14="http://schemas.microsoft.com/office/powerpoint/2010/main" val="227871140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 name="Rounded Rectangle"/>
          <p:cNvSpPr/>
          <p:nvPr/>
        </p:nvSpPr>
        <p:spPr>
          <a:xfrm>
            <a:off x="792827" y="1414667"/>
            <a:ext cx="10606346" cy="4312365"/>
          </a:xfrm>
          <a:prstGeom prst="roundRect">
            <a:avLst>
              <a:gd name="adj" fmla="val 16039"/>
            </a:avLst>
          </a:prstGeom>
          <a:solidFill>
            <a:srgbClr val="FFFFFF">
              <a:alpha val="60379"/>
            </a:srgbClr>
          </a:solidFill>
          <a:ln w="25400">
            <a:solidFill>
              <a:schemeClr val="accent1">
                <a:satOff val="-3547"/>
                <a:lumOff val="-10352"/>
                <a:alpha val="60379"/>
              </a:schemeClr>
            </a:solidFill>
            <a:miter/>
          </a:ln>
        </p:spPr>
        <p:txBody>
          <a:bodyPr lIns="45719" rIns="45719" anchor="ctr"/>
          <a:lstStyle/>
          <a:p>
            <a:endParaRPr/>
          </a:p>
        </p:txBody>
      </p:sp>
      <p:sp>
        <p:nvSpPr>
          <p:cNvPr id="312" name="Title 1"/>
          <p:cNvSpPr txBox="1">
            <a:spLocks noGrp="1"/>
          </p:cNvSpPr>
          <p:nvPr>
            <p:ph type="title"/>
          </p:nvPr>
        </p:nvSpPr>
        <p:spPr>
          <a:xfrm>
            <a:off x="1207573" y="2702786"/>
            <a:ext cx="10083112" cy="2567219"/>
          </a:xfrm>
          <a:prstGeom prst="rect">
            <a:avLst/>
          </a:prstGeom>
        </p:spPr>
        <p:txBody>
          <a:bodyPr anchor="ctr">
            <a:normAutofit fontScale="90000"/>
          </a:bodyPr>
          <a:lstStyle/>
          <a:p>
            <a:pPr>
              <a:defRPr sz="4400">
                <a:solidFill>
                  <a:schemeClr val="accent1">
                    <a:satOff val="-3547"/>
                    <a:lumOff val="-10352"/>
                  </a:schemeClr>
                </a:solidFill>
                <a:latin typeface="Oswald Bold"/>
                <a:ea typeface="Oswald Bold"/>
                <a:cs typeface="Oswald Bold"/>
                <a:sym typeface="Oswald Bold"/>
              </a:defRPr>
            </a:pPr>
            <a:r>
              <a:rPr lang="en-US" sz="2200" b="1" dirty="0">
                <a:latin typeface="Oswald Regular"/>
                <a:ea typeface="Oswald Regular"/>
                <a:cs typeface="Oswald Regular"/>
                <a:sym typeface="Oswald Regular"/>
              </a:rPr>
              <a:t>Group 1 </a:t>
            </a:r>
            <a:r>
              <a:rPr lang="en-US" sz="2200" dirty="0">
                <a:latin typeface="Oswald Regular"/>
                <a:ea typeface="Oswald Regular"/>
                <a:cs typeface="Oswald Regular"/>
                <a:sym typeface="Oswald Regular"/>
              </a:rPr>
              <a:t>(Olivia Lee’s Group) 		 	</a:t>
            </a:r>
            <a:r>
              <a:rPr lang="en-US" sz="2200" b="1" dirty="0">
                <a:latin typeface="Oswald Regular"/>
                <a:ea typeface="Oswald Regular"/>
                <a:cs typeface="Oswald Regular"/>
                <a:sym typeface="Oswald Regular"/>
              </a:rPr>
              <a:t>Group 5</a:t>
            </a:r>
            <a:r>
              <a:rPr lang="en-US" sz="2200" dirty="0">
                <a:latin typeface="Oswald Regular"/>
                <a:ea typeface="Oswald Regular"/>
                <a:cs typeface="Oswald Regular"/>
                <a:sym typeface="Oswald Regular"/>
              </a:rPr>
              <a:t> (Courtney </a:t>
            </a:r>
            <a:r>
              <a:rPr lang="en-US" sz="2200" dirty="0" err="1">
                <a:latin typeface="Oswald Regular"/>
                <a:ea typeface="Oswald Regular"/>
                <a:cs typeface="Oswald Regular"/>
                <a:sym typeface="Oswald Regular"/>
              </a:rPr>
              <a:t>Carother’s</a:t>
            </a:r>
            <a:r>
              <a:rPr lang="en-US" sz="2200" dirty="0">
                <a:latin typeface="Oswald Regular"/>
                <a:ea typeface="Oswald Regular"/>
                <a:cs typeface="Oswald Regular"/>
                <a:sym typeface="Oswald Regular"/>
              </a:rPr>
              <a:t> Group) </a:t>
            </a:r>
            <a:br>
              <a:rPr lang="en-US" sz="2200" dirty="0">
                <a:latin typeface="Oswald Regular"/>
                <a:ea typeface="Oswald Regular"/>
                <a:cs typeface="Oswald Regular"/>
                <a:sym typeface="Oswald Regular"/>
              </a:rPr>
            </a:br>
            <a:r>
              <a:rPr lang="en-US" sz="2200" b="1" dirty="0">
                <a:latin typeface="Oswald Regular"/>
                <a:ea typeface="Oswald Regular"/>
                <a:cs typeface="Oswald Regular"/>
                <a:sym typeface="Oswald Regular"/>
              </a:rPr>
              <a:t>Group 2 </a:t>
            </a:r>
            <a:r>
              <a:rPr lang="en-US" sz="2200" dirty="0">
                <a:latin typeface="Oswald Regular"/>
                <a:ea typeface="Oswald Regular"/>
                <a:cs typeface="Oswald Regular"/>
                <a:sym typeface="Oswald Regular"/>
              </a:rPr>
              <a:t>(Holly </a:t>
            </a:r>
            <a:r>
              <a:rPr lang="en-US" sz="2200" dirty="0" err="1">
                <a:latin typeface="Oswald Regular"/>
                <a:ea typeface="Oswald Regular"/>
                <a:cs typeface="Oswald Regular"/>
                <a:sym typeface="Oswald Regular"/>
              </a:rPr>
              <a:t>Hapke’s</a:t>
            </a:r>
            <a:r>
              <a:rPr lang="en-US" sz="2200" dirty="0">
                <a:latin typeface="Oswald Regular"/>
                <a:ea typeface="Oswald Regular"/>
                <a:cs typeface="Oswald Regular"/>
                <a:sym typeface="Oswald Regular"/>
              </a:rPr>
              <a:t> Group)		</a:t>
            </a:r>
            <a:r>
              <a:rPr lang="en-US" sz="2200" b="1" dirty="0">
                <a:latin typeface="Oswald Regular"/>
                <a:ea typeface="Oswald Regular"/>
                <a:cs typeface="Oswald Regular"/>
                <a:sym typeface="Oswald Regular"/>
              </a:rPr>
              <a:t>Group 6 </a:t>
            </a:r>
            <a:r>
              <a:rPr lang="en-US" sz="2200" dirty="0">
                <a:latin typeface="Oswald Regular"/>
                <a:ea typeface="Oswald Regular"/>
                <a:cs typeface="Oswald Regular"/>
                <a:sym typeface="Oswald Regular"/>
              </a:rPr>
              <a:t>(Pip </a:t>
            </a:r>
            <a:r>
              <a:rPr lang="en-US" sz="2200" dirty="0" err="1">
                <a:latin typeface="Oswald Regular"/>
                <a:ea typeface="Oswald Regular"/>
                <a:cs typeface="Oswald Regular"/>
                <a:sym typeface="Oswald Regular"/>
              </a:rPr>
              <a:t>Veazey’s</a:t>
            </a:r>
            <a:r>
              <a:rPr lang="en-US" sz="2200" dirty="0">
                <a:latin typeface="Oswald Regular"/>
                <a:ea typeface="Oswald Regular"/>
                <a:cs typeface="Oswald Regular"/>
                <a:sym typeface="Oswald Regular"/>
              </a:rPr>
              <a:t> Group) </a:t>
            </a:r>
            <a:br>
              <a:rPr lang="en-US" sz="2200" dirty="0">
                <a:latin typeface="Oswald Regular"/>
                <a:ea typeface="Oswald Regular"/>
                <a:cs typeface="Oswald Regular"/>
                <a:sym typeface="Oswald Regular"/>
              </a:rPr>
            </a:br>
            <a:r>
              <a:rPr lang="en-US" sz="2200" b="1" dirty="0">
                <a:latin typeface="Oswald Regular"/>
                <a:ea typeface="Oswald Regular"/>
                <a:cs typeface="Oswald Regular"/>
                <a:sym typeface="Oswald Regular"/>
              </a:rPr>
              <a:t>Group 3 </a:t>
            </a:r>
            <a:r>
              <a:rPr lang="en-US" sz="2200" dirty="0">
                <a:latin typeface="Oswald Regular"/>
                <a:ea typeface="Oswald Regular"/>
                <a:cs typeface="Oswald Regular"/>
                <a:sym typeface="Oswald Regular"/>
              </a:rPr>
              <a:t>(Elise Miller-Hook’s Group)		</a:t>
            </a:r>
            <a:r>
              <a:rPr lang="en-US" sz="2200" b="1" dirty="0">
                <a:latin typeface="Oswald Regular"/>
                <a:ea typeface="Oswald Regular"/>
                <a:cs typeface="Oswald Regular"/>
                <a:sym typeface="Oswald Regular"/>
              </a:rPr>
              <a:t>Group 7 </a:t>
            </a:r>
            <a:r>
              <a:rPr lang="en-US" sz="2200" dirty="0">
                <a:latin typeface="Oswald Regular"/>
                <a:ea typeface="Oswald Regular"/>
                <a:cs typeface="Oswald Regular"/>
                <a:sym typeface="Oswald Regular"/>
              </a:rPr>
              <a:t>(Liz Weinberg’s Group) </a:t>
            </a:r>
            <a:br>
              <a:rPr lang="en-US" sz="2200" dirty="0">
                <a:latin typeface="Oswald Regular"/>
                <a:ea typeface="Oswald Regular"/>
                <a:cs typeface="Oswald Regular"/>
                <a:sym typeface="Oswald Regular"/>
              </a:rPr>
            </a:br>
            <a:r>
              <a:rPr lang="en-US" sz="2200" b="1" dirty="0">
                <a:latin typeface="Oswald Regular"/>
                <a:ea typeface="Oswald Regular"/>
                <a:cs typeface="Oswald Regular"/>
                <a:sym typeface="Oswald Regular"/>
              </a:rPr>
              <a:t>Group 4 </a:t>
            </a:r>
            <a:r>
              <a:rPr lang="en-US" sz="2200" dirty="0">
                <a:latin typeface="Oswald Regular"/>
                <a:ea typeface="Oswald Regular"/>
                <a:cs typeface="Oswald Regular"/>
                <a:sym typeface="Oswald Regular"/>
              </a:rPr>
              <a:t>(Katharine </a:t>
            </a:r>
            <a:r>
              <a:rPr lang="en-US" sz="2200" dirty="0" err="1">
                <a:latin typeface="Oswald Regular"/>
                <a:ea typeface="Oswald Regular"/>
                <a:cs typeface="Oswald Regular"/>
                <a:sym typeface="Oswald Regular"/>
              </a:rPr>
              <a:t>Duderstadt’s</a:t>
            </a:r>
            <a:r>
              <a:rPr lang="en-US" sz="2200" dirty="0">
                <a:latin typeface="Oswald Regular"/>
                <a:ea typeface="Oswald Regular"/>
                <a:cs typeface="Oswald Regular"/>
                <a:sym typeface="Oswald Regular"/>
              </a:rPr>
              <a:t> Group) 	</a:t>
            </a:r>
            <a:r>
              <a:rPr lang="en-US" sz="2200" b="1" dirty="0">
                <a:latin typeface="Oswald Regular"/>
                <a:ea typeface="Oswald Regular"/>
                <a:cs typeface="Oswald Regular"/>
                <a:sym typeface="Oswald Regular"/>
              </a:rPr>
              <a:t>Group 8 </a:t>
            </a:r>
            <a:r>
              <a:rPr lang="en-US" sz="2200" dirty="0">
                <a:latin typeface="Oswald Regular"/>
                <a:ea typeface="Oswald Regular"/>
                <a:cs typeface="Oswald Regular"/>
                <a:sym typeface="Oswald Regular"/>
              </a:rPr>
              <a:t>(Jennifer Brewer’s Group)</a:t>
            </a:r>
            <a:br>
              <a:rPr lang="en-US" sz="2200" dirty="0">
                <a:latin typeface="Oswald Regular"/>
                <a:ea typeface="Oswald Regular"/>
                <a:cs typeface="Oswald Regular"/>
                <a:sym typeface="Oswald Regular"/>
              </a:rPr>
            </a:br>
            <a:br>
              <a:rPr lang="en-US" sz="2200" dirty="0">
                <a:latin typeface="Oswald Regular"/>
                <a:ea typeface="Oswald Regular"/>
                <a:cs typeface="Oswald Regular"/>
                <a:sym typeface="Oswald Regular"/>
              </a:rPr>
            </a:br>
            <a:r>
              <a:rPr lang="en-US" sz="2200" dirty="0">
                <a:latin typeface="Oswald Regular"/>
                <a:ea typeface="Oswald Regular"/>
                <a:cs typeface="Oswald Regular"/>
                <a:sym typeface="Oswald Regular"/>
              </a:rPr>
              <a:t>Rapporteurs from each group will have ~2 minutes to: </a:t>
            </a:r>
            <a:br>
              <a:rPr lang="en-US" sz="2200" dirty="0">
                <a:latin typeface="Oswald Regular"/>
                <a:ea typeface="Oswald Regular"/>
                <a:cs typeface="Oswald Regular"/>
                <a:sym typeface="Oswald Regular"/>
              </a:rPr>
            </a:br>
            <a:br>
              <a:rPr lang="en-US" sz="2200" dirty="0">
                <a:latin typeface="Oswald Regular"/>
                <a:ea typeface="Oswald Regular"/>
                <a:cs typeface="Oswald Regular"/>
                <a:sym typeface="Oswald Regular"/>
              </a:rPr>
            </a:br>
            <a:r>
              <a:rPr lang="en-US" sz="2200" dirty="0">
                <a:latin typeface="Oswald Regular"/>
                <a:ea typeface="Oswald Regular"/>
                <a:cs typeface="Oswald Regular"/>
                <a:sym typeface="Oswald Regular"/>
              </a:rPr>
              <a:t>1) briefly describe the idea the group discussed </a:t>
            </a:r>
            <a:br>
              <a:rPr lang="en-US" sz="2200" dirty="0">
                <a:latin typeface="Oswald Regular"/>
                <a:ea typeface="Oswald Regular"/>
                <a:cs typeface="Oswald Regular"/>
                <a:sym typeface="Oswald Regular"/>
              </a:rPr>
            </a:br>
            <a:r>
              <a:rPr lang="en-US" sz="2200" dirty="0">
                <a:latin typeface="Oswald Regular"/>
                <a:ea typeface="Oswald Regular"/>
                <a:cs typeface="Oswald Regular"/>
                <a:sym typeface="Oswald Regular"/>
              </a:rPr>
              <a:t>2) highlight one surprising or interesting insight that came from the interdisciplinary exploration of the idea</a:t>
            </a:r>
            <a:br>
              <a:rPr lang="en-US" sz="2200" dirty="0">
                <a:latin typeface="Oswald Regular"/>
                <a:ea typeface="Oswald Regular"/>
                <a:cs typeface="Oswald Regular"/>
                <a:sym typeface="Oswald Regular"/>
              </a:rPr>
            </a:br>
            <a:r>
              <a:rPr lang="en-US" sz="2200" dirty="0">
                <a:latin typeface="Oswald Regular"/>
                <a:ea typeface="Oswald Regular"/>
                <a:cs typeface="Oswald Regular"/>
                <a:sym typeface="Oswald Regular"/>
              </a:rPr>
              <a:t>3) share any next steps planned or ways other workshop participants can learn more or get involved</a:t>
            </a:r>
            <a:br>
              <a:rPr lang="en-US" sz="2200" dirty="0">
                <a:latin typeface="Oswald Regular"/>
                <a:ea typeface="Oswald Regular"/>
                <a:cs typeface="Oswald Regular"/>
                <a:sym typeface="Oswald Regular"/>
              </a:rPr>
            </a:br>
            <a:br>
              <a:rPr lang="en-US" sz="2200" dirty="0">
                <a:latin typeface="Oswald Regular"/>
                <a:ea typeface="Oswald Regular"/>
                <a:cs typeface="Oswald Regular"/>
                <a:sym typeface="Oswald Regular"/>
              </a:rPr>
            </a:br>
            <a:br>
              <a:rPr lang="en-US" sz="1600" dirty="0">
                <a:latin typeface="Oswald Regular"/>
                <a:ea typeface="Oswald Regular"/>
                <a:cs typeface="Oswald Regular"/>
                <a:sym typeface="Oswald Regular"/>
              </a:rPr>
            </a:br>
            <a:endParaRPr lang="en-US" sz="1600" dirty="0">
              <a:latin typeface="Oswald Regular"/>
              <a:ea typeface="Oswald Regular"/>
              <a:cs typeface="Oswald Regular"/>
              <a:sym typeface="Oswald Regular"/>
            </a:endParaRPr>
          </a:p>
        </p:txBody>
      </p:sp>
      <p:sp>
        <p:nvSpPr>
          <p:cNvPr id="9" name="Google Shape;106;p19">
            <a:extLst>
              <a:ext uri="{FF2B5EF4-FFF2-40B4-BE49-F238E27FC236}">
                <a16:creationId xmlns:a16="http://schemas.microsoft.com/office/drawing/2014/main" id="{81BC5215-A8DB-9A49-91FA-21C2DE6041E2}"/>
              </a:ext>
            </a:extLst>
          </p:cNvPr>
          <p:cNvSpPr txBox="1">
            <a:spLocks/>
          </p:cNvSpPr>
          <p:nvPr/>
        </p:nvSpPr>
        <p:spPr>
          <a:xfrm>
            <a:off x="415599" y="285866"/>
            <a:ext cx="11360802" cy="11288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9" tIns="121899" rIns="121899" bIns="121899" anchor="b">
            <a:normAutofit/>
          </a:bodyPr>
          <a:lstStyle>
            <a:lvl1pPr marL="0" marR="0" indent="0" algn="ctr" defTabSz="1517903" rtl="0" latinLnBrk="0">
              <a:lnSpc>
                <a:spcPct val="100000"/>
              </a:lnSpc>
              <a:spcBef>
                <a:spcPts val="0"/>
              </a:spcBef>
              <a:spcAft>
                <a:spcPts val="0"/>
              </a:spcAft>
              <a:buClrTx/>
              <a:buSzTx/>
              <a:buFontTx/>
              <a:buNone/>
              <a:tabLst/>
              <a:defRPr sz="4316" b="0" i="0" u="none" strike="noStrike" cap="small" spc="0" baseline="0">
                <a:solidFill>
                  <a:srgbClr val="FFFFFF"/>
                </a:solidFill>
                <a:uFillTx/>
                <a:latin typeface="Oswald Medium"/>
                <a:ea typeface="Oswald Medium"/>
                <a:cs typeface="Oswald Medium"/>
                <a:sym typeface="Oswald Medium"/>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Small Group Reports</a:t>
            </a:r>
          </a:p>
        </p:txBody>
      </p:sp>
    </p:spTree>
    <p:extLst>
      <p:ext uri="{BB962C8B-B14F-4D97-AF65-F5344CB8AC3E}">
        <p14:creationId xmlns:p14="http://schemas.microsoft.com/office/powerpoint/2010/main" val="46379576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 name="Rounded Rectangle"/>
          <p:cNvSpPr/>
          <p:nvPr/>
        </p:nvSpPr>
        <p:spPr>
          <a:xfrm>
            <a:off x="792827" y="1556951"/>
            <a:ext cx="10606346" cy="4633783"/>
          </a:xfrm>
          <a:prstGeom prst="roundRect">
            <a:avLst>
              <a:gd name="adj" fmla="val 16039"/>
            </a:avLst>
          </a:prstGeom>
          <a:solidFill>
            <a:srgbClr val="FFFFFF">
              <a:alpha val="60379"/>
            </a:srgbClr>
          </a:solidFill>
          <a:ln w="25400">
            <a:solidFill>
              <a:schemeClr val="accent1">
                <a:satOff val="-3547"/>
                <a:lumOff val="-10352"/>
                <a:alpha val="60379"/>
              </a:schemeClr>
            </a:solidFill>
            <a:miter/>
          </a:ln>
        </p:spPr>
        <p:txBody>
          <a:bodyPr lIns="45719" rIns="45719" anchor="ctr"/>
          <a:lstStyle/>
          <a:p>
            <a:endParaRPr dirty="0"/>
          </a:p>
        </p:txBody>
      </p:sp>
      <p:sp>
        <p:nvSpPr>
          <p:cNvPr id="9" name="Google Shape;106;p19">
            <a:extLst>
              <a:ext uri="{FF2B5EF4-FFF2-40B4-BE49-F238E27FC236}">
                <a16:creationId xmlns:a16="http://schemas.microsoft.com/office/drawing/2014/main" id="{81BC5215-A8DB-9A49-91FA-21C2DE6041E2}"/>
              </a:ext>
            </a:extLst>
          </p:cNvPr>
          <p:cNvSpPr txBox="1">
            <a:spLocks/>
          </p:cNvSpPr>
          <p:nvPr/>
        </p:nvSpPr>
        <p:spPr>
          <a:xfrm>
            <a:off x="415599" y="328388"/>
            <a:ext cx="11360802" cy="11288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9" tIns="121899" rIns="121899" bIns="121899" anchor="b">
            <a:normAutofit/>
          </a:bodyPr>
          <a:lstStyle>
            <a:lvl1pPr marL="0" marR="0" indent="0" algn="ctr" defTabSz="1517903" rtl="0" latinLnBrk="0">
              <a:lnSpc>
                <a:spcPct val="100000"/>
              </a:lnSpc>
              <a:spcBef>
                <a:spcPts val="0"/>
              </a:spcBef>
              <a:spcAft>
                <a:spcPts val="0"/>
              </a:spcAft>
              <a:buClrTx/>
              <a:buSzTx/>
              <a:buFontTx/>
              <a:buNone/>
              <a:tabLst/>
              <a:defRPr sz="4316" b="0" i="0" u="none" strike="noStrike" cap="small" spc="0" baseline="0">
                <a:solidFill>
                  <a:srgbClr val="FFFFFF"/>
                </a:solidFill>
                <a:uFillTx/>
                <a:latin typeface="Oswald Medium"/>
                <a:ea typeface="Oswald Medium"/>
                <a:cs typeface="Oswald Medium"/>
                <a:sym typeface="Oswald Medium"/>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What Comes Next?</a:t>
            </a:r>
          </a:p>
        </p:txBody>
      </p:sp>
      <p:sp>
        <p:nvSpPr>
          <p:cNvPr id="6" name="TextBox 5">
            <a:extLst>
              <a:ext uri="{FF2B5EF4-FFF2-40B4-BE49-F238E27FC236}">
                <a16:creationId xmlns:a16="http://schemas.microsoft.com/office/drawing/2014/main" id="{ADF47D17-4219-6F43-81D4-A359E63FFB0B}"/>
              </a:ext>
            </a:extLst>
          </p:cNvPr>
          <p:cNvSpPr txBox="1"/>
          <p:nvPr/>
        </p:nvSpPr>
        <p:spPr>
          <a:xfrm>
            <a:off x="1964514" y="1796351"/>
            <a:ext cx="7908325" cy="41549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r>
              <a:rPr lang="en-US" sz="2400" dirty="0">
                <a:solidFill>
                  <a:schemeClr val="accent1">
                    <a:lumMod val="75000"/>
                  </a:schemeClr>
                </a:solidFill>
                <a:latin typeface="Oswald Regular"/>
                <a:ea typeface="Oswald Regular"/>
                <a:cs typeface="Oswald Regular"/>
                <a:sym typeface="Oswald Regular"/>
              </a:rPr>
              <a:t>Circulation of workshop participant info, assignment files, and a bibliography of other helpful resources shared to encourage additional networking and support among all workshop participants. </a:t>
            </a:r>
          </a:p>
          <a:p>
            <a:endParaRPr lang="en-US" sz="2400" dirty="0">
              <a:solidFill>
                <a:schemeClr val="accent1">
                  <a:lumMod val="75000"/>
                </a:schemeClr>
              </a:solidFill>
              <a:latin typeface="Oswald Regular"/>
              <a:ea typeface="Oswald Regular"/>
              <a:cs typeface="Oswald Regular"/>
              <a:sym typeface="Oswald Regular"/>
            </a:endParaRPr>
          </a:p>
          <a:p>
            <a:pPr marL="285750" indent="-285750">
              <a:buFont typeface="Arial" panose="020B0604020202020204" pitchFamily="34" charset="0"/>
              <a:buChar char="•"/>
            </a:pPr>
            <a:r>
              <a:rPr lang="en-US" sz="2400" dirty="0">
                <a:solidFill>
                  <a:schemeClr val="accent1">
                    <a:lumMod val="75000"/>
                  </a:schemeClr>
                </a:solidFill>
                <a:latin typeface="Oswald Regular"/>
                <a:ea typeface="Oswald Regular"/>
                <a:cs typeface="Oswald Regular"/>
                <a:sym typeface="Oswald Regular"/>
              </a:rPr>
              <a:t>Project champions invited to touch base with workshop hosts to discuss next steps. </a:t>
            </a:r>
          </a:p>
          <a:p>
            <a:endParaRPr lang="en-US" sz="2400" dirty="0">
              <a:solidFill>
                <a:schemeClr val="accent1">
                  <a:lumMod val="75000"/>
                </a:schemeClr>
              </a:solidFill>
              <a:latin typeface="Oswald Regular"/>
              <a:ea typeface="Oswald Regular"/>
              <a:cs typeface="Oswald Regular"/>
              <a:sym typeface="Oswald Regular"/>
            </a:endParaRPr>
          </a:p>
          <a:p>
            <a:pPr marL="285750" indent="-285750">
              <a:buFont typeface="Arial" panose="020B0604020202020204" pitchFamily="34" charset="0"/>
              <a:buChar char="•"/>
            </a:pPr>
            <a:r>
              <a:rPr lang="en-US" sz="2400" dirty="0">
                <a:solidFill>
                  <a:schemeClr val="accent1">
                    <a:lumMod val="75000"/>
                  </a:schemeClr>
                </a:solidFill>
                <a:latin typeface="Oswald Regular"/>
                <a:ea typeface="Oswald Regular"/>
                <a:cs typeface="Oswald Regular"/>
                <a:sym typeface="Oswald Regular"/>
              </a:rPr>
              <a:t>Arctic Research Funders Meet &amp; Greet Virtual Networking Event on Friday, 7 May from 9-11am AK.</a:t>
            </a:r>
          </a:p>
          <a:p>
            <a:pPr marL="285750" indent="-285750">
              <a:buFont typeface="Arial" panose="020B0604020202020204" pitchFamily="34" charset="0"/>
              <a:buChar char="•"/>
            </a:pPr>
            <a:endParaRPr kumimoji="0" lang="en-US" sz="2400" b="0" i="0" u="none" strike="noStrike" cap="none" spc="0" normalizeH="0" dirty="0">
              <a:ln>
                <a:noFill/>
              </a:ln>
              <a:solidFill>
                <a:schemeClr val="accent1">
                  <a:lumMod val="75000"/>
                </a:schemeClr>
              </a:solidFill>
              <a:effectLst/>
              <a:uFillTx/>
              <a:latin typeface="Oswald Regular"/>
              <a:sym typeface="Oswald Regular"/>
            </a:endParaRPr>
          </a:p>
          <a:p>
            <a:pPr marL="285750" indent="-285750">
              <a:buFont typeface="Arial" panose="020B0604020202020204" pitchFamily="34" charset="0"/>
              <a:buChar char="•"/>
            </a:pPr>
            <a:r>
              <a:rPr lang="en-US" sz="2400" dirty="0">
                <a:solidFill>
                  <a:schemeClr val="accent1">
                    <a:lumMod val="75000"/>
                  </a:schemeClr>
                </a:solidFill>
                <a:latin typeface="Oswald Regular"/>
                <a:ea typeface="+mn-ea"/>
                <a:cs typeface="+mn-cs"/>
                <a:sym typeface="Oswald Regular"/>
              </a:rPr>
              <a:t>Plans underway for </a:t>
            </a:r>
            <a:r>
              <a:rPr lang="en-US" sz="2400" dirty="0">
                <a:solidFill>
                  <a:schemeClr val="accent1">
                    <a:lumMod val="75000"/>
                  </a:schemeClr>
                </a:solidFill>
                <a:latin typeface="Oswald Regular"/>
                <a:sym typeface="Oswald Regular"/>
              </a:rPr>
              <a:t>future</a:t>
            </a:r>
            <a:r>
              <a:rPr lang="en-US" sz="2400" dirty="0">
                <a:solidFill>
                  <a:schemeClr val="accent1">
                    <a:lumMod val="75000"/>
                  </a:schemeClr>
                </a:solidFill>
                <a:latin typeface="Oswald Regular"/>
                <a:ea typeface="+mn-ea"/>
                <a:cs typeface="+mn-cs"/>
                <a:sym typeface="Oswald Regular"/>
              </a:rPr>
              <a:t> Arctic Research Collaboration events   </a:t>
            </a:r>
          </a:p>
        </p:txBody>
      </p:sp>
    </p:spTree>
    <p:extLst>
      <p:ext uri="{BB962C8B-B14F-4D97-AF65-F5344CB8AC3E}">
        <p14:creationId xmlns:p14="http://schemas.microsoft.com/office/powerpoint/2010/main" val="162504609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6"/>
          <p:cNvPicPr preferRelativeResize="0"/>
          <p:nvPr/>
        </p:nvPicPr>
        <p:blipFill rotWithShape="1">
          <a:blip r:embed="rId3">
            <a:alphaModFix/>
          </a:blip>
          <a:srcRect l="11375" t="28400" r="9629" b="4933"/>
          <a:stretch/>
        </p:blipFill>
        <p:spPr>
          <a:xfrm>
            <a:off x="1" y="1"/>
            <a:ext cx="12192004" cy="6858001"/>
          </a:xfrm>
          <a:prstGeom prst="rect">
            <a:avLst/>
          </a:prstGeom>
          <a:noFill/>
          <a:ln>
            <a:noFill/>
          </a:ln>
        </p:spPr>
      </p:pic>
      <p:sp>
        <p:nvSpPr>
          <p:cNvPr id="106" name="Google Shape;106;p26"/>
          <p:cNvSpPr txBox="1"/>
          <p:nvPr/>
        </p:nvSpPr>
        <p:spPr>
          <a:xfrm>
            <a:off x="217133" y="158000"/>
            <a:ext cx="11764400" cy="924400"/>
          </a:xfrm>
          <a:prstGeom prst="rect">
            <a:avLst/>
          </a:prstGeom>
          <a:solidFill>
            <a:srgbClr val="11518F"/>
          </a:solidFill>
          <a:ln>
            <a:noFill/>
          </a:ln>
        </p:spPr>
        <p:txBody>
          <a:bodyPr spcFirstLastPara="1" wrap="square" lIns="121900" tIns="121900" rIns="121900" bIns="121900" anchor="b" anchorCtr="0">
            <a:noAutofit/>
          </a:bodyPr>
          <a:lstStyle/>
          <a:p>
            <a:pPr defTabSz="1219170" hangingPunct="1">
              <a:buClr>
                <a:srgbClr val="000000"/>
              </a:buClr>
            </a:pPr>
            <a:r>
              <a:rPr lang="en" sz="4267" b="1">
                <a:solidFill>
                  <a:srgbClr val="E5E5E5"/>
                </a:solidFill>
                <a:latin typeface="Raleway"/>
                <a:ea typeface="Raleway"/>
                <a:cs typeface="Raleway"/>
                <a:sym typeface="Raleway"/>
              </a:rPr>
              <a:t>      What is IARPC?</a:t>
            </a:r>
            <a:endParaRPr sz="4267" b="1">
              <a:solidFill>
                <a:srgbClr val="E5E5E5"/>
              </a:solidFill>
              <a:latin typeface="Raleway"/>
              <a:ea typeface="Raleway"/>
              <a:cs typeface="Raleway"/>
              <a:sym typeface="Raleway"/>
            </a:endParaRPr>
          </a:p>
        </p:txBody>
      </p:sp>
      <p:pic>
        <p:nvPicPr>
          <p:cNvPr id="107" name="Google Shape;107;p26"/>
          <p:cNvPicPr preferRelativeResize="0"/>
          <p:nvPr/>
        </p:nvPicPr>
        <p:blipFill>
          <a:blip r:embed="rId4">
            <a:alphaModFix/>
          </a:blip>
          <a:stretch>
            <a:fillRect/>
          </a:stretch>
        </p:blipFill>
        <p:spPr>
          <a:xfrm>
            <a:off x="217134" y="83800"/>
            <a:ext cx="721105" cy="1131200"/>
          </a:xfrm>
          <a:prstGeom prst="rect">
            <a:avLst/>
          </a:prstGeom>
          <a:noFill/>
          <a:ln>
            <a:noFill/>
          </a:ln>
        </p:spPr>
      </p:pic>
      <p:sp>
        <p:nvSpPr>
          <p:cNvPr id="108" name="Google Shape;108;p26"/>
          <p:cNvSpPr txBox="1"/>
          <p:nvPr/>
        </p:nvSpPr>
        <p:spPr>
          <a:xfrm>
            <a:off x="0" y="6541600"/>
            <a:ext cx="2374800" cy="214800"/>
          </a:xfrm>
          <a:prstGeom prst="rect">
            <a:avLst/>
          </a:prstGeom>
          <a:noFill/>
          <a:ln>
            <a:noFill/>
          </a:ln>
        </p:spPr>
        <p:txBody>
          <a:bodyPr spcFirstLastPara="1" wrap="square" lIns="121900" tIns="121900" rIns="121900" bIns="121900" anchor="t" anchorCtr="0">
            <a:noAutofit/>
          </a:bodyPr>
          <a:lstStyle/>
          <a:p>
            <a:pPr defTabSz="1219170" hangingPunct="1">
              <a:buClr>
                <a:srgbClr val="000000"/>
              </a:buClr>
            </a:pPr>
            <a:r>
              <a:rPr lang="en" sz="933">
                <a:solidFill>
                  <a:srgbClr val="E5E5E5"/>
                </a:solidFill>
                <a:latin typeface="Open Sans"/>
                <a:ea typeface="Open Sans"/>
                <a:cs typeface="Open Sans"/>
                <a:sym typeface="Open Sans"/>
              </a:rPr>
              <a:t>Photo: Lisa Hupp/USFWS</a:t>
            </a:r>
            <a:endParaRPr sz="933">
              <a:solidFill>
                <a:srgbClr val="E5E5E5"/>
              </a:solidFill>
              <a:latin typeface="Open Sans"/>
              <a:ea typeface="Open Sans"/>
              <a:cs typeface="Open Sans"/>
              <a:sym typeface="Open Sans"/>
            </a:endParaRPr>
          </a:p>
        </p:txBody>
      </p:sp>
      <p:sp>
        <p:nvSpPr>
          <p:cNvPr id="109" name="Google Shape;109;p26"/>
          <p:cNvSpPr txBox="1">
            <a:spLocks noGrp="1"/>
          </p:cNvSpPr>
          <p:nvPr>
            <p:ph type="body" idx="1"/>
          </p:nvPr>
        </p:nvSpPr>
        <p:spPr>
          <a:xfrm>
            <a:off x="6251033" y="1650733"/>
            <a:ext cx="5730400" cy="2633200"/>
          </a:xfrm>
          <a:prstGeom prst="rect">
            <a:avLst/>
          </a:prstGeom>
          <a:solidFill>
            <a:srgbClr val="11518F">
              <a:alpha val="59800"/>
            </a:srgbClr>
          </a:solidFill>
        </p:spPr>
        <p:txBody>
          <a:bodyPr spcFirstLastPara="1" wrap="square" lIns="121900" tIns="121900" rIns="121900" bIns="121900" anchor="t" anchorCtr="0">
            <a:noAutofit/>
          </a:bodyPr>
          <a:lstStyle/>
          <a:p>
            <a:pPr marL="0" indent="0">
              <a:spcAft>
                <a:spcPts val="1333"/>
              </a:spcAft>
              <a:buNone/>
            </a:pPr>
            <a:r>
              <a:rPr lang="en" sz="4267">
                <a:latin typeface="Raleway"/>
                <a:ea typeface="Raleway"/>
                <a:cs typeface="Raleway"/>
                <a:sym typeface="Raleway"/>
              </a:rPr>
              <a:t>The Interagency Arctic Research Policy Committee</a:t>
            </a:r>
            <a:endParaRPr sz="4267">
              <a:latin typeface="Raleway"/>
              <a:ea typeface="Raleway"/>
              <a:cs typeface="Raleway"/>
              <a:sym typeface="Raleway"/>
            </a:endParaRPr>
          </a:p>
        </p:txBody>
      </p:sp>
      <p:sp>
        <p:nvSpPr>
          <p:cNvPr id="110" name="Google Shape;110;p26"/>
          <p:cNvSpPr txBox="1">
            <a:spLocks noGrp="1"/>
          </p:cNvSpPr>
          <p:nvPr>
            <p:ph type="sldNum" idx="12"/>
          </p:nvPr>
        </p:nvSpPr>
        <p:spPr>
          <a:xfrm>
            <a:off x="10856400" y="101600"/>
            <a:ext cx="1119600" cy="345200"/>
          </a:xfrm>
          <a:prstGeom prst="rect">
            <a:avLst/>
          </a:prstGeom>
        </p:spPr>
        <p:txBody>
          <a:bodyPr spcFirstLastPara="1" wrap="square" lIns="121900" tIns="121900" rIns="121900" bIns="121900" anchor="ctr" anchorCtr="0">
            <a:noAutofit/>
          </a:bodyPr>
          <a:lstStyle/>
          <a:p>
            <a:pPr defTabSz="1219170" hangingPunct="1">
              <a:buClr>
                <a:srgbClr val="000000"/>
              </a:buClr>
            </a:pPr>
            <a:fld id="{00000000-1234-1234-1234-123412341234}" type="slidenum">
              <a:rPr lang="en"/>
              <a:pPr defTabSz="1219170" hangingPunct="1">
                <a:buClr>
                  <a:srgbClr val="000000"/>
                </a:buClr>
              </a:pPr>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Shape 114"/>
        <p:cNvGrpSpPr/>
        <p:nvPr/>
      </p:nvGrpSpPr>
      <p:grpSpPr>
        <a:xfrm>
          <a:off x="0" y="0"/>
          <a:ext cx="0" cy="0"/>
          <a:chOff x="0" y="0"/>
          <a:chExt cx="0" cy="0"/>
        </a:xfrm>
      </p:grpSpPr>
      <p:sp>
        <p:nvSpPr>
          <p:cNvPr id="115" name="Google Shape;115;p27"/>
          <p:cNvSpPr txBox="1"/>
          <p:nvPr/>
        </p:nvSpPr>
        <p:spPr>
          <a:xfrm>
            <a:off x="217133" y="158000"/>
            <a:ext cx="11764400" cy="924400"/>
          </a:xfrm>
          <a:prstGeom prst="rect">
            <a:avLst/>
          </a:prstGeom>
          <a:solidFill>
            <a:srgbClr val="11518F"/>
          </a:solidFill>
          <a:ln>
            <a:noFill/>
          </a:ln>
        </p:spPr>
        <p:txBody>
          <a:bodyPr spcFirstLastPara="1" wrap="square" lIns="121900" tIns="121900" rIns="121900" bIns="121900" anchor="b" anchorCtr="0">
            <a:noAutofit/>
          </a:bodyPr>
          <a:lstStyle/>
          <a:p>
            <a:pPr defTabSz="1219170" hangingPunct="1">
              <a:buClr>
                <a:srgbClr val="000000"/>
              </a:buClr>
            </a:pPr>
            <a:r>
              <a:rPr lang="en" sz="4267" b="1">
                <a:solidFill>
                  <a:srgbClr val="E5E5E5"/>
                </a:solidFill>
                <a:latin typeface="Raleway"/>
                <a:ea typeface="Raleway"/>
                <a:cs typeface="Raleway"/>
                <a:sym typeface="Raleway"/>
              </a:rPr>
              <a:t>      IARPC Agencies</a:t>
            </a:r>
            <a:endParaRPr sz="4267" b="1">
              <a:solidFill>
                <a:srgbClr val="E5E5E5"/>
              </a:solidFill>
              <a:latin typeface="Raleway"/>
              <a:ea typeface="Raleway"/>
              <a:cs typeface="Raleway"/>
              <a:sym typeface="Raleway"/>
            </a:endParaRPr>
          </a:p>
        </p:txBody>
      </p:sp>
      <p:pic>
        <p:nvPicPr>
          <p:cNvPr id="116" name="Google Shape;116;p27"/>
          <p:cNvPicPr preferRelativeResize="0"/>
          <p:nvPr/>
        </p:nvPicPr>
        <p:blipFill>
          <a:blip r:embed="rId3">
            <a:alphaModFix/>
          </a:blip>
          <a:stretch>
            <a:fillRect/>
          </a:stretch>
        </p:blipFill>
        <p:spPr>
          <a:xfrm>
            <a:off x="217134" y="83800"/>
            <a:ext cx="721105" cy="1131200"/>
          </a:xfrm>
          <a:prstGeom prst="rect">
            <a:avLst/>
          </a:prstGeom>
          <a:noFill/>
          <a:ln>
            <a:noFill/>
          </a:ln>
        </p:spPr>
      </p:pic>
      <p:sp>
        <p:nvSpPr>
          <p:cNvPr id="117" name="Google Shape;117;p27"/>
          <p:cNvSpPr txBox="1">
            <a:spLocks noGrp="1"/>
          </p:cNvSpPr>
          <p:nvPr>
            <p:ph type="sldNum" idx="12"/>
          </p:nvPr>
        </p:nvSpPr>
        <p:spPr>
          <a:xfrm>
            <a:off x="10856400" y="101600"/>
            <a:ext cx="1119600" cy="345200"/>
          </a:xfrm>
          <a:prstGeom prst="rect">
            <a:avLst/>
          </a:prstGeom>
        </p:spPr>
        <p:txBody>
          <a:bodyPr spcFirstLastPara="1" wrap="square" lIns="121900" tIns="121900" rIns="121900" bIns="121900" anchor="ctr" anchorCtr="0">
            <a:noAutofit/>
          </a:bodyPr>
          <a:lstStyle/>
          <a:p>
            <a:pPr defTabSz="1219170" hangingPunct="1">
              <a:buClr>
                <a:srgbClr val="000000"/>
              </a:buClr>
            </a:pPr>
            <a:fld id="{00000000-1234-1234-1234-123412341234}" type="slidenum">
              <a:rPr lang="en"/>
              <a:pPr defTabSz="1219170" hangingPunct="1">
                <a:buClr>
                  <a:srgbClr val="000000"/>
                </a:buClr>
              </a:pPr>
              <a:t>39</a:t>
            </a:fld>
            <a:endParaRPr/>
          </a:p>
        </p:txBody>
      </p:sp>
      <p:pic>
        <p:nvPicPr>
          <p:cNvPr id="118" name="Google Shape;118;p27"/>
          <p:cNvPicPr preferRelativeResize="0"/>
          <p:nvPr/>
        </p:nvPicPr>
        <p:blipFill>
          <a:blip r:embed="rId4">
            <a:alphaModFix/>
          </a:blip>
          <a:stretch>
            <a:fillRect/>
          </a:stretch>
        </p:blipFill>
        <p:spPr>
          <a:xfrm>
            <a:off x="5121792" y="4935636"/>
            <a:ext cx="1828800" cy="1810512"/>
          </a:xfrm>
          <a:prstGeom prst="rect">
            <a:avLst/>
          </a:prstGeom>
          <a:noFill/>
          <a:ln>
            <a:noFill/>
          </a:ln>
        </p:spPr>
      </p:pic>
      <p:pic>
        <p:nvPicPr>
          <p:cNvPr id="119" name="Google Shape;119;p27"/>
          <p:cNvPicPr preferRelativeResize="0"/>
          <p:nvPr/>
        </p:nvPicPr>
        <p:blipFill>
          <a:blip r:embed="rId5">
            <a:alphaModFix/>
          </a:blip>
          <a:stretch>
            <a:fillRect/>
          </a:stretch>
        </p:blipFill>
        <p:spPr>
          <a:xfrm>
            <a:off x="3003479" y="1324714"/>
            <a:ext cx="1828797" cy="1828797"/>
          </a:xfrm>
          <a:prstGeom prst="rect">
            <a:avLst/>
          </a:prstGeom>
          <a:noFill/>
          <a:ln>
            <a:noFill/>
          </a:ln>
        </p:spPr>
      </p:pic>
      <p:pic>
        <p:nvPicPr>
          <p:cNvPr id="120" name="Google Shape;120;p27"/>
          <p:cNvPicPr preferRelativeResize="0"/>
          <p:nvPr/>
        </p:nvPicPr>
        <p:blipFill>
          <a:blip r:embed="rId6">
            <a:alphaModFix/>
          </a:blip>
          <a:stretch>
            <a:fillRect/>
          </a:stretch>
        </p:blipFill>
        <p:spPr>
          <a:xfrm>
            <a:off x="7170073" y="4995987"/>
            <a:ext cx="1706880" cy="1689811"/>
          </a:xfrm>
          <a:prstGeom prst="rect">
            <a:avLst/>
          </a:prstGeom>
          <a:noFill/>
          <a:ln>
            <a:noFill/>
          </a:ln>
        </p:spPr>
      </p:pic>
      <p:pic>
        <p:nvPicPr>
          <p:cNvPr id="121" name="Google Shape;121;p27"/>
          <p:cNvPicPr preferRelativeResize="0"/>
          <p:nvPr/>
        </p:nvPicPr>
        <p:blipFill>
          <a:blip r:embed="rId7">
            <a:alphaModFix/>
          </a:blip>
          <a:stretch>
            <a:fillRect/>
          </a:stretch>
        </p:blipFill>
        <p:spPr>
          <a:xfrm>
            <a:off x="1025231" y="4926492"/>
            <a:ext cx="1828800" cy="1828800"/>
          </a:xfrm>
          <a:prstGeom prst="rect">
            <a:avLst/>
          </a:prstGeom>
          <a:noFill/>
          <a:ln>
            <a:noFill/>
          </a:ln>
        </p:spPr>
      </p:pic>
      <p:pic>
        <p:nvPicPr>
          <p:cNvPr id="122" name="Google Shape;122;p27"/>
          <p:cNvPicPr preferRelativeResize="0"/>
          <p:nvPr/>
        </p:nvPicPr>
        <p:blipFill>
          <a:blip r:embed="rId8">
            <a:alphaModFix/>
          </a:blip>
          <a:stretch>
            <a:fillRect/>
          </a:stretch>
        </p:blipFill>
        <p:spPr>
          <a:xfrm>
            <a:off x="4032989" y="3144217"/>
            <a:ext cx="1828800" cy="1828800"/>
          </a:xfrm>
          <a:prstGeom prst="rect">
            <a:avLst/>
          </a:prstGeom>
          <a:noFill/>
          <a:ln>
            <a:noFill/>
          </a:ln>
        </p:spPr>
      </p:pic>
      <p:pic>
        <p:nvPicPr>
          <p:cNvPr id="123" name="Google Shape;123;p27"/>
          <p:cNvPicPr preferRelativeResize="0"/>
          <p:nvPr/>
        </p:nvPicPr>
        <p:blipFill>
          <a:blip r:embed="rId9">
            <a:alphaModFix/>
          </a:blip>
          <a:stretch>
            <a:fillRect/>
          </a:stretch>
        </p:blipFill>
        <p:spPr>
          <a:xfrm>
            <a:off x="8938260" y="1214985"/>
            <a:ext cx="2438400" cy="2048257"/>
          </a:xfrm>
          <a:prstGeom prst="rect">
            <a:avLst/>
          </a:prstGeom>
          <a:noFill/>
          <a:ln>
            <a:noFill/>
          </a:ln>
        </p:spPr>
      </p:pic>
      <p:pic>
        <p:nvPicPr>
          <p:cNvPr id="124" name="Google Shape;124;p27"/>
          <p:cNvPicPr preferRelativeResize="0"/>
          <p:nvPr/>
        </p:nvPicPr>
        <p:blipFill>
          <a:blip r:embed="rId10">
            <a:alphaModFix/>
          </a:blip>
          <a:stretch>
            <a:fillRect/>
          </a:stretch>
        </p:blipFill>
        <p:spPr>
          <a:xfrm>
            <a:off x="1025217" y="1324712"/>
            <a:ext cx="1828800" cy="1828800"/>
          </a:xfrm>
          <a:prstGeom prst="rect">
            <a:avLst/>
          </a:prstGeom>
          <a:noFill/>
          <a:ln>
            <a:noFill/>
          </a:ln>
        </p:spPr>
      </p:pic>
      <p:pic>
        <p:nvPicPr>
          <p:cNvPr id="125" name="Google Shape;125;p27"/>
          <p:cNvPicPr preferRelativeResize="0"/>
          <p:nvPr/>
        </p:nvPicPr>
        <p:blipFill>
          <a:blip r:embed="rId11">
            <a:alphaModFix/>
          </a:blip>
          <a:stretch>
            <a:fillRect/>
          </a:stretch>
        </p:blipFill>
        <p:spPr>
          <a:xfrm>
            <a:off x="2053417" y="3153361"/>
            <a:ext cx="1828800" cy="1810512"/>
          </a:xfrm>
          <a:prstGeom prst="rect">
            <a:avLst/>
          </a:prstGeom>
          <a:noFill/>
          <a:ln>
            <a:noFill/>
          </a:ln>
        </p:spPr>
      </p:pic>
      <p:pic>
        <p:nvPicPr>
          <p:cNvPr id="126" name="Google Shape;126;p27"/>
          <p:cNvPicPr preferRelativeResize="0"/>
          <p:nvPr/>
        </p:nvPicPr>
        <p:blipFill>
          <a:blip r:embed="rId12">
            <a:alphaModFix/>
          </a:blip>
          <a:stretch>
            <a:fillRect/>
          </a:stretch>
        </p:blipFill>
        <p:spPr>
          <a:xfrm>
            <a:off x="4981737" y="1324712"/>
            <a:ext cx="1828800" cy="1828800"/>
          </a:xfrm>
          <a:prstGeom prst="rect">
            <a:avLst/>
          </a:prstGeom>
          <a:noFill/>
          <a:ln>
            <a:noFill/>
          </a:ln>
        </p:spPr>
      </p:pic>
      <p:pic>
        <p:nvPicPr>
          <p:cNvPr id="127" name="Google Shape;127;p27"/>
          <p:cNvPicPr preferRelativeResize="0"/>
          <p:nvPr/>
        </p:nvPicPr>
        <p:blipFill>
          <a:blip r:embed="rId13">
            <a:alphaModFix/>
          </a:blip>
          <a:stretch>
            <a:fillRect/>
          </a:stretch>
        </p:blipFill>
        <p:spPr>
          <a:xfrm>
            <a:off x="6012561" y="3144217"/>
            <a:ext cx="1828800" cy="1828800"/>
          </a:xfrm>
          <a:prstGeom prst="rect">
            <a:avLst/>
          </a:prstGeom>
          <a:noFill/>
          <a:ln>
            <a:noFill/>
          </a:ln>
        </p:spPr>
      </p:pic>
      <p:pic>
        <p:nvPicPr>
          <p:cNvPr id="128" name="Google Shape;128;p27"/>
          <p:cNvPicPr preferRelativeResize="0"/>
          <p:nvPr/>
        </p:nvPicPr>
        <p:blipFill>
          <a:blip r:embed="rId14">
            <a:alphaModFix/>
          </a:blip>
          <a:stretch>
            <a:fillRect/>
          </a:stretch>
        </p:blipFill>
        <p:spPr>
          <a:xfrm>
            <a:off x="7992133" y="3144217"/>
            <a:ext cx="1828800" cy="1828800"/>
          </a:xfrm>
          <a:prstGeom prst="rect">
            <a:avLst/>
          </a:prstGeom>
          <a:noFill/>
          <a:ln>
            <a:noFill/>
          </a:ln>
        </p:spPr>
      </p:pic>
      <p:pic>
        <p:nvPicPr>
          <p:cNvPr id="129" name="Google Shape;129;p27"/>
          <p:cNvPicPr preferRelativeResize="0"/>
          <p:nvPr/>
        </p:nvPicPr>
        <p:blipFill>
          <a:blip r:embed="rId15">
            <a:alphaModFix/>
          </a:blip>
          <a:stretch>
            <a:fillRect/>
          </a:stretch>
        </p:blipFill>
        <p:spPr>
          <a:xfrm>
            <a:off x="3073511" y="4926492"/>
            <a:ext cx="1828800" cy="1828800"/>
          </a:xfrm>
          <a:prstGeom prst="rect">
            <a:avLst/>
          </a:prstGeom>
          <a:noFill/>
          <a:ln>
            <a:noFill/>
          </a:ln>
        </p:spPr>
      </p:pic>
      <p:pic>
        <p:nvPicPr>
          <p:cNvPr id="130" name="Google Shape;130;p27"/>
          <p:cNvPicPr preferRelativeResize="0"/>
          <p:nvPr/>
        </p:nvPicPr>
        <p:blipFill>
          <a:blip r:embed="rId16">
            <a:alphaModFix/>
          </a:blip>
          <a:stretch>
            <a:fillRect/>
          </a:stretch>
        </p:blipFill>
        <p:spPr>
          <a:xfrm>
            <a:off x="6959999" y="1333857"/>
            <a:ext cx="1828800" cy="1810511"/>
          </a:xfrm>
          <a:prstGeom prst="rect">
            <a:avLst/>
          </a:prstGeom>
          <a:noFill/>
          <a:ln>
            <a:noFill/>
          </a:ln>
        </p:spPr>
      </p:pic>
      <p:pic>
        <p:nvPicPr>
          <p:cNvPr id="131" name="Google Shape;131;p27"/>
          <p:cNvPicPr preferRelativeResize="0"/>
          <p:nvPr/>
        </p:nvPicPr>
        <p:blipFill>
          <a:blip r:embed="rId17">
            <a:alphaModFix/>
          </a:blip>
          <a:stretch>
            <a:fillRect/>
          </a:stretch>
        </p:blipFill>
        <p:spPr>
          <a:xfrm>
            <a:off x="9096434" y="4926493"/>
            <a:ext cx="1828799" cy="18287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7"/>
        <p:cNvGrpSpPr/>
        <p:nvPr/>
      </p:nvGrpSpPr>
      <p:grpSpPr>
        <a:xfrm>
          <a:off x="0" y="0"/>
          <a:ext cx="0" cy="0"/>
          <a:chOff x="0" y="0"/>
          <a:chExt cx="0" cy="0"/>
        </a:xfrm>
      </p:grpSpPr>
      <p:sp>
        <p:nvSpPr>
          <p:cNvPr id="158" name="Google Shape;158;p17"/>
          <p:cNvSpPr/>
          <p:nvPr/>
        </p:nvSpPr>
        <p:spPr>
          <a:xfrm>
            <a:off x="6285699" y="1790085"/>
            <a:ext cx="5906400" cy="3596400"/>
          </a:xfrm>
          <a:prstGeom prst="rect">
            <a:avLst/>
          </a:prstGeom>
          <a:solidFill>
            <a:srgbClr val="FFFFFF">
              <a:alpha val="55290"/>
            </a:srgbClr>
          </a:solidFill>
          <a:ln>
            <a:noFill/>
          </a:ln>
        </p:spPr>
        <p:txBody>
          <a:bodyPr spcFirstLastPara="1" wrap="square" lIns="45700" tIns="45700" rIns="45700" bIns="45700" anchor="ctr" anchorCtr="0">
            <a:noAutofit/>
          </a:bodyPr>
          <a:lstStyle/>
          <a:p>
            <a:pPr>
              <a:buClr>
                <a:srgbClr val="000000"/>
              </a:buClr>
              <a:buSzPts val="1400"/>
            </a:pPr>
            <a:endParaRPr sz="1867">
              <a:latin typeface="Calibri"/>
              <a:ea typeface="Calibri"/>
              <a:cs typeface="Calibri"/>
            </a:endParaRPr>
          </a:p>
        </p:txBody>
      </p:sp>
      <p:grpSp>
        <p:nvGrpSpPr>
          <p:cNvPr id="159" name="Google Shape;159;p17"/>
          <p:cNvGrpSpPr/>
          <p:nvPr/>
        </p:nvGrpSpPr>
        <p:grpSpPr>
          <a:xfrm>
            <a:off x="-47046" y="995953"/>
            <a:ext cx="7786620" cy="5528856"/>
            <a:chOff x="0" y="0"/>
            <a:chExt cx="7786619" cy="5528855"/>
          </a:xfrm>
        </p:grpSpPr>
        <p:pic>
          <p:nvPicPr>
            <p:cNvPr id="160" name="Google Shape;160;p17" descr="Screen Shot 2020-10-27 at 3.23.42 PM.png"/>
            <p:cNvPicPr preferRelativeResize="0"/>
            <p:nvPr/>
          </p:nvPicPr>
          <p:blipFill rotWithShape="1">
            <a:blip r:embed="rId4">
              <a:alphaModFix/>
            </a:blip>
            <a:srcRect/>
            <a:stretch/>
          </p:blipFill>
          <p:spPr>
            <a:xfrm>
              <a:off x="0" y="0"/>
              <a:ext cx="7786619" cy="5528855"/>
            </a:xfrm>
            <a:prstGeom prst="rect">
              <a:avLst/>
            </a:prstGeom>
            <a:noFill/>
            <a:ln>
              <a:noFill/>
            </a:ln>
          </p:spPr>
        </p:pic>
        <p:sp>
          <p:nvSpPr>
            <p:cNvPr id="161" name="Google Shape;161;p17"/>
            <p:cNvSpPr/>
            <p:nvPr/>
          </p:nvSpPr>
          <p:spPr>
            <a:xfrm>
              <a:off x="519973" y="1679202"/>
              <a:ext cx="6746700" cy="2170500"/>
            </a:xfrm>
            <a:prstGeom prst="rect">
              <a:avLst/>
            </a:prstGeom>
            <a:solidFill>
              <a:srgbClr val="111111"/>
            </a:solidFill>
            <a:ln>
              <a:noFill/>
            </a:ln>
          </p:spPr>
          <p:txBody>
            <a:bodyPr spcFirstLastPara="1" wrap="square" lIns="45700" tIns="45700" rIns="45700" bIns="45700" anchor="ctr" anchorCtr="0">
              <a:noAutofit/>
            </a:bodyPr>
            <a:lstStyle/>
            <a:p>
              <a:pPr>
                <a:buClr>
                  <a:srgbClr val="111111"/>
                </a:buClr>
                <a:buSzPts val="1400"/>
              </a:pPr>
              <a:endParaRPr sz="1867">
                <a:latin typeface="Calibri"/>
                <a:ea typeface="Calibri"/>
                <a:cs typeface="Calibri"/>
              </a:endParaRPr>
            </a:p>
          </p:txBody>
        </p:sp>
      </p:grpSp>
      <p:sp>
        <p:nvSpPr>
          <p:cNvPr id="162" name="Google Shape;162;p17"/>
          <p:cNvSpPr txBox="1">
            <a:spLocks noGrp="1"/>
          </p:cNvSpPr>
          <p:nvPr>
            <p:ph type="body" idx="1"/>
          </p:nvPr>
        </p:nvSpPr>
        <p:spPr>
          <a:xfrm>
            <a:off x="7256033" y="1891767"/>
            <a:ext cx="4936000" cy="3737200"/>
          </a:xfrm>
          <a:prstGeom prst="rect">
            <a:avLst/>
          </a:prstGeom>
          <a:noFill/>
          <a:ln>
            <a:noFill/>
          </a:ln>
        </p:spPr>
        <p:txBody>
          <a:bodyPr spcFirstLastPara="1" wrap="square" lIns="121867" tIns="121867" rIns="121867" bIns="121867" anchor="t" anchorCtr="0">
            <a:normAutofit lnSpcReduction="10000"/>
          </a:bodyPr>
          <a:lstStyle/>
          <a:p>
            <a:pPr marL="270927" indent="-304792">
              <a:buClr>
                <a:srgbClr val="365B9B"/>
              </a:buClr>
              <a:buSzPts val="1600"/>
              <a:buFont typeface="Oswald"/>
              <a:buChar char="•"/>
            </a:pPr>
            <a:r>
              <a:rPr lang="en" sz="1867" dirty="0">
                <a:solidFill>
                  <a:schemeClr val="accent1">
                    <a:lumMod val="75000"/>
                  </a:schemeClr>
                </a:solidFill>
                <a:latin typeface="Oswald Regular"/>
                <a:ea typeface="Oswald Regular"/>
                <a:cs typeface="Oswald Regular"/>
                <a:sym typeface="Oswald"/>
              </a:rPr>
              <a:t>When you entered the meeting, your video was switched off and your audio was muted by the Host.</a:t>
            </a:r>
            <a:br>
              <a:rPr lang="en" sz="1867" dirty="0">
                <a:solidFill>
                  <a:schemeClr val="accent1">
                    <a:lumMod val="75000"/>
                  </a:schemeClr>
                </a:solidFill>
                <a:latin typeface="Oswald Regular"/>
                <a:ea typeface="Oswald Regular"/>
                <a:cs typeface="Oswald Regular"/>
                <a:sym typeface="Oswald"/>
              </a:rPr>
            </a:br>
            <a:endParaRPr sz="1867" dirty="0">
              <a:solidFill>
                <a:schemeClr val="accent1">
                  <a:lumMod val="75000"/>
                </a:schemeClr>
              </a:solidFill>
              <a:latin typeface="Oswald Regular"/>
              <a:ea typeface="Oswald Regular"/>
              <a:cs typeface="Oswald Regular"/>
              <a:sym typeface="Oswald"/>
            </a:endParaRPr>
          </a:p>
          <a:p>
            <a:pPr indent="0">
              <a:buNone/>
            </a:pPr>
            <a:endParaRPr sz="1867" dirty="0">
              <a:solidFill>
                <a:schemeClr val="accent1">
                  <a:lumMod val="75000"/>
                </a:schemeClr>
              </a:solidFill>
              <a:latin typeface="Oswald Regular"/>
              <a:ea typeface="Oswald Regular"/>
              <a:cs typeface="Oswald Regular"/>
              <a:sym typeface="Oswald"/>
            </a:endParaRPr>
          </a:p>
          <a:p>
            <a:pPr marL="270927" indent="-304792">
              <a:buClr>
                <a:srgbClr val="365B9B"/>
              </a:buClr>
              <a:buSzPts val="1600"/>
              <a:buFont typeface="Oswald"/>
              <a:buChar char="•"/>
            </a:pPr>
            <a:r>
              <a:rPr lang="en" sz="1867" dirty="0">
                <a:solidFill>
                  <a:schemeClr val="accent1">
                    <a:lumMod val="75000"/>
                  </a:schemeClr>
                </a:solidFill>
                <a:latin typeface="Oswald Regular"/>
                <a:ea typeface="Oswald Regular"/>
                <a:cs typeface="Oswald Regular"/>
                <a:sym typeface="Oswald"/>
              </a:rPr>
              <a:t>You may turn on your video or mic at any time. However, we do ask that you </a:t>
            </a:r>
            <a:r>
              <a:rPr lang="en" sz="1867" u="sng" dirty="0">
                <a:solidFill>
                  <a:schemeClr val="accent1">
                    <a:lumMod val="75000"/>
                  </a:schemeClr>
                </a:solidFill>
                <a:latin typeface="Oswald Regular"/>
                <a:ea typeface="Oswald Regular"/>
                <a:cs typeface="Oswald Regular"/>
                <a:sym typeface="Oswald"/>
              </a:rPr>
              <a:t>please keep your microphone muted when you are not speaking to help prevent disruptions and background noise. </a:t>
            </a:r>
            <a:br>
              <a:rPr lang="en" sz="1867" u="sng" dirty="0">
                <a:solidFill>
                  <a:schemeClr val="accent1">
                    <a:lumMod val="75000"/>
                  </a:schemeClr>
                </a:solidFill>
                <a:latin typeface="Oswald Regular"/>
                <a:ea typeface="Oswald Regular"/>
                <a:cs typeface="Oswald Regular"/>
                <a:sym typeface="Oswald"/>
              </a:rPr>
            </a:br>
            <a:endParaRPr sz="1867" u="sng" dirty="0">
              <a:solidFill>
                <a:schemeClr val="accent1">
                  <a:lumMod val="75000"/>
                </a:schemeClr>
              </a:solidFill>
              <a:latin typeface="Oswald Regular"/>
              <a:ea typeface="Oswald Regular"/>
              <a:cs typeface="Oswald Regular"/>
              <a:sym typeface="Oswald"/>
            </a:endParaRPr>
          </a:p>
          <a:p>
            <a:pPr indent="0">
              <a:buNone/>
            </a:pPr>
            <a:endParaRPr sz="1867" u="sng" dirty="0">
              <a:solidFill>
                <a:schemeClr val="accent1">
                  <a:lumMod val="75000"/>
                </a:schemeClr>
              </a:solidFill>
              <a:latin typeface="Oswald Regular"/>
              <a:ea typeface="Oswald Regular"/>
              <a:cs typeface="Oswald Regular"/>
              <a:sym typeface="Oswald"/>
            </a:endParaRPr>
          </a:p>
          <a:p>
            <a:pPr marL="270927" indent="-279393">
              <a:buClr>
                <a:srgbClr val="365B9B"/>
              </a:buClr>
              <a:buSzPts val="1300"/>
              <a:buFont typeface="Nunito"/>
              <a:buChar char="•"/>
            </a:pPr>
            <a:r>
              <a:rPr lang="en" sz="1867" dirty="0">
                <a:solidFill>
                  <a:schemeClr val="accent1">
                    <a:lumMod val="75000"/>
                  </a:schemeClr>
                </a:solidFill>
                <a:latin typeface="Oswald Regular"/>
                <a:ea typeface="Oswald Regular"/>
                <a:cs typeface="Oswald Regular"/>
                <a:sym typeface="Oswald"/>
              </a:rPr>
              <a:t>If you are joining the meeting audio by phone you can unmute and mute yourself by pressing *6.</a:t>
            </a:r>
            <a:br>
              <a:rPr lang="en" dirty="0">
                <a:solidFill>
                  <a:schemeClr val="accent1">
                    <a:lumMod val="75000"/>
                  </a:schemeClr>
                </a:solidFill>
                <a:latin typeface="Nunito"/>
                <a:ea typeface="Nunito"/>
                <a:cs typeface="Nunito"/>
                <a:sym typeface="Nunito"/>
              </a:rPr>
            </a:br>
            <a:endParaRPr dirty="0">
              <a:solidFill>
                <a:schemeClr val="accent1">
                  <a:lumMod val="75000"/>
                </a:schemeClr>
              </a:solidFill>
              <a:latin typeface="Nunito"/>
              <a:ea typeface="Nunito"/>
              <a:cs typeface="Nunito"/>
              <a:sym typeface="Nunito"/>
            </a:endParaRPr>
          </a:p>
        </p:txBody>
      </p:sp>
      <p:sp>
        <p:nvSpPr>
          <p:cNvPr id="163" name="Google Shape;163;p17"/>
          <p:cNvSpPr txBox="1"/>
          <p:nvPr/>
        </p:nvSpPr>
        <p:spPr>
          <a:xfrm>
            <a:off x="313999" y="82665"/>
            <a:ext cx="11360800" cy="1128800"/>
          </a:xfrm>
          <a:prstGeom prst="rect">
            <a:avLst/>
          </a:prstGeom>
          <a:noFill/>
          <a:ln>
            <a:noFill/>
          </a:ln>
          <a:effectLst>
            <a:outerShdw blurRad="63500" dist="25400" dir="5400000" rotWithShape="0">
              <a:srgbClr val="000000">
                <a:alpha val="49800"/>
              </a:srgbClr>
            </a:outerShdw>
          </a:effectLst>
        </p:spPr>
        <p:txBody>
          <a:bodyPr spcFirstLastPara="1" wrap="square" lIns="121867" tIns="121867" rIns="121867" bIns="121867" anchor="t" anchorCtr="0">
            <a:normAutofit/>
          </a:bodyPr>
          <a:lstStyle/>
          <a:p>
            <a:pPr>
              <a:buClr>
                <a:srgbClr val="FFFFFF"/>
              </a:buClr>
              <a:buSzPts val="3900"/>
            </a:pPr>
            <a:r>
              <a:rPr lang="en" sz="5200" cap="small" dirty="0">
                <a:solidFill>
                  <a:srgbClr val="FFFFFF"/>
                </a:solidFill>
                <a:latin typeface="Oswald Regular"/>
                <a:ea typeface="Oswald Regular"/>
                <a:cs typeface="Oswald Regular"/>
                <a:sym typeface="Oswald Regular"/>
              </a:rPr>
              <a:t>Navigating Zoom</a:t>
            </a:r>
            <a:endParaRPr sz="1467" dirty="0"/>
          </a:p>
        </p:txBody>
      </p:sp>
      <p:sp>
        <p:nvSpPr>
          <p:cNvPr id="164" name="Google Shape;164;p17"/>
          <p:cNvSpPr/>
          <p:nvPr/>
        </p:nvSpPr>
        <p:spPr>
          <a:xfrm>
            <a:off x="393320" y="5148752"/>
            <a:ext cx="866800" cy="866800"/>
          </a:xfrm>
          <a:prstGeom prst="roundRect">
            <a:avLst>
              <a:gd name="adj" fmla="val 15000"/>
            </a:avLst>
          </a:prstGeom>
          <a:noFill/>
          <a:ln w="63500" cap="flat" cmpd="sng">
            <a:solidFill>
              <a:srgbClr val="BE0802"/>
            </a:solidFill>
            <a:prstDash val="solid"/>
            <a:miter lim="400000"/>
            <a:headEnd type="none" w="sm" len="sm"/>
            <a:tailEnd type="none" w="sm" len="sm"/>
          </a:ln>
        </p:spPr>
        <p:txBody>
          <a:bodyPr spcFirstLastPara="1" wrap="square" lIns="45700" tIns="45700" rIns="45700" bIns="45700" anchor="ctr" anchorCtr="0">
            <a:noAutofit/>
          </a:bodyPr>
          <a:lstStyle/>
          <a:p>
            <a:pPr>
              <a:buClr>
                <a:srgbClr val="000000"/>
              </a:buClr>
              <a:buSzPts val="1400"/>
            </a:pPr>
            <a:endParaRPr sz="1867">
              <a:latin typeface="Calibri"/>
              <a:ea typeface="Calibri"/>
              <a:cs typeface="Calibri"/>
            </a:endParaRPr>
          </a:p>
        </p:txBody>
      </p:sp>
      <p:cxnSp>
        <p:nvCxnSpPr>
          <p:cNvPr id="165" name="Google Shape;165;p17"/>
          <p:cNvCxnSpPr/>
          <p:nvPr/>
        </p:nvCxnSpPr>
        <p:spPr>
          <a:xfrm flipH="1">
            <a:off x="1280393" y="3031107"/>
            <a:ext cx="1250000" cy="2081200"/>
          </a:xfrm>
          <a:prstGeom prst="straightConnector1">
            <a:avLst/>
          </a:prstGeom>
          <a:noFill/>
          <a:ln w="88900" cap="flat" cmpd="sng">
            <a:solidFill>
              <a:srgbClr val="BE0106"/>
            </a:solidFill>
            <a:prstDash val="solid"/>
            <a:miter lim="8000"/>
            <a:headEnd type="none" w="sm" len="sm"/>
            <a:tailEnd type="triangle" w="med" len="med"/>
          </a:ln>
        </p:spPr>
      </p:cxnSp>
      <p:pic>
        <p:nvPicPr>
          <p:cNvPr id="166" name="Google Shape;166;p17" descr="Picture 18"/>
          <p:cNvPicPr preferRelativeResize="0"/>
          <p:nvPr/>
        </p:nvPicPr>
        <p:blipFill rotWithShape="1">
          <a:blip r:embed="rId5">
            <a:alphaModFix/>
          </a:blip>
          <a:srcRect l="13767" t="4868" r="15083" b="39171"/>
          <a:stretch/>
        </p:blipFill>
        <p:spPr>
          <a:xfrm>
            <a:off x="1836980" y="2306725"/>
            <a:ext cx="5110960" cy="1388979"/>
          </a:xfrm>
          <a:prstGeom prst="rect">
            <a:avLst/>
          </a:prstGeom>
          <a:noFill/>
          <a:ln>
            <a:noFill/>
          </a:ln>
          <a:effectLst>
            <a:outerShdw blurRad="63500" dist="25400" dir="5400000" rotWithShape="0">
              <a:srgbClr val="000000">
                <a:alpha val="49800"/>
              </a:srgbClr>
            </a:outerShdw>
          </a:effectLst>
        </p:spPr>
      </p:pic>
      <p:pic>
        <p:nvPicPr>
          <p:cNvPr id="11" name="Picture 10">
            <a:extLst>
              <a:ext uri="{FF2B5EF4-FFF2-40B4-BE49-F238E27FC236}">
                <a16:creationId xmlns:a16="http://schemas.microsoft.com/office/drawing/2014/main" id="{3A159955-F50E-5445-AD1A-3A3D81685E85}"/>
              </a:ext>
            </a:extLst>
          </p:cNvPr>
          <p:cNvPicPr>
            <a:picLocks noChangeAspect="1"/>
          </p:cNvPicPr>
          <p:nvPr/>
        </p:nvPicPr>
        <p:blipFill>
          <a:blip r:embed="rId6"/>
          <a:stretch>
            <a:fillRect/>
          </a:stretch>
        </p:blipFill>
        <p:spPr>
          <a:xfrm>
            <a:off x="11063200" y="0"/>
            <a:ext cx="1128800" cy="1128800"/>
          </a:xfrm>
          <a:prstGeom prst="rect">
            <a:avLst/>
          </a:prstGeom>
        </p:spPr>
      </p:pic>
    </p:spTree>
    <p:extLst>
      <p:ext uri="{BB962C8B-B14F-4D97-AF65-F5344CB8AC3E}">
        <p14:creationId xmlns:p14="http://schemas.microsoft.com/office/powerpoint/2010/main" val="536963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sldNum" idx="12"/>
          </p:nvPr>
        </p:nvSpPr>
        <p:spPr>
          <a:xfrm>
            <a:off x="11235311" y="68556"/>
            <a:ext cx="731600" cy="524800"/>
          </a:xfrm>
          <a:prstGeom prst="rect">
            <a:avLst/>
          </a:prstGeom>
        </p:spPr>
        <p:txBody>
          <a:bodyPr spcFirstLastPara="1" wrap="square" lIns="121900" tIns="121900" rIns="121900" bIns="121900" anchor="ctr" anchorCtr="0">
            <a:noAutofit/>
          </a:bodyPr>
          <a:lstStyle/>
          <a:p>
            <a:pPr defTabSz="1219170" hangingPunct="1">
              <a:buClr>
                <a:srgbClr val="000000"/>
              </a:buClr>
            </a:pPr>
            <a:fld id="{00000000-1234-1234-1234-123412341234}" type="slidenum">
              <a:rPr lang="en"/>
              <a:pPr defTabSz="1219170" hangingPunct="1">
                <a:buClr>
                  <a:srgbClr val="000000"/>
                </a:buClr>
              </a:pPr>
              <a:t>40</a:t>
            </a:fld>
            <a:endParaRPr/>
          </a:p>
        </p:txBody>
      </p:sp>
      <p:pic>
        <p:nvPicPr>
          <p:cNvPr id="137" name="Google Shape;137;p28"/>
          <p:cNvPicPr preferRelativeResize="0"/>
          <p:nvPr/>
        </p:nvPicPr>
        <p:blipFill>
          <a:blip r:embed="rId3">
            <a:alphaModFix/>
          </a:blip>
          <a:stretch>
            <a:fillRect/>
          </a:stretch>
        </p:blipFill>
        <p:spPr>
          <a:xfrm>
            <a:off x="1" y="68567"/>
            <a:ext cx="12191999" cy="683493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9"/>
          <p:cNvPicPr preferRelativeResize="0"/>
          <p:nvPr/>
        </p:nvPicPr>
        <p:blipFill rotWithShape="1">
          <a:blip r:embed="rId3">
            <a:alphaModFix/>
          </a:blip>
          <a:srcRect t="15483"/>
          <a:stretch/>
        </p:blipFill>
        <p:spPr>
          <a:xfrm>
            <a:off x="1" y="1"/>
            <a:ext cx="12192004" cy="6857999"/>
          </a:xfrm>
          <a:prstGeom prst="rect">
            <a:avLst/>
          </a:prstGeom>
          <a:noFill/>
          <a:ln>
            <a:noFill/>
          </a:ln>
        </p:spPr>
      </p:pic>
      <p:sp>
        <p:nvSpPr>
          <p:cNvPr id="143" name="Google Shape;143;p29"/>
          <p:cNvSpPr txBox="1"/>
          <p:nvPr/>
        </p:nvSpPr>
        <p:spPr>
          <a:xfrm>
            <a:off x="0" y="6541600"/>
            <a:ext cx="2374800" cy="214800"/>
          </a:xfrm>
          <a:prstGeom prst="rect">
            <a:avLst/>
          </a:prstGeom>
          <a:noFill/>
          <a:ln>
            <a:noFill/>
          </a:ln>
        </p:spPr>
        <p:txBody>
          <a:bodyPr spcFirstLastPara="1" wrap="square" lIns="121900" tIns="121900" rIns="121900" bIns="121900" anchor="t" anchorCtr="0">
            <a:noAutofit/>
          </a:bodyPr>
          <a:lstStyle/>
          <a:p>
            <a:pPr defTabSz="1219170" hangingPunct="1">
              <a:buClr>
                <a:srgbClr val="000000"/>
              </a:buClr>
            </a:pPr>
            <a:r>
              <a:rPr lang="en" sz="933">
                <a:solidFill>
                  <a:srgbClr val="E5E5E5"/>
                </a:solidFill>
                <a:latin typeface="Open Sans"/>
                <a:ea typeface="Open Sans"/>
                <a:cs typeface="Open Sans"/>
                <a:sym typeface="Open Sans"/>
              </a:rPr>
              <a:t>Photo: Neal Herbert/NPS</a:t>
            </a:r>
            <a:endParaRPr sz="933">
              <a:solidFill>
                <a:srgbClr val="E5E5E5"/>
              </a:solidFill>
              <a:latin typeface="Open Sans"/>
              <a:ea typeface="Open Sans"/>
              <a:cs typeface="Open Sans"/>
              <a:sym typeface="Open Sans"/>
            </a:endParaRPr>
          </a:p>
        </p:txBody>
      </p:sp>
      <p:sp>
        <p:nvSpPr>
          <p:cNvPr id="144" name="Google Shape;144;p29"/>
          <p:cNvSpPr txBox="1"/>
          <p:nvPr/>
        </p:nvSpPr>
        <p:spPr>
          <a:xfrm>
            <a:off x="217133" y="158000"/>
            <a:ext cx="11764400" cy="924400"/>
          </a:xfrm>
          <a:prstGeom prst="rect">
            <a:avLst/>
          </a:prstGeom>
          <a:solidFill>
            <a:srgbClr val="11518F"/>
          </a:solidFill>
          <a:ln>
            <a:noFill/>
          </a:ln>
        </p:spPr>
        <p:txBody>
          <a:bodyPr spcFirstLastPara="1" wrap="square" lIns="121900" tIns="121900" rIns="121900" bIns="121900" anchor="b" anchorCtr="0">
            <a:noAutofit/>
          </a:bodyPr>
          <a:lstStyle/>
          <a:p>
            <a:pPr defTabSz="1219170" hangingPunct="1">
              <a:buClr>
                <a:srgbClr val="000000"/>
              </a:buClr>
            </a:pPr>
            <a:r>
              <a:rPr lang="en" sz="4267" b="1">
                <a:solidFill>
                  <a:srgbClr val="E5E5E5"/>
                </a:solidFill>
                <a:latin typeface="Raleway"/>
                <a:ea typeface="Raleway"/>
                <a:cs typeface="Raleway"/>
                <a:sym typeface="Raleway"/>
              </a:rPr>
              <a:t>      Collaboration Teams</a:t>
            </a:r>
            <a:endParaRPr sz="4267" b="1">
              <a:solidFill>
                <a:srgbClr val="E5E5E5"/>
              </a:solidFill>
              <a:latin typeface="Raleway"/>
              <a:ea typeface="Raleway"/>
              <a:cs typeface="Raleway"/>
              <a:sym typeface="Raleway"/>
            </a:endParaRPr>
          </a:p>
        </p:txBody>
      </p:sp>
      <p:pic>
        <p:nvPicPr>
          <p:cNvPr id="145" name="Google Shape;145;p29"/>
          <p:cNvPicPr preferRelativeResize="0"/>
          <p:nvPr/>
        </p:nvPicPr>
        <p:blipFill>
          <a:blip r:embed="rId4">
            <a:alphaModFix/>
          </a:blip>
          <a:stretch>
            <a:fillRect/>
          </a:stretch>
        </p:blipFill>
        <p:spPr>
          <a:xfrm>
            <a:off x="217134" y="83800"/>
            <a:ext cx="721105" cy="1131200"/>
          </a:xfrm>
          <a:prstGeom prst="rect">
            <a:avLst/>
          </a:prstGeom>
          <a:noFill/>
          <a:ln>
            <a:noFill/>
          </a:ln>
        </p:spPr>
      </p:pic>
      <p:sp>
        <p:nvSpPr>
          <p:cNvPr id="146" name="Google Shape;146;p29"/>
          <p:cNvSpPr txBox="1">
            <a:spLocks noGrp="1"/>
          </p:cNvSpPr>
          <p:nvPr>
            <p:ph type="body" idx="1"/>
          </p:nvPr>
        </p:nvSpPr>
        <p:spPr>
          <a:xfrm>
            <a:off x="6251133" y="1650733"/>
            <a:ext cx="5730400" cy="4598800"/>
          </a:xfrm>
          <a:prstGeom prst="rect">
            <a:avLst/>
          </a:prstGeom>
          <a:solidFill>
            <a:srgbClr val="11518F">
              <a:alpha val="59800"/>
            </a:srgbClr>
          </a:solidFill>
        </p:spPr>
        <p:txBody>
          <a:bodyPr spcFirstLastPara="1" wrap="square" lIns="121900" tIns="121900" rIns="121900" bIns="121900" anchor="t" anchorCtr="0">
            <a:noAutofit/>
          </a:bodyPr>
          <a:lstStyle/>
          <a:p>
            <a:pPr marL="0" indent="0">
              <a:buClr>
                <a:schemeClr val="dk1"/>
              </a:buClr>
              <a:buSzPts val="1100"/>
              <a:buNone/>
            </a:pPr>
            <a:r>
              <a:rPr lang="en" sz="2933">
                <a:latin typeface="Raleway"/>
                <a:ea typeface="Raleway"/>
                <a:cs typeface="Raleway"/>
                <a:sym typeface="Raleway"/>
              </a:rPr>
              <a:t>Glaciers &amp; Sea-Level</a:t>
            </a:r>
            <a:endParaRPr sz="2933">
              <a:latin typeface="Raleway"/>
              <a:ea typeface="Raleway"/>
              <a:cs typeface="Raleway"/>
              <a:sym typeface="Raleway"/>
            </a:endParaRPr>
          </a:p>
          <a:p>
            <a:pPr marL="0" indent="0">
              <a:spcBef>
                <a:spcPts val="1333"/>
              </a:spcBef>
              <a:buNone/>
            </a:pPr>
            <a:r>
              <a:rPr lang="en" sz="2933">
                <a:latin typeface="Raleway"/>
                <a:ea typeface="Raleway"/>
                <a:cs typeface="Raleway"/>
                <a:sym typeface="Raleway"/>
              </a:rPr>
              <a:t>Health &amp; Well-Being</a:t>
            </a:r>
            <a:endParaRPr sz="2933">
              <a:latin typeface="Raleway"/>
              <a:ea typeface="Raleway"/>
              <a:cs typeface="Raleway"/>
              <a:sym typeface="Raleway"/>
            </a:endParaRPr>
          </a:p>
          <a:p>
            <a:pPr marL="0" indent="0">
              <a:spcBef>
                <a:spcPts val="1333"/>
              </a:spcBef>
              <a:buNone/>
            </a:pPr>
            <a:r>
              <a:rPr lang="en" sz="2933">
                <a:latin typeface="Raleway"/>
                <a:ea typeface="Raleway"/>
                <a:cs typeface="Raleway"/>
                <a:sym typeface="Raleway"/>
              </a:rPr>
              <a:t>Marine Ecosystems</a:t>
            </a:r>
            <a:endParaRPr sz="2933">
              <a:latin typeface="Raleway"/>
              <a:ea typeface="Raleway"/>
              <a:cs typeface="Raleway"/>
              <a:sym typeface="Raleway"/>
            </a:endParaRPr>
          </a:p>
          <a:p>
            <a:pPr marL="0" indent="0">
              <a:spcBef>
                <a:spcPts val="1333"/>
              </a:spcBef>
              <a:buNone/>
            </a:pPr>
            <a:r>
              <a:rPr lang="en" sz="2933">
                <a:latin typeface="Raleway"/>
                <a:ea typeface="Raleway"/>
                <a:cs typeface="Raleway"/>
                <a:sym typeface="Raleway"/>
              </a:rPr>
              <a:t>Permafrost</a:t>
            </a:r>
            <a:endParaRPr sz="2933">
              <a:latin typeface="Raleway"/>
              <a:ea typeface="Raleway"/>
              <a:cs typeface="Raleway"/>
              <a:sym typeface="Raleway"/>
            </a:endParaRPr>
          </a:p>
          <a:p>
            <a:pPr marL="0" indent="0">
              <a:spcBef>
                <a:spcPts val="1333"/>
              </a:spcBef>
              <a:buNone/>
            </a:pPr>
            <a:r>
              <a:rPr lang="en" sz="2933">
                <a:latin typeface="Raleway"/>
                <a:ea typeface="Raleway"/>
                <a:cs typeface="Raleway"/>
                <a:sym typeface="Raleway"/>
              </a:rPr>
              <a:t>Sea Ice</a:t>
            </a:r>
            <a:endParaRPr sz="2933">
              <a:latin typeface="Raleway"/>
              <a:ea typeface="Raleway"/>
              <a:cs typeface="Raleway"/>
              <a:sym typeface="Raleway"/>
            </a:endParaRPr>
          </a:p>
          <a:p>
            <a:pPr marL="0" indent="0">
              <a:spcBef>
                <a:spcPts val="1333"/>
              </a:spcBef>
              <a:spcAft>
                <a:spcPts val="1333"/>
              </a:spcAft>
              <a:buNone/>
            </a:pPr>
            <a:r>
              <a:rPr lang="en" sz="2933">
                <a:latin typeface="Raleway"/>
                <a:ea typeface="Raleway"/>
                <a:cs typeface="Raleway"/>
                <a:sym typeface="Raleway"/>
              </a:rPr>
              <a:t>Terrestrial Ecosystems</a:t>
            </a:r>
            <a:endParaRPr sz="2933">
              <a:latin typeface="Raleway"/>
              <a:ea typeface="Raleway"/>
              <a:cs typeface="Raleway"/>
              <a:sym typeface="Raleway"/>
            </a:endParaRPr>
          </a:p>
        </p:txBody>
      </p:sp>
      <p:sp>
        <p:nvSpPr>
          <p:cNvPr id="147" name="Google Shape;147;p29"/>
          <p:cNvSpPr txBox="1">
            <a:spLocks noGrp="1"/>
          </p:cNvSpPr>
          <p:nvPr>
            <p:ph type="sldNum" idx="12"/>
          </p:nvPr>
        </p:nvSpPr>
        <p:spPr>
          <a:xfrm>
            <a:off x="11235311" y="68556"/>
            <a:ext cx="731600" cy="524800"/>
          </a:xfrm>
          <a:prstGeom prst="rect">
            <a:avLst/>
          </a:prstGeom>
        </p:spPr>
        <p:txBody>
          <a:bodyPr spcFirstLastPara="1" wrap="square" lIns="121900" tIns="121900" rIns="121900" bIns="121900" anchor="ctr" anchorCtr="0">
            <a:noAutofit/>
          </a:bodyPr>
          <a:lstStyle/>
          <a:p>
            <a:pPr defTabSz="1219170" hangingPunct="1">
              <a:buClr>
                <a:srgbClr val="000000"/>
              </a:buClr>
            </a:pPr>
            <a:fld id="{00000000-1234-1234-1234-123412341234}" type="slidenum">
              <a:rPr lang="en"/>
              <a:pPr defTabSz="1219170" hangingPunct="1">
                <a:buClr>
                  <a:srgbClr val="000000"/>
                </a:buClr>
              </a:pPr>
              <a:t>41</a:t>
            </a:fld>
            <a:endParaRPr/>
          </a:p>
        </p:txBody>
      </p:sp>
      <p:sp>
        <p:nvSpPr>
          <p:cNvPr id="148" name="Google Shape;148;p29"/>
          <p:cNvSpPr txBox="1">
            <a:spLocks noGrp="1"/>
          </p:cNvSpPr>
          <p:nvPr>
            <p:ph type="body" idx="1"/>
          </p:nvPr>
        </p:nvSpPr>
        <p:spPr>
          <a:xfrm>
            <a:off x="217133" y="1650733"/>
            <a:ext cx="5730400" cy="4598800"/>
          </a:xfrm>
          <a:prstGeom prst="rect">
            <a:avLst/>
          </a:prstGeom>
          <a:solidFill>
            <a:srgbClr val="11518F">
              <a:alpha val="59800"/>
            </a:srgbClr>
          </a:solidFill>
        </p:spPr>
        <p:txBody>
          <a:bodyPr spcFirstLastPara="1" wrap="square" lIns="121900" tIns="121900" rIns="121900" bIns="121900" anchor="t" anchorCtr="0">
            <a:noAutofit/>
          </a:bodyPr>
          <a:lstStyle/>
          <a:p>
            <a:pPr marL="0" indent="0">
              <a:buNone/>
            </a:pPr>
            <a:r>
              <a:rPr lang="en" sz="2933">
                <a:latin typeface="Raleway"/>
                <a:ea typeface="Raleway"/>
                <a:cs typeface="Raleway"/>
                <a:sym typeface="Raleway"/>
              </a:rPr>
              <a:t>Atmosphere</a:t>
            </a:r>
            <a:endParaRPr sz="2933">
              <a:latin typeface="Raleway"/>
              <a:ea typeface="Raleway"/>
              <a:cs typeface="Raleway"/>
              <a:sym typeface="Raleway"/>
            </a:endParaRPr>
          </a:p>
          <a:p>
            <a:pPr marL="0" indent="0">
              <a:spcBef>
                <a:spcPts val="1333"/>
              </a:spcBef>
              <a:buNone/>
            </a:pPr>
            <a:r>
              <a:rPr lang="en" sz="2933">
                <a:latin typeface="Raleway"/>
                <a:ea typeface="Raleway"/>
                <a:cs typeface="Raleway"/>
                <a:sym typeface="Raleway"/>
              </a:rPr>
              <a:t>Coastal Resilience</a:t>
            </a:r>
            <a:endParaRPr sz="2933">
              <a:latin typeface="Raleway"/>
              <a:ea typeface="Raleway"/>
              <a:cs typeface="Raleway"/>
              <a:sym typeface="Raleway"/>
            </a:endParaRPr>
          </a:p>
          <a:p>
            <a:pPr marL="0" indent="0">
              <a:spcBef>
                <a:spcPts val="1333"/>
              </a:spcBef>
              <a:buNone/>
            </a:pPr>
            <a:r>
              <a:rPr lang="en" sz="2933">
                <a:latin typeface="Raleway"/>
                <a:ea typeface="Raleway"/>
                <a:cs typeface="Raleway"/>
                <a:sym typeface="Raleway"/>
              </a:rPr>
              <a:t>Environmental Intelligence</a:t>
            </a:r>
            <a:endParaRPr sz="2933">
              <a:latin typeface="Raleway"/>
              <a:ea typeface="Raleway"/>
              <a:cs typeface="Raleway"/>
              <a:sym typeface="Raleway"/>
            </a:endParaRPr>
          </a:p>
          <a:p>
            <a:pPr marL="0" indent="0">
              <a:spcBef>
                <a:spcPts val="1333"/>
              </a:spcBef>
              <a:buNone/>
            </a:pPr>
            <a:r>
              <a:rPr lang="en" sz="2933">
                <a:latin typeface="Raleway"/>
                <a:ea typeface="Raleway"/>
                <a:cs typeface="Raleway"/>
                <a:sym typeface="Raleway"/>
              </a:rPr>
              <a:t>	Data</a:t>
            </a:r>
            <a:endParaRPr sz="2933">
              <a:latin typeface="Raleway"/>
              <a:ea typeface="Raleway"/>
              <a:cs typeface="Raleway"/>
              <a:sym typeface="Raleway"/>
            </a:endParaRPr>
          </a:p>
          <a:p>
            <a:pPr marL="0" indent="0">
              <a:spcBef>
                <a:spcPts val="1333"/>
              </a:spcBef>
              <a:buNone/>
            </a:pPr>
            <a:r>
              <a:rPr lang="en" sz="2933">
                <a:latin typeface="Raleway"/>
                <a:ea typeface="Raleway"/>
                <a:cs typeface="Raleway"/>
                <a:sym typeface="Raleway"/>
              </a:rPr>
              <a:t>	Observing</a:t>
            </a:r>
            <a:endParaRPr sz="2933">
              <a:latin typeface="Raleway"/>
              <a:ea typeface="Raleway"/>
              <a:cs typeface="Raleway"/>
              <a:sym typeface="Raleway"/>
            </a:endParaRPr>
          </a:p>
          <a:p>
            <a:pPr marL="0" indent="0">
              <a:spcBef>
                <a:spcPts val="1333"/>
              </a:spcBef>
              <a:spcAft>
                <a:spcPts val="1333"/>
              </a:spcAft>
              <a:buNone/>
            </a:pPr>
            <a:r>
              <a:rPr lang="en" sz="2933">
                <a:latin typeface="Raleway"/>
                <a:ea typeface="Raleway"/>
                <a:cs typeface="Raleway"/>
                <a:sym typeface="Raleway"/>
              </a:rPr>
              <a:t>	Modeling</a:t>
            </a:r>
            <a:endParaRPr sz="2933">
              <a:latin typeface="Raleway"/>
              <a:ea typeface="Raleway"/>
              <a:cs typeface="Raleway"/>
              <a:sym typeface="Ralewa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30"/>
          <p:cNvPicPr preferRelativeResize="0"/>
          <p:nvPr/>
        </p:nvPicPr>
        <p:blipFill rotWithShape="1">
          <a:blip r:embed="rId3">
            <a:alphaModFix/>
          </a:blip>
          <a:srcRect l="8809" t="1715" b="21367"/>
          <a:stretch/>
        </p:blipFill>
        <p:spPr>
          <a:xfrm>
            <a:off x="1" y="1"/>
            <a:ext cx="12191897" cy="6858001"/>
          </a:xfrm>
          <a:prstGeom prst="rect">
            <a:avLst/>
          </a:prstGeom>
          <a:noFill/>
          <a:ln>
            <a:noFill/>
          </a:ln>
        </p:spPr>
      </p:pic>
      <p:sp>
        <p:nvSpPr>
          <p:cNvPr id="154" name="Google Shape;154;p30"/>
          <p:cNvSpPr txBox="1"/>
          <p:nvPr/>
        </p:nvSpPr>
        <p:spPr>
          <a:xfrm>
            <a:off x="0" y="6541600"/>
            <a:ext cx="2374800" cy="214800"/>
          </a:xfrm>
          <a:prstGeom prst="rect">
            <a:avLst/>
          </a:prstGeom>
          <a:noFill/>
          <a:ln>
            <a:noFill/>
          </a:ln>
        </p:spPr>
        <p:txBody>
          <a:bodyPr spcFirstLastPara="1" wrap="square" lIns="121900" tIns="121900" rIns="121900" bIns="121900" anchor="t" anchorCtr="0">
            <a:noAutofit/>
          </a:bodyPr>
          <a:lstStyle/>
          <a:p>
            <a:pPr defTabSz="1219170" hangingPunct="1">
              <a:buClr>
                <a:srgbClr val="000000"/>
              </a:buClr>
            </a:pPr>
            <a:r>
              <a:rPr lang="en" sz="933">
                <a:solidFill>
                  <a:srgbClr val="E5E5E5"/>
                </a:solidFill>
                <a:latin typeface="Open Sans"/>
                <a:ea typeface="Open Sans"/>
                <a:cs typeface="Open Sans"/>
                <a:sym typeface="Open Sans"/>
              </a:rPr>
              <a:t>Photo: Lisa Hupp/USFWS</a:t>
            </a:r>
            <a:endParaRPr sz="933">
              <a:solidFill>
                <a:srgbClr val="E5E5E5"/>
              </a:solidFill>
              <a:latin typeface="Open Sans"/>
              <a:ea typeface="Open Sans"/>
              <a:cs typeface="Open Sans"/>
              <a:sym typeface="Open Sans"/>
            </a:endParaRPr>
          </a:p>
        </p:txBody>
      </p:sp>
      <p:sp>
        <p:nvSpPr>
          <p:cNvPr id="155" name="Google Shape;155;p30"/>
          <p:cNvSpPr txBox="1"/>
          <p:nvPr/>
        </p:nvSpPr>
        <p:spPr>
          <a:xfrm>
            <a:off x="217133" y="158000"/>
            <a:ext cx="11764400" cy="924400"/>
          </a:xfrm>
          <a:prstGeom prst="rect">
            <a:avLst/>
          </a:prstGeom>
          <a:solidFill>
            <a:srgbClr val="11518F"/>
          </a:solidFill>
          <a:ln>
            <a:noFill/>
          </a:ln>
        </p:spPr>
        <p:txBody>
          <a:bodyPr spcFirstLastPara="1" wrap="square" lIns="121900" tIns="121900" rIns="121900" bIns="121900" anchor="b" anchorCtr="0">
            <a:noAutofit/>
          </a:bodyPr>
          <a:lstStyle/>
          <a:p>
            <a:pPr defTabSz="1219170" hangingPunct="1">
              <a:buClr>
                <a:srgbClr val="000000"/>
              </a:buClr>
            </a:pPr>
            <a:r>
              <a:rPr lang="en" sz="4267" b="1">
                <a:solidFill>
                  <a:srgbClr val="E5E5E5"/>
                </a:solidFill>
                <a:latin typeface="Raleway"/>
                <a:ea typeface="Raleway"/>
                <a:cs typeface="Raleway"/>
                <a:sym typeface="Raleway"/>
              </a:rPr>
              <a:t>      Arctic Research Plan 2022-2026</a:t>
            </a:r>
            <a:endParaRPr sz="4267" b="1">
              <a:solidFill>
                <a:srgbClr val="E5E5E5"/>
              </a:solidFill>
              <a:latin typeface="Raleway"/>
              <a:ea typeface="Raleway"/>
              <a:cs typeface="Raleway"/>
              <a:sym typeface="Raleway"/>
            </a:endParaRPr>
          </a:p>
        </p:txBody>
      </p:sp>
      <p:pic>
        <p:nvPicPr>
          <p:cNvPr id="156" name="Google Shape;156;p30"/>
          <p:cNvPicPr preferRelativeResize="0"/>
          <p:nvPr/>
        </p:nvPicPr>
        <p:blipFill>
          <a:blip r:embed="rId4">
            <a:alphaModFix/>
          </a:blip>
          <a:stretch>
            <a:fillRect/>
          </a:stretch>
        </p:blipFill>
        <p:spPr>
          <a:xfrm>
            <a:off x="217134" y="83800"/>
            <a:ext cx="721105" cy="1131200"/>
          </a:xfrm>
          <a:prstGeom prst="rect">
            <a:avLst/>
          </a:prstGeom>
          <a:noFill/>
          <a:ln>
            <a:noFill/>
          </a:ln>
        </p:spPr>
      </p:pic>
      <p:sp>
        <p:nvSpPr>
          <p:cNvPr id="157" name="Google Shape;157;p30"/>
          <p:cNvSpPr txBox="1">
            <a:spLocks noGrp="1"/>
          </p:cNvSpPr>
          <p:nvPr>
            <p:ph type="sldNum" idx="12"/>
          </p:nvPr>
        </p:nvSpPr>
        <p:spPr>
          <a:xfrm>
            <a:off x="11235311" y="68556"/>
            <a:ext cx="731600" cy="524800"/>
          </a:xfrm>
          <a:prstGeom prst="rect">
            <a:avLst/>
          </a:prstGeom>
        </p:spPr>
        <p:txBody>
          <a:bodyPr spcFirstLastPara="1" wrap="square" lIns="121900" tIns="121900" rIns="121900" bIns="121900" anchor="ctr" anchorCtr="0">
            <a:noAutofit/>
          </a:bodyPr>
          <a:lstStyle/>
          <a:p>
            <a:pPr defTabSz="1219170" hangingPunct="1">
              <a:buClr>
                <a:srgbClr val="000000"/>
              </a:buClr>
            </a:pPr>
            <a:fld id="{00000000-1234-1234-1234-123412341234}" type="slidenum">
              <a:rPr lang="en"/>
              <a:pPr defTabSz="1219170" hangingPunct="1">
                <a:buClr>
                  <a:srgbClr val="000000"/>
                </a:buClr>
              </a:pPr>
              <a:t>42</a:t>
            </a:fld>
            <a:endParaRPr/>
          </a:p>
        </p:txBody>
      </p:sp>
      <p:sp>
        <p:nvSpPr>
          <p:cNvPr id="158" name="Google Shape;158;p30"/>
          <p:cNvSpPr txBox="1">
            <a:spLocks noGrp="1"/>
          </p:cNvSpPr>
          <p:nvPr>
            <p:ph type="body" idx="1"/>
          </p:nvPr>
        </p:nvSpPr>
        <p:spPr>
          <a:xfrm>
            <a:off x="5584633" y="1650733"/>
            <a:ext cx="6396800" cy="2624000"/>
          </a:xfrm>
          <a:prstGeom prst="rect">
            <a:avLst/>
          </a:prstGeom>
          <a:solidFill>
            <a:srgbClr val="11518F">
              <a:alpha val="59800"/>
            </a:srgbClr>
          </a:solidFill>
        </p:spPr>
        <p:txBody>
          <a:bodyPr spcFirstLastPara="1" wrap="square" lIns="121900" tIns="121900" rIns="121900" bIns="121900" anchor="t" anchorCtr="0">
            <a:noAutofit/>
          </a:bodyPr>
          <a:lstStyle/>
          <a:p>
            <a:pPr marL="0" indent="0">
              <a:buNone/>
            </a:pPr>
            <a:r>
              <a:rPr lang="en" sz="3200">
                <a:latin typeface="Raleway"/>
                <a:ea typeface="Raleway"/>
                <a:cs typeface="Raleway"/>
                <a:sym typeface="Raleway"/>
              </a:rPr>
              <a:t>Read the plan:</a:t>
            </a:r>
            <a:endParaRPr sz="3200">
              <a:latin typeface="Raleway"/>
              <a:ea typeface="Raleway"/>
              <a:cs typeface="Raleway"/>
              <a:sym typeface="Raleway"/>
            </a:endParaRPr>
          </a:p>
          <a:p>
            <a:pPr marL="0" indent="0">
              <a:buNone/>
            </a:pPr>
            <a:r>
              <a:rPr lang="en" sz="3200">
                <a:latin typeface="Raleway"/>
                <a:ea typeface="Raleway"/>
                <a:cs typeface="Raleway"/>
                <a:sym typeface="Raleway"/>
              </a:rPr>
              <a:t>tinyurl.com/arcticplandownload</a:t>
            </a:r>
            <a:endParaRPr sz="3200">
              <a:latin typeface="Raleway"/>
              <a:ea typeface="Raleway"/>
              <a:cs typeface="Raleway"/>
              <a:sym typeface="Raleway"/>
            </a:endParaRPr>
          </a:p>
          <a:p>
            <a:pPr marL="0" indent="0">
              <a:buNone/>
            </a:pPr>
            <a:endParaRPr sz="3200">
              <a:latin typeface="Raleway"/>
              <a:ea typeface="Raleway"/>
              <a:cs typeface="Raleway"/>
              <a:sym typeface="Raleway"/>
            </a:endParaRPr>
          </a:p>
          <a:p>
            <a:pPr marL="0" indent="0">
              <a:buNone/>
            </a:pPr>
            <a:r>
              <a:rPr lang="en" sz="3200">
                <a:latin typeface="Raleway"/>
                <a:ea typeface="Raleway"/>
                <a:cs typeface="Raleway"/>
                <a:sym typeface="Raleway"/>
              </a:rPr>
              <a:t>Comment through June 11</a:t>
            </a:r>
            <a:endParaRPr sz="3200">
              <a:latin typeface="Raleway"/>
              <a:ea typeface="Raleway"/>
              <a:cs typeface="Raleway"/>
              <a:sym typeface="Raleway"/>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1518F"/>
        </a:solidFill>
        <a:effectLst/>
      </p:bgPr>
    </p:bg>
    <p:spTree>
      <p:nvGrpSpPr>
        <p:cNvPr id="1" name="Shape 162"/>
        <p:cNvGrpSpPr/>
        <p:nvPr/>
      </p:nvGrpSpPr>
      <p:grpSpPr>
        <a:xfrm>
          <a:off x="0" y="0"/>
          <a:ext cx="0" cy="0"/>
          <a:chOff x="0" y="0"/>
          <a:chExt cx="0" cy="0"/>
        </a:xfrm>
      </p:grpSpPr>
      <p:pic>
        <p:nvPicPr>
          <p:cNvPr id="163" name="Google Shape;163;p31"/>
          <p:cNvPicPr preferRelativeResize="0"/>
          <p:nvPr/>
        </p:nvPicPr>
        <p:blipFill rotWithShape="1">
          <a:blip r:embed="rId3">
            <a:alphaModFix/>
          </a:blip>
          <a:srcRect t="7813" b="7813"/>
          <a:stretch/>
        </p:blipFill>
        <p:spPr>
          <a:xfrm>
            <a:off x="0" y="0"/>
            <a:ext cx="12192000" cy="6858000"/>
          </a:xfrm>
          <a:prstGeom prst="rect">
            <a:avLst/>
          </a:prstGeom>
          <a:noFill/>
          <a:ln>
            <a:noFill/>
          </a:ln>
        </p:spPr>
      </p:pic>
      <p:pic>
        <p:nvPicPr>
          <p:cNvPr id="164" name="Google Shape;164;p31"/>
          <p:cNvPicPr preferRelativeResize="0"/>
          <p:nvPr/>
        </p:nvPicPr>
        <p:blipFill>
          <a:blip r:embed="rId4">
            <a:alphaModFix/>
          </a:blip>
          <a:stretch>
            <a:fillRect/>
          </a:stretch>
        </p:blipFill>
        <p:spPr>
          <a:xfrm>
            <a:off x="3754533" y="40967"/>
            <a:ext cx="4682935" cy="1838000"/>
          </a:xfrm>
          <a:prstGeom prst="rect">
            <a:avLst/>
          </a:prstGeom>
          <a:noFill/>
          <a:ln>
            <a:noFill/>
          </a:ln>
        </p:spPr>
      </p:pic>
      <p:sp>
        <p:nvSpPr>
          <p:cNvPr id="165" name="Google Shape;165;p31"/>
          <p:cNvSpPr txBox="1"/>
          <p:nvPr/>
        </p:nvSpPr>
        <p:spPr>
          <a:xfrm>
            <a:off x="0" y="6541600"/>
            <a:ext cx="2374800" cy="214800"/>
          </a:xfrm>
          <a:prstGeom prst="rect">
            <a:avLst/>
          </a:prstGeom>
          <a:noFill/>
          <a:ln>
            <a:noFill/>
          </a:ln>
        </p:spPr>
        <p:txBody>
          <a:bodyPr spcFirstLastPara="1" wrap="square" lIns="121900" tIns="121900" rIns="121900" bIns="121900" anchor="t" anchorCtr="0">
            <a:noAutofit/>
          </a:bodyPr>
          <a:lstStyle/>
          <a:p>
            <a:pPr defTabSz="1219170" hangingPunct="1">
              <a:buClr>
                <a:srgbClr val="000000"/>
              </a:buClr>
            </a:pPr>
            <a:r>
              <a:rPr lang="en" sz="933">
                <a:solidFill>
                  <a:srgbClr val="E5E5E5"/>
                </a:solidFill>
                <a:latin typeface="Open Sans"/>
                <a:ea typeface="Open Sans"/>
                <a:cs typeface="Open Sans"/>
                <a:sym typeface="Open Sans"/>
              </a:rPr>
              <a:t>Photo: USFWS</a:t>
            </a:r>
            <a:endParaRPr sz="933">
              <a:solidFill>
                <a:srgbClr val="E5E5E5"/>
              </a:solidFill>
              <a:latin typeface="Open Sans"/>
              <a:ea typeface="Open Sans"/>
              <a:cs typeface="Open Sans"/>
              <a:sym typeface="Open Sans"/>
            </a:endParaRPr>
          </a:p>
        </p:txBody>
      </p:sp>
      <p:grpSp>
        <p:nvGrpSpPr>
          <p:cNvPr id="166" name="Google Shape;166;p31"/>
          <p:cNvGrpSpPr/>
          <p:nvPr/>
        </p:nvGrpSpPr>
        <p:grpSpPr>
          <a:xfrm>
            <a:off x="1598200" y="2082800"/>
            <a:ext cx="8995600" cy="4064000"/>
            <a:chOff x="1143000" y="1409700"/>
            <a:chExt cx="6746700" cy="3048000"/>
          </a:xfrm>
        </p:grpSpPr>
        <p:sp>
          <p:nvSpPr>
            <p:cNvPr id="167" name="Google Shape;167;p31"/>
            <p:cNvSpPr/>
            <p:nvPr/>
          </p:nvSpPr>
          <p:spPr>
            <a:xfrm>
              <a:off x="1143000" y="1409700"/>
              <a:ext cx="6746700" cy="3048000"/>
            </a:xfrm>
            <a:prstGeom prst="rect">
              <a:avLst/>
            </a:prstGeom>
            <a:solidFill>
              <a:srgbClr val="11518F">
                <a:alpha val="59800"/>
              </a:srgbClr>
            </a:solidFill>
            <a:ln>
              <a:noFill/>
            </a:ln>
          </p:spPr>
          <p:txBody>
            <a:bodyPr spcFirstLastPara="1" wrap="square" lIns="121900" tIns="121900" rIns="121900" bIns="121900" anchor="ctr" anchorCtr="0">
              <a:noAutofit/>
            </a:bodyPr>
            <a:lstStyle/>
            <a:p>
              <a:pPr defTabSz="1219170" hangingPunct="1">
                <a:buClr>
                  <a:srgbClr val="000000"/>
                </a:buClr>
              </a:pPr>
              <a:endParaRPr sz="1867">
                <a:latin typeface="Arial"/>
                <a:cs typeface="Arial"/>
                <a:sym typeface="Arial"/>
              </a:endParaRPr>
            </a:p>
          </p:txBody>
        </p:sp>
        <p:sp>
          <p:nvSpPr>
            <p:cNvPr id="168" name="Google Shape;168;p31"/>
            <p:cNvSpPr txBox="1"/>
            <p:nvPr/>
          </p:nvSpPr>
          <p:spPr>
            <a:xfrm>
              <a:off x="1965475" y="1632468"/>
              <a:ext cx="5151000" cy="387600"/>
            </a:xfrm>
            <a:prstGeom prst="rect">
              <a:avLst/>
            </a:prstGeom>
            <a:noFill/>
            <a:ln>
              <a:noFill/>
            </a:ln>
          </p:spPr>
          <p:txBody>
            <a:bodyPr spcFirstLastPara="1" wrap="square" lIns="121900" tIns="121900" rIns="121900" bIns="121900" anchor="t" anchorCtr="0">
              <a:noAutofit/>
            </a:bodyPr>
            <a:lstStyle/>
            <a:p>
              <a:pPr defTabSz="1219170" hangingPunct="1">
                <a:buClr>
                  <a:srgbClr val="000000"/>
                </a:buClr>
              </a:pPr>
              <a:r>
                <a:rPr lang="en" sz="3467" b="1">
                  <a:solidFill>
                    <a:srgbClr val="E5E5E5"/>
                  </a:solidFill>
                  <a:latin typeface="Raleway"/>
                  <a:ea typeface="Raleway"/>
                  <a:cs typeface="Raleway"/>
                  <a:sym typeface="Raleway"/>
                </a:rPr>
                <a:t>iarpccollaborations.org</a:t>
              </a:r>
              <a:endParaRPr sz="3467" b="1">
                <a:solidFill>
                  <a:srgbClr val="E5E5E5"/>
                </a:solidFill>
                <a:latin typeface="Raleway"/>
                <a:ea typeface="Raleway"/>
                <a:cs typeface="Raleway"/>
                <a:sym typeface="Raleway"/>
              </a:endParaRPr>
            </a:p>
          </p:txBody>
        </p:sp>
        <p:sp>
          <p:nvSpPr>
            <p:cNvPr id="169" name="Google Shape;169;p31"/>
            <p:cNvSpPr txBox="1"/>
            <p:nvPr/>
          </p:nvSpPr>
          <p:spPr>
            <a:xfrm>
              <a:off x="1965475" y="2296375"/>
              <a:ext cx="5924100" cy="387600"/>
            </a:xfrm>
            <a:prstGeom prst="rect">
              <a:avLst/>
            </a:prstGeom>
            <a:noFill/>
            <a:ln>
              <a:noFill/>
            </a:ln>
          </p:spPr>
          <p:txBody>
            <a:bodyPr spcFirstLastPara="1" wrap="square" lIns="121900" tIns="121900" rIns="121900" bIns="121900" anchor="t" anchorCtr="0">
              <a:noAutofit/>
            </a:bodyPr>
            <a:lstStyle/>
            <a:p>
              <a:pPr defTabSz="1219170" hangingPunct="1">
                <a:buClr>
                  <a:srgbClr val="000000"/>
                </a:buClr>
              </a:pPr>
              <a:r>
                <a:rPr lang="en" sz="3467" b="1">
                  <a:solidFill>
                    <a:srgbClr val="E5E5E5"/>
                  </a:solidFill>
                  <a:latin typeface="Raleway"/>
                  <a:ea typeface="Raleway"/>
                  <a:cs typeface="Raleway"/>
                  <a:sym typeface="Raleway"/>
                </a:rPr>
                <a:t>facebook.com/iarpccollaborations</a:t>
              </a:r>
              <a:endParaRPr sz="3467" b="1">
                <a:solidFill>
                  <a:srgbClr val="E5E5E5"/>
                </a:solidFill>
                <a:latin typeface="Raleway"/>
                <a:ea typeface="Raleway"/>
                <a:cs typeface="Raleway"/>
                <a:sym typeface="Raleway"/>
              </a:endParaRPr>
            </a:p>
          </p:txBody>
        </p:sp>
        <p:pic>
          <p:nvPicPr>
            <p:cNvPr id="170" name="Google Shape;170;p31"/>
            <p:cNvPicPr preferRelativeResize="0"/>
            <p:nvPr/>
          </p:nvPicPr>
          <p:blipFill>
            <a:blip r:embed="rId5">
              <a:alphaModFix/>
            </a:blip>
            <a:stretch>
              <a:fillRect/>
            </a:stretch>
          </p:blipFill>
          <p:spPr>
            <a:xfrm>
              <a:off x="1386975" y="1694175"/>
              <a:ext cx="484632" cy="484632"/>
            </a:xfrm>
            <a:prstGeom prst="rect">
              <a:avLst/>
            </a:prstGeom>
            <a:noFill/>
            <a:ln>
              <a:noFill/>
            </a:ln>
          </p:spPr>
        </p:pic>
        <p:pic>
          <p:nvPicPr>
            <p:cNvPr id="171" name="Google Shape;171;p31"/>
            <p:cNvPicPr preferRelativeResize="0"/>
            <p:nvPr/>
          </p:nvPicPr>
          <p:blipFill>
            <a:blip r:embed="rId6">
              <a:alphaModFix/>
            </a:blip>
            <a:stretch>
              <a:fillRect/>
            </a:stretch>
          </p:blipFill>
          <p:spPr>
            <a:xfrm>
              <a:off x="1386975" y="2350525"/>
              <a:ext cx="484632" cy="484632"/>
            </a:xfrm>
            <a:prstGeom prst="rect">
              <a:avLst/>
            </a:prstGeom>
            <a:noFill/>
            <a:ln>
              <a:noFill/>
            </a:ln>
          </p:spPr>
        </p:pic>
        <p:pic>
          <p:nvPicPr>
            <p:cNvPr id="172" name="Google Shape;172;p31"/>
            <p:cNvPicPr preferRelativeResize="0"/>
            <p:nvPr/>
          </p:nvPicPr>
          <p:blipFill>
            <a:blip r:embed="rId7">
              <a:alphaModFix/>
            </a:blip>
            <a:stretch>
              <a:fillRect/>
            </a:stretch>
          </p:blipFill>
          <p:spPr>
            <a:xfrm>
              <a:off x="1386975" y="3663225"/>
              <a:ext cx="484632" cy="484632"/>
            </a:xfrm>
            <a:prstGeom prst="rect">
              <a:avLst/>
            </a:prstGeom>
            <a:noFill/>
            <a:ln>
              <a:noFill/>
            </a:ln>
          </p:spPr>
        </p:pic>
        <p:pic>
          <p:nvPicPr>
            <p:cNvPr id="173" name="Google Shape;173;p31"/>
            <p:cNvPicPr preferRelativeResize="0"/>
            <p:nvPr/>
          </p:nvPicPr>
          <p:blipFill>
            <a:blip r:embed="rId8">
              <a:alphaModFix/>
            </a:blip>
            <a:stretch>
              <a:fillRect/>
            </a:stretch>
          </p:blipFill>
          <p:spPr>
            <a:xfrm>
              <a:off x="1386975" y="3006875"/>
              <a:ext cx="484632" cy="484632"/>
            </a:xfrm>
            <a:prstGeom prst="rect">
              <a:avLst/>
            </a:prstGeom>
            <a:noFill/>
            <a:ln>
              <a:noFill/>
            </a:ln>
          </p:spPr>
        </p:pic>
        <p:sp>
          <p:nvSpPr>
            <p:cNvPr id="174" name="Google Shape;174;p31"/>
            <p:cNvSpPr txBox="1"/>
            <p:nvPr/>
          </p:nvSpPr>
          <p:spPr>
            <a:xfrm>
              <a:off x="1965475" y="2933738"/>
              <a:ext cx="5151000" cy="387600"/>
            </a:xfrm>
            <a:prstGeom prst="rect">
              <a:avLst/>
            </a:prstGeom>
            <a:noFill/>
            <a:ln>
              <a:noFill/>
            </a:ln>
          </p:spPr>
          <p:txBody>
            <a:bodyPr spcFirstLastPara="1" wrap="square" lIns="121900" tIns="121900" rIns="121900" bIns="121900" anchor="t" anchorCtr="0">
              <a:noAutofit/>
            </a:bodyPr>
            <a:lstStyle/>
            <a:p>
              <a:pPr defTabSz="1219170" hangingPunct="1">
                <a:buClr>
                  <a:srgbClr val="000000"/>
                </a:buClr>
              </a:pPr>
              <a:r>
                <a:rPr lang="en" sz="3467" b="1">
                  <a:solidFill>
                    <a:srgbClr val="E5E5E5"/>
                  </a:solidFill>
                  <a:latin typeface="Raleway"/>
                  <a:ea typeface="Raleway"/>
                  <a:cs typeface="Raleway"/>
                  <a:sym typeface="Raleway"/>
                </a:rPr>
                <a:t>@IARPCCollab</a:t>
              </a:r>
              <a:endParaRPr sz="3467" b="1">
                <a:solidFill>
                  <a:srgbClr val="E5E5E5"/>
                </a:solidFill>
                <a:latin typeface="Raleway"/>
                <a:ea typeface="Raleway"/>
                <a:cs typeface="Raleway"/>
                <a:sym typeface="Raleway"/>
              </a:endParaRPr>
            </a:p>
          </p:txBody>
        </p:sp>
        <p:sp>
          <p:nvSpPr>
            <p:cNvPr id="175" name="Google Shape;175;p31"/>
            <p:cNvSpPr txBox="1"/>
            <p:nvPr/>
          </p:nvSpPr>
          <p:spPr>
            <a:xfrm>
              <a:off x="1965475" y="3571127"/>
              <a:ext cx="5151000" cy="387600"/>
            </a:xfrm>
            <a:prstGeom prst="rect">
              <a:avLst/>
            </a:prstGeom>
            <a:noFill/>
            <a:ln>
              <a:noFill/>
            </a:ln>
          </p:spPr>
          <p:txBody>
            <a:bodyPr spcFirstLastPara="1" wrap="square" lIns="121900" tIns="121900" rIns="121900" bIns="121900" anchor="t" anchorCtr="0">
              <a:noAutofit/>
            </a:bodyPr>
            <a:lstStyle/>
            <a:p>
              <a:pPr defTabSz="1219170" hangingPunct="1">
                <a:buClr>
                  <a:srgbClr val="000000"/>
                </a:buClr>
              </a:pPr>
              <a:r>
                <a:rPr lang="en" sz="3467" b="1">
                  <a:solidFill>
                    <a:srgbClr val="E5E5E5"/>
                  </a:solidFill>
                  <a:latin typeface="Raleway"/>
                  <a:ea typeface="Raleway"/>
                  <a:cs typeface="Raleway"/>
                  <a:sym typeface="Raleway"/>
                </a:rPr>
                <a:t>@iarpccollaborations</a:t>
              </a:r>
              <a:endParaRPr sz="3467" b="1">
                <a:solidFill>
                  <a:srgbClr val="E5E5E5"/>
                </a:solidFill>
                <a:latin typeface="Raleway"/>
                <a:ea typeface="Raleway"/>
                <a:cs typeface="Raleway"/>
                <a:sym typeface="Raleway"/>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 name="Rounded Rectangle"/>
          <p:cNvSpPr/>
          <p:nvPr/>
        </p:nvSpPr>
        <p:spPr>
          <a:xfrm>
            <a:off x="792827" y="2409568"/>
            <a:ext cx="10606346" cy="2929708"/>
          </a:xfrm>
          <a:prstGeom prst="roundRect">
            <a:avLst>
              <a:gd name="adj" fmla="val 16039"/>
            </a:avLst>
          </a:prstGeom>
          <a:solidFill>
            <a:srgbClr val="FFFFFF">
              <a:alpha val="60379"/>
            </a:srgbClr>
          </a:solidFill>
          <a:ln w="25400">
            <a:solidFill>
              <a:schemeClr val="accent1">
                <a:satOff val="-3547"/>
                <a:lumOff val="-10352"/>
                <a:alpha val="60379"/>
              </a:schemeClr>
            </a:solidFill>
            <a:miter/>
          </a:ln>
        </p:spPr>
        <p:txBody>
          <a:bodyPr lIns="45719" rIns="45719" anchor="ctr"/>
          <a:lstStyle/>
          <a:p>
            <a:endParaRPr/>
          </a:p>
        </p:txBody>
      </p:sp>
      <p:sp>
        <p:nvSpPr>
          <p:cNvPr id="312" name="Title 1"/>
          <p:cNvSpPr txBox="1">
            <a:spLocks noGrp="1"/>
          </p:cNvSpPr>
          <p:nvPr>
            <p:ph type="title"/>
          </p:nvPr>
        </p:nvSpPr>
        <p:spPr>
          <a:xfrm>
            <a:off x="1841158" y="2772057"/>
            <a:ext cx="9558015" cy="2567219"/>
          </a:xfrm>
          <a:prstGeom prst="rect">
            <a:avLst/>
          </a:prstGeom>
        </p:spPr>
        <p:txBody>
          <a:bodyPr anchor="ctr">
            <a:normAutofit/>
          </a:bodyPr>
          <a:lstStyle/>
          <a:p>
            <a:pPr>
              <a:defRPr sz="4400">
                <a:solidFill>
                  <a:schemeClr val="accent1">
                    <a:satOff val="-3547"/>
                    <a:lumOff val="-10352"/>
                  </a:schemeClr>
                </a:solidFill>
                <a:latin typeface="Oswald Bold"/>
                <a:ea typeface="Oswald Bold"/>
                <a:cs typeface="Oswald Bold"/>
                <a:sym typeface="Oswald Bold"/>
              </a:defRPr>
            </a:pPr>
            <a:r>
              <a:rPr lang="en-US" sz="4000" dirty="0"/>
              <a:t>Please take a few minutes to tell us about your experience today!</a:t>
            </a:r>
            <a:br>
              <a:rPr lang="en-US" sz="4000" dirty="0"/>
            </a:br>
            <a:br>
              <a:rPr lang="en-US" sz="4000" dirty="0"/>
            </a:br>
            <a:r>
              <a:rPr lang="en-US" sz="2800" dirty="0"/>
              <a:t>Survey Link: </a:t>
            </a:r>
            <a:r>
              <a:rPr lang="en-US" sz="2800" dirty="0">
                <a:sym typeface="Oswald Bold"/>
                <a:hlinkClick r:id="rId3"/>
              </a:rPr>
              <a:t>https://www.surveymonkey.com/r/R7XPQC3</a:t>
            </a:r>
            <a:br>
              <a:rPr lang="en-US" sz="4400" dirty="0">
                <a:latin typeface="Oswald Regular"/>
                <a:ea typeface="Oswald Regular"/>
                <a:cs typeface="Oswald Regular"/>
                <a:sym typeface="Oswald Regular"/>
              </a:rPr>
            </a:br>
            <a:endParaRPr lang="en-US" sz="1600" dirty="0">
              <a:latin typeface="Oswald Regular"/>
              <a:ea typeface="Oswald Regular"/>
              <a:cs typeface="Oswald Regular"/>
              <a:sym typeface="Oswald Regular"/>
            </a:endParaRPr>
          </a:p>
        </p:txBody>
      </p:sp>
      <p:sp>
        <p:nvSpPr>
          <p:cNvPr id="9" name="Google Shape;106;p19">
            <a:extLst>
              <a:ext uri="{FF2B5EF4-FFF2-40B4-BE49-F238E27FC236}">
                <a16:creationId xmlns:a16="http://schemas.microsoft.com/office/drawing/2014/main" id="{6B03612A-DEA0-4D4B-BB40-5C8C29859936}"/>
              </a:ext>
            </a:extLst>
          </p:cNvPr>
          <p:cNvSpPr txBox="1">
            <a:spLocks/>
          </p:cNvSpPr>
          <p:nvPr/>
        </p:nvSpPr>
        <p:spPr>
          <a:xfrm>
            <a:off x="415599" y="285866"/>
            <a:ext cx="11360802" cy="11288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9" tIns="121899" rIns="121899" bIns="121899" anchor="b">
            <a:normAutofit/>
          </a:bodyPr>
          <a:lstStyle>
            <a:lvl1pPr marL="0" marR="0" indent="0" algn="ctr" defTabSz="1517903" rtl="0" latinLnBrk="0">
              <a:lnSpc>
                <a:spcPct val="100000"/>
              </a:lnSpc>
              <a:spcBef>
                <a:spcPts val="0"/>
              </a:spcBef>
              <a:spcAft>
                <a:spcPts val="0"/>
              </a:spcAft>
              <a:buClrTx/>
              <a:buSzTx/>
              <a:buFontTx/>
              <a:buNone/>
              <a:tabLst/>
              <a:defRPr sz="4316" b="0" i="0" u="none" strike="noStrike" cap="small" spc="0" baseline="0">
                <a:solidFill>
                  <a:srgbClr val="FFFFFF"/>
                </a:solidFill>
                <a:uFillTx/>
                <a:latin typeface="Oswald Medium"/>
                <a:ea typeface="Oswald Medium"/>
                <a:cs typeface="Oswald Medium"/>
                <a:sym typeface="Oswald Medium"/>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Workshop Evaluation Survey</a:t>
            </a:r>
          </a:p>
        </p:txBody>
      </p:sp>
    </p:spTree>
    <p:extLst>
      <p:ext uri="{BB962C8B-B14F-4D97-AF65-F5344CB8AC3E}">
        <p14:creationId xmlns:p14="http://schemas.microsoft.com/office/powerpoint/2010/main" val="212373315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ounded Rectangle"/>
          <p:cNvSpPr/>
          <p:nvPr/>
        </p:nvSpPr>
        <p:spPr>
          <a:xfrm>
            <a:off x="726534" y="2256503"/>
            <a:ext cx="10535732" cy="2005781"/>
          </a:xfrm>
          <a:prstGeom prst="roundRect">
            <a:avLst>
              <a:gd name="adj" fmla="val 13834"/>
            </a:avLst>
          </a:prstGeom>
          <a:solidFill>
            <a:srgbClr val="FFFFFF">
              <a:alpha val="39913"/>
            </a:srgbClr>
          </a:solidFill>
          <a:ln w="25400">
            <a:solidFill>
              <a:schemeClr val="accent1">
                <a:satOff val="-3547"/>
                <a:lumOff val="-10352"/>
                <a:alpha val="39913"/>
              </a:schemeClr>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6" name="Google Shape;104;p19"/>
          <p:cNvSpPr txBox="1">
            <a:spLocks noGrp="1"/>
          </p:cNvSpPr>
          <p:nvPr>
            <p:ph type="body" idx="1"/>
          </p:nvPr>
        </p:nvSpPr>
        <p:spPr>
          <a:xfrm>
            <a:off x="1092506" y="2875935"/>
            <a:ext cx="10006988" cy="2422973"/>
          </a:xfrm>
          <a:prstGeom prst="rect">
            <a:avLst/>
          </a:prstGeom>
        </p:spPr>
        <p:txBody>
          <a:bodyPr lIns="121899" tIns="121899" rIns="121899" bIns="121899">
            <a:normAutofit/>
          </a:bodyPr>
          <a:lstStyle/>
          <a:p>
            <a:pPr marL="0" indent="0" algn="ctr">
              <a:buSzPct val="100000"/>
              <a:buNone/>
              <a:defRPr sz="2000">
                <a:solidFill>
                  <a:schemeClr val="accent1">
                    <a:satOff val="-3547"/>
                    <a:lumOff val="-10352"/>
                  </a:schemeClr>
                </a:solidFill>
                <a:latin typeface="Oswald Regular"/>
                <a:ea typeface="Oswald Regular"/>
                <a:cs typeface="Oswald Regular"/>
                <a:sym typeface="Oswald Regular"/>
              </a:defRPr>
            </a:pPr>
            <a:r>
              <a:rPr lang="en-US" sz="4800" dirty="0"/>
              <a:t>THANK YOU FOR ATTENDING!</a:t>
            </a:r>
            <a:endParaRPr sz="4800" dirty="0"/>
          </a:p>
        </p:txBody>
      </p:sp>
    </p:spTree>
    <p:extLst>
      <p:ext uri="{BB962C8B-B14F-4D97-AF65-F5344CB8AC3E}">
        <p14:creationId xmlns:p14="http://schemas.microsoft.com/office/powerpoint/2010/main" val="67160542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50" name="Rounded Rectangle"/>
          <p:cNvSpPr/>
          <p:nvPr/>
        </p:nvSpPr>
        <p:spPr>
          <a:xfrm>
            <a:off x="481771" y="1194731"/>
            <a:ext cx="11228458" cy="5339263"/>
          </a:xfrm>
          <a:prstGeom prst="roundRect">
            <a:avLst>
              <a:gd name="adj" fmla="val 10977"/>
            </a:avLst>
          </a:prstGeom>
          <a:solidFill>
            <a:srgbClr val="FFFFFF">
              <a:alpha val="69943"/>
            </a:srgbClr>
          </a:solidFill>
          <a:ln w="25400">
            <a:solidFill>
              <a:schemeClr val="accent1">
                <a:satOff val="-3547"/>
                <a:lumOff val="-10352"/>
                <a:alpha val="69943"/>
              </a:schemeClr>
            </a:solidFill>
            <a:miter/>
          </a:ln>
        </p:spPr>
        <p:txBody>
          <a:bodyPr lIns="45719" rIns="45719" anchor="ctr"/>
          <a:lstStyle/>
          <a:p>
            <a:endParaRPr/>
          </a:p>
        </p:txBody>
      </p:sp>
      <p:sp>
        <p:nvSpPr>
          <p:cNvPr id="351" name="Google Shape;106;p19"/>
          <p:cNvSpPr txBox="1"/>
          <p:nvPr/>
        </p:nvSpPr>
        <p:spPr>
          <a:xfrm>
            <a:off x="415599" y="44566"/>
            <a:ext cx="11360802" cy="11288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normAutofit/>
          </a:bodyPr>
          <a:lstStyle>
            <a:lvl1pPr algn="ctr" defTabSz="1810511">
              <a:defRPr sz="5148" cap="small">
                <a:solidFill>
                  <a:srgbClr val="FFFFFF"/>
                </a:solidFill>
                <a:latin typeface="Oswald Medium"/>
                <a:ea typeface="Oswald Medium"/>
                <a:cs typeface="Oswald Medium"/>
                <a:sym typeface="Oswald Medium"/>
              </a:defRPr>
            </a:lvl1pPr>
          </a:lstStyle>
          <a:p>
            <a:r>
              <a:t>Q &amp; A / Discussion</a:t>
            </a:r>
          </a:p>
        </p:txBody>
      </p:sp>
      <p:pic>
        <p:nvPicPr>
          <p:cNvPr id="352" name="Picture 3" descr="Picture 3"/>
          <p:cNvPicPr>
            <a:picLocks noChangeAspect="1"/>
          </p:cNvPicPr>
          <p:nvPr/>
        </p:nvPicPr>
        <p:blipFill>
          <a:blip r:embed="rId4"/>
          <a:srcRect l="4544" t="7514" r="2804" b="7126"/>
          <a:stretch>
            <a:fillRect/>
          </a:stretch>
        </p:blipFill>
        <p:spPr>
          <a:xfrm>
            <a:off x="1666790" y="157742"/>
            <a:ext cx="1842673" cy="1477759"/>
          </a:xfrm>
          <a:custGeom>
            <a:avLst/>
            <a:gdLst/>
            <a:ahLst/>
            <a:cxnLst>
              <a:cxn ang="0">
                <a:pos x="wd2" y="hd2"/>
              </a:cxn>
              <a:cxn ang="5400000">
                <a:pos x="wd2" y="hd2"/>
              </a:cxn>
              <a:cxn ang="10800000">
                <a:pos x="wd2" y="hd2"/>
              </a:cxn>
              <a:cxn ang="16200000">
                <a:pos x="wd2" y="hd2"/>
              </a:cxn>
            </a:cxnLst>
            <a:rect l="0" t="0" r="r" b="b"/>
            <a:pathLst>
              <a:path w="21510" h="21472" extrusionOk="0">
                <a:moveTo>
                  <a:pt x="7629" y="2"/>
                </a:moveTo>
                <a:cubicBezTo>
                  <a:pt x="7534" y="-125"/>
                  <a:pt x="713" y="5563"/>
                  <a:pt x="8" y="6357"/>
                </a:cubicBezTo>
                <a:cubicBezTo>
                  <a:pt x="-60" y="6433"/>
                  <a:pt x="313" y="9823"/>
                  <a:pt x="837" y="13894"/>
                </a:cubicBezTo>
                <a:cubicBezTo>
                  <a:pt x="1361" y="17965"/>
                  <a:pt x="1787" y="21353"/>
                  <a:pt x="1787" y="21419"/>
                </a:cubicBezTo>
                <a:cubicBezTo>
                  <a:pt x="1787" y="21453"/>
                  <a:pt x="1809" y="21468"/>
                  <a:pt x="1847" y="21471"/>
                </a:cubicBezTo>
                <a:cubicBezTo>
                  <a:pt x="1885" y="21475"/>
                  <a:pt x="1937" y="21464"/>
                  <a:pt x="1995" y="21437"/>
                </a:cubicBezTo>
                <a:cubicBezTo>
                  <a:pt x="2110" y="21382"/>
                  <a:pt x="3997" y="20644"/>
                  <a:pt x="6183" y="19799"/>
                </a:cubicBezTo>
                <a:cubicBezTo>
                  <a:pt x="8370" y="18954"/>
                  <a:pt x="10158" y="18214"/>
                  <a:pt x="10158" y="18155"/>
                </a:cubicBezTo>
                <a:cubicBezTo>
                  <a:pt x="10158" y="18097"/>
                  <a:pt x="9553" y="17799"/>
                  <a:pt x="8815" y="17487"/>
                </a:cubicBezTo>
                <a:cubicBezTo>
                  <a:pt x="8076" y="17175"/>
                  <a:pt x="7394" y="16803"/>
                  <a:pt x="7300" y="16662"/>
                </a:cubicBezTo>
                <a:cubicBezTo>
                  <a:pt x="7172" y="16470"/>
                  <a:pt x="7465" y="15479"/>
                  <a:pt x="8458" y="12723"/>
                </a:cubicBezTo>
                <a:lnTo>
                  <a:pt x="9783" y="9044"/>
                </a:lnTo>
                <a:lnTo>
                  <a:pt x="8768" y="4610"/>
                </a:lnTo>
                <a:cubicBezTo>
                  <a:pt x="8210" y="2170"/>
                  <a:pt x="7698" y="95"/>
                  <a:pt x="7629" y="2"/>
                </a:cubicBezTo>
                <a:close/>
                <a:moveTo>
                  <a:pt x="13586" y="677"/>
                </a:moveTo>
                <a:cubicBezTo>
                  <a:pt x="13507" y="803"/>
                  <a:pt x="8090" y="15864"/>
                  <a:pt x="8055" y="16056"/>
                </a:cubicBezTo>
                <a:cubicBezTo>
                  <a:pt x="8038" y="16147"/>
                  <a:pt x="10191" y="17181"/>
                  <a:pt x="12841" y="18352"/>
                </a:cubicBezTo>
                <a:cubicBezTo>
                  <a:pt x="15490" y="19522"/>
                  <a:pt x="17775" y="20487"/>
                  <a:pt x="17914" y="20497"/>
                </a:cubicBezTo>
                <a:cubicBezTo>
                  <a:pt x="18103" y="20509"/>
                  <a:pt x="18228" y="20134"/>
                  <a:pt x="18428" y="18992"/>
                </a:cubicBezTo>
                <a:cubicBezTo>
                  <a:pt x="18574" y="18154"/>
                  <a:pt x="19339" y="13946"/>
                  <a:pt x="20128" y="9644"/>
                </a:cubicBezTo>
                <a:cubicBezTo>
                  <a:pt x="20917" y="5341"/>
                  <a:pt x="21540" y="1791"/>
                  <a:pt x="21509" y="1755"/>
                </a:cubicBezTo>
                <a:cubicBezTo>
                  <a:pt x="21411" y="1643"/>
                  <a:pt x="13644" y="586"/>
                  <a:pt x="13586" y="677"/>
                </a:cubicBezTo>
                <a:close/>
              </a:path>
            </a:pathLst>
          </a:custGeom>
          <a:ln w="12700">
            <a:miter lim="400000"/>
          </a:ln>
        </p:spPr>
      </p:pic>
      <p:sp>
        <p:nvSpPr>
          <p:cNvPr id="353" name="Content Placeholder 7"/>
          <p:cNvSpPr txBox="1">
            <a:spLocks noGrp="1"/>
          </p:cNvSpPr>
          <p:nvPr>
            <p:ph type="body" sz="half" idx="1"/>
          </p:nvPr>
        </p:nvSpPr>
        <p:spPr>
          <a:xfrm>
            <a:off x="1599022" y="1653996"/>
            <a:ext cx="8993956" cy="3091610"/>
          </a:xfrm>
          <a:prstGeom prst="rect">
            <a:avLst/>
          </a:prstGeom>
        </p:spPr>
        <p:txBody>
          <a:bodyPr/>
          <a:lstStyle/>
          <a:p>
            <a:pPr>
              <a:defRPr sz="2000">
                <a:solidFill>
                  <a:schemeClr val="accent1">
                    <a:satOff val="-3547"/>
                    <a:lumOff val="-10352"/>
                  </a:schemeClr>
                </a:solidFill>
                <a:latin typeface="Oswald Regular"/>
                <a:ea typeface="Oswald Regular"/>
                <a:cs typeface="Oswald Regular"/>
                <a:sym typeface="Oswald Regular"/>
              </a:defRPr>
            </a:pPr>
            <a:r>
              <a:rPr dirty="0"/>
              <a:t>To participate in this Q &amp; A/Discussion period, you may either type your questions in the </a:t>
            </a:r>
            <a:r>
              <a:rPr dirty="0">
                <a:latin typeface="Oswald Bold"/>
                <a:ea typeface="Oswald Bold"/>
                <a:cs typeface="Oswald Bold"/>
                <a:sym typeface="Oswald Bold"/>
              </a:rPr>
              <a:t>chat</a:t>
            </a:r>
            <a:r>
              <a:rPr dirty="0"/>
              <a:t> box or </a:t>
            </a:r>
            <a:r>
              <a:rPr dirty="0">
                <a:latin typeface="Oswald Bold"/>
                <a:ea typeface="Oswald Bold"/>
                <a:cs typeface="Oswald Bold"/>
                <a:sym typeface="Oswald Bold"/>
              </a:rPr>
              <a:t>raise your hand</a:t>
            </a:r>
            <a:r>
              <a:rPr dirty="0"/>
              <a:t>. </a:t>
            </a:r>
          </a:p>
          <a:p>
            <a:pPr>
              <a:defRPr sz="2000">
                <a:solidFill>
                  <a:schemeClr val="accent1">
                    <a:satOff val="-3547"/>
                    <a:lumOff val="-10352"/>
                  </a:schemeClr>
                </a:solidFill>
                <a:latin typeface="Oswald Regular"/>
                <a:ea typeface="Oswald Regular"/>
                <a:cs typeface="Oswald Regular"/>
                <a:sym typeface="Oswald Regular"/>
              </a:defRPr>
            </a:pPr>
            <a:r>
              <a:rPr dirty="0"/>
              <a:t>The host will select and read questions typed into the chat box. </a:t>
            </a:r>
          </a:p>
          <a:p>
            <a:pPr>
              <a:defRPr sz="2000">
                <a:solidFill>
                  <a:schemeClr val="accent1">
                    <a:satOff val="-3547"/>
                    <a:lumOff val="-10352"/>
                  </a:schemeClr>
                </a:solidFill>
                <a:latin typeface="Oswald Regular"/>
                <a:ea typeface="Oswald Regular"/>
                <a:cs typeface="Oswald Regular"/>
                <a:sym typeface="Oswald Regular"/>
              </a:defRPr>
            </a:pPr>
            <a:r>
              <a:rPr dirty="0"/>
              <a:t>When raising your hand, the host will call on you and you may unmute yourself and ask your question. </a:t>
            </a:r>
          </a:p>
          <a:p>
            <a:pPr>
              <a:defRPr sz="2000">
                <a:solidFill>
                  <a:schemeClr val="accent1">
                    <a:satOff val="-3547"/>
                    <a:lumOff val="-10352"/>
                  </a:schemeClr>
                </a:solidFill>
                <a:latin typeface="Oswald Regular"/>
                <a:ea typeface="Oswald Regular"/>
                <a:cs typeface="Oswald Regular"/>
                <a:sym typeface="Oswald Regular"/>
              </a:defRPr>
            </a:pPr>
            <a:r>
              <a:rPr dirty="0"/>
              <a:t>If you are calling in, you can raise your hand by pressing *9 and then pressing *6 to unmute/mute yourself again. </a:t>
            </a:r>
          </a:p>
        </p:txBody>
      </p:sp>
      <p:sp>
        <p:nvSpPr>
          <p:cNvPr id="354" name="TextBox 13"/>
          <p:cNvSpPr txBox="1"/>
          <p:nvPr/>
        </p:nvSpPr>
        <p:spPr>
          <a:xfrm>
            <a:off x="1849609" y="4205023"/>
            <a:ext cx="8476420" cy="2376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a:lnSpc>
                <a:spcPct val="140000"/>
              </a:lnSpc>
              <a:buSzPct val="100000"/>
              <a:buAutoNum type="arabicPeriod"/>
              <a:defRPr>
                <a:solidFill>
                  <a:schemeClr val="accent1">
                    <a:satOff val="-3547"/>
                    <a:lumOff val="-10352"/>
                  </a:schemeClr>
                </a:solidFill>
                <a:latin typeface="Oswald Regular"/>
                <a:ea typeface="Oswald Regular"/>
                <a:cs typeface="Oswald Regular"/>
                <a:sym typeface="Oswald Regular"/>
              </a:defRPr>
            </a:pPr>
            <a:r>
              <a:rPr dirty="0"/>
              <a:t>Click the Participants icon</a:t>
            </a:r>
          </a:p>
          <a:p>
            <a:pPr marL="342900" indent="-342900">
              <a:lnSpc>
                <a:spcPct val="140000"/>
              </a:lnSpc>
              <a:buSzPct val="100000"/>
              <a:buAutoNum type="arabicPeriod"/>
              <a:defRPr>
                <a:solidFill>
                  <a:schemeClr val="accent1">
                    <a:satOff val="-3547"/>
                    <a:lumOff val="-10352"/>
                  </a:schemeClr>
                </a:solidFill>
                <a:latin typeface="Oswald Regular"/>
                <a:ea typeface="Oswald Regular"/>
                <a:cs typeface="Oswald Regular"/>
                <a:sym typeface="Oswald Regular"/>
              </a:defRPr>
            </a:pPr>
            <a:r>
              <a:rPr dirty="0"/>
              <a:t>Click the “Raise Hand” icon on the Participant window</a:t>
            </a:r>
          </a:p>
          <a:p>
            <a:pPr marL="342900" indent="-342900">
              <a:lnSpc>
                <a:spcPct val="140000"/>
              </a:lnSpc>
              <a:buSzPct val="100000"/>
              <a:buAutoNum type="arabicPeriod"/>
              <a:defRPr>
                <a:solidFill>
                  <a:schemeClr val="accent1">
                    <a:satOff val="-3547"/>
                    <a:lumOff val="-10352"/>
                  </a:schemeClr>
                </a:solidFill>
                <a:latin typeface="Oswald Regular"/>
                <a:ea typeface="Oswald Regular"/>
                <a:cs typeface="Oswald Regular"/>
                <a:sym typeface="Oswald Regular"/>
              </a:defRPr>
            </a:pPr>
            <a:r>
              <a:rPr dirty="0"/>
              <a:t>Click “Unmute Me” when the host calls on you</a:t>
            </a:r>
            <a:endParaRPr lang="en-US" dirty="0"/>
          </a:p>
          <a:p>
            <a:pPr>
              <a:lnSpc>
                <a:spcPct val="140000"/>
              </a:lnSpc>
              <a:buSzPct val="100000"/>
              <a:defRPr>
                <a:solidFill>
                  <a:schemeClr val="accent1">
                    <a:satOff val="-3547"/>
                    <a:lumOff val="-10352"/>
                  </a:schemeClr>
                </a:solidFill>
                <a:latin typeface="Oswald Regular"/>
                <a:ea typeface="Oswald Regular"/>
                <a:cs typeface="Oswald Regular"/>
                <a:sym typeface="Oswald Regular"/>
              </a:defRPr>
            </a:pPr>
            <a:r>
              <a:rPr lang="en-US" dirty="0"/>
              <a:t>OR</a:t>
            </a:r>
          </a:p>
          <a:p>
            <a:pPr marL="342900" indent="-342900">
              <a:lnSpc>
                <a:spcPct val="140000"/>
              </a:lnSpc>
              <a:buSzPct val="100000"/>
              <a:buFont typeface="+mj-lt"/>
              <a:buAutoNum type="arabicPeriod"/>
              <a:defRPr>
                <a:solidFill>
                  <a:schemeClr val="accent1">
                    <a:satOff val="-3547"/>
                    <a:lumOff val="-10352"/>
                  </a:schemeClr>
                </a:solidFill>
                <a:latin typeface="Oswald Regular"/>
                <a:ea typeface="Oswald Regular"/>
                <a:cs typeface="Oswald Regular"/>
                <a:sym typeface="Oswald Regular"/>
              </a:defRPr>
            </a:pPr>
            <a:r>
              <a:rPr lang="en-US" dirty="0"/>
              <a:t>Hit the “Reactions” Button at the bottom of your zoom toolbar</a:t>
            </a:r>
          </a:p>
          <a:p>
            <a:pPr marL="342900" indent="-342900">
              <a:lnSpc>
                <a:spcPct val="140000"/>
              </a:lnSpc>
              <a:buSzPct val="100000"/>
              <a:buFont typeface="+mj-lt"/>
              <a:buAutoNum type="arabicPeriod"/>
              <a:defRPr>
                <a:solidFill>
                  <a:schemeClr val="accent1">
                    <a:satOff val="-3547"/>
                    <a:lumOff val="-10352"/>
                  </a:schemeClr>
                </a:solidFill>
                <a:latin typeface="Oswald Regular"/>
                <a:ea typeface="Oswald Regular"/>
                <a:cs typeface="Oswald Regular"/>
                <a:sym typeface="Oswald Regular"/>
              </a:defRPr>
            </a:pPr>
            <a:r>
              <a:rPr lang="en-US" dirty="0"/>
              <a:t>Click the “Raise Hand” icon in the reactions window</a:t>
            </a:r>
          </a:p>
        </p:txBody>
      </p:sp>
      <p:grpSp>
        <p:nvGrpSpPr>
          <p:cNvPr id="360" name="Group"/>
          <p:cNvGrpSpPr/>
          <p:nvPr/>
        </p:nvGrpSpPr>
        <p:grpSpPr>
          <a:xfrm>
            <a:off x="5750042" y="3864362"/>
            <a:ext cx="3728495" cy="1223538"/>
            <a:chOff x="0" y="0"/>
            <a:chExt cx="4447932" cy="1710264"/>
          </a:xfrm>
        </p:grpSpPr>
        <p:pic>
          <p:nvPicPr>
            <p:cNvPr id="355" name="Picture 5" descr="Picture 5"/>
            <p:cNvPicPr>
              <a:picLocks noChangeAspect="1"/>
            </p:cNvPicPr>
            <p:nvPr/>
          </p:nvPicPr>
          <p:blipFill>
            <a:blip r:embed="rId5"/>
            <a:stretch>
              <a:fillRect/>
            </a:stretch>
          </p:blipFill>
          <p:spPr>
            <a:xfrm>
              <a:off x="78530" y="134058"/>
              <a:ext cx="1400183" cy="834000"/>
            </a:xfrm>
            <a:prstGeom prst="rect">
              <a:avLst/>
            </a:prstGeom>
            <a:ln w="12700" cap="flat">
              <a:noFill/>
              <a:miter lim="400000"/>
            </a:ln>
            <a:effectLst/>
          </p:spPr>
        </p:pic>
        <p:pic>
          <p:nvPicPr>
            <p:cNvPr id="356" name="Picture 8" descr="Picture 8"/>
            <p:cNvPicPr>
              <a:picLocks noChangeAspect="1"/>
            </p:cNvPicPr>
            <p:nvPr/>
          </p:nvPicPr>
          <p:blipFill>
            <a:blip r:embed="rId6"/>
            <a:stretch>
              <a:fillRect/>
            </a:stretch>
          </p:blipFill>
          <p:spPr>
            <a:xfrm>
              <a:off x="1686481" y="15365"/>
              <a:ext cx="2672140" cy="1694900"/>
            </a:xfrm>
            <a:prstGeom prst="rect">
              <a:avLst/>
            </a:prstGeom>
            <a:ln w="12700" cap="flat">
              <a:noFill/>
              <a:miter lim="400000"/>
            </a:ln>
            <a:effectLst/>
          </p:spPr>
        </p:pic>
        <p:sp>
          <p:nvSpPr>
            <p:cNvPr id="357" name="Frame 11"/>
            <p:cNvSpPr/>
            <p:nvPr/>
          </p:nvSpPr>
          <p:spPr>
            <a:xfrm>
              <a:off x="1686481" y="15365"/>
              <a:ext cx="1323092" cy="10713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2210" y="2700"/>
                  </a:moveTo>
                  <a:lnTo>
                    <a:pt x="2210" y="18900"/>
                  </a:lnTo>
                  <a:lnTo>
                    <a:pt x="19390" y="18900"/>
                  </a:lnTo>
                  <a:lnTo>
                    <a:pt x="19390" y="2700"/>
                  </a:lnTo>
                  <a:close/>
                </a:path>
              </a:pathLst>
            </a:custGeom>
            <a:solidFill>
              <a:srgbClr val="FF0000"/>
            </a:solidFill>
            <a:ln w="12700" cap="flat">
              <a:noFill/>
              <a:miter lim="400000"/>
            </a:ln>
            <a:effectLst/>
          </p:spPr>
          <p:txBody>
            <a:bodyPr wrap="square" lIns="45719" tIns="45719" rIns="45719" bIns="45719" numCol="1" anchor="ctr">
              <a:noAutofit/>
            </a:bodyPr>
            <a:lstStyle/>
            <a:p>
              <a:pPr algn="ctr"/>
              <a:endParaRPr/>
            </a:p>
          </p:txBody>
        </p:sp>
        <p:sp>
          <p:nvSpPr>
            <p:cNvPr id="358" name="Frame 12"/>
            <p:cNvSpPr/>
            <p:nvPr/>
          </p:nvSpPr>
          <p:spPr>
            <a:xfrm>
              <a:off x="2917029" y="947698"/>
              <a:ext cx="1530904" cy="7625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1299" y="2700"/>
                  </a:moveTo>
                  <a:lnTo>
                    <a:pt x="1299" y="18900"/>
                  </a:lnTo>
                  <a:lnTo>
                    <a:pt x="20301" y="18900"/>
                  </a:lnTo>
                  <a:lnTo>
                    <a:pt x="20301" y="2700"/>
                  </a:lnTo>
                  <a:close/>
                </a:path>
              </a:pathLst>
            </a:custGeom>
            <a:solidFill>
              <a:srgbClr val="FF0000"/>
            </a:solidFill>
            <a:ln w="12700" cap="flat">
              <a:solidFill>
                <a:srgbClr val="FF0000"/>
              </a:solidFill>
              <a:prstDash val="solid"/>
              <a:miter lim="800000"/>
            </a:ln>
            <a:effectLst/>
          </p:spPr>
          <p:txBody>
            <a:bodyPr wrap="square" lIns="45719" tIns="45719" rIns="45719" bIns="45719" numCol="1" anchor="ctr">
              <a:noAutofit/>
            </a:bodyPr>
            <a:lstStyle/>
            <a:p>
              <a:pPr algn="ctr"/>
              <a:endParaRPr/>
            </a:p>
          </p:txBody>
        </p:sp>
        <p:sp>
          <p:nvSpPr>
            <p:cNvPr id="359" name="Frame 14"/>
            <p:cNvSpPr/>
            <p:nvPr/>
          </p:nvSpPr>
          <p:spPr>
            <a:xfrm>
              <a:off x="0" y="0"/>
              <a:ext cx="1543603" cy="1093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1913" y="2700"/>
                  </a:moveTo>
                  <a:lnTo>
                    <a:pt x="1913" y="18900"/>
                  </a:lnTo>
                  <a:lnTo>
                    <a:pt x="19687" y="18900"/>
                  </a:lnTo>
                  <a:lnTo>
                    <a:pt x="19687" y="2700"/>
                  </a:lnTo>
                  <a:close/>
                </a:path>
              </a:pathLst>
            </a:custGeom>
            <a:solidFill>
              <a:srgbClr val="FF0000"/>
            </a:solidFill>
            <a:ln w="12700" cap="flat">
              <a:noFill/>
              <a:miter lim="400000"/>
            </a:ln>
            <a:effectLst/>
          </p:spPr>
          <p:txBody>
            <a:bodyPr wrap="square" lIns="45719" tIns="45719" rIns="45719" bIns="45719" numCol="1" anchor="ctr">
              <a:noAutofit/>
            </a:bodyPr>
            <a:lstStyle/>
            <a:p>
              <a:pPr algn="ctr"/>
              <a:endParaRPr/>
            </a:p>
          </p:txBody>
        </p:sp>
      </p:grpSp>
      <p:pic>
        <p:nvPicPr>
          <p:cNvPr id="3" name="Picture 2">
            <a:extLst>
              <a:ext uri="{FF2B5EF4-FFF2-40B4-BE49-F238E27FC236}">
                <a16:creationId xmlns:a16="http://schemas.microsoft.com/office/drawing/2014/main" id="{5AB428A6-3155-BC4F-A09A-F5667F50A2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2851" y="5390801"/>
            <a:ext cx="2239931" cy="1314340"/>
          </a:xfrm>
          <a:prstGeom prst="rect">
            <a:avLst/>
          </a:prstGeom>
        </p:spPr>
      </p:pic>
    </p:spTree>
    <p:extLst>
      <p:ext uri="{BB962C8B-B14F-4D97-AF65-F5344CB8AC3E}">
        <p14:creationId xmlns:p14="http://schemas.microsoft.com/office/powerpoint/2010/main" val="4728478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171" name="Google Shape;171;p18"/>
          <p:cNvSpPr/>
          <p:nvPr/>
        </p:nvSpPr>
        <p:spPr>
          <a:xfrm>
            <a:off x="546400" y="1591323"/>
            <a:ext cx="11095200" cy="1613600"/>
          </a:xfrm>
          <a:prstGeom prst="roundRect">
            <a:avLst>
              <a:gd name="adj" fmla="val 43825"/>
            </a:avLst>
          </a:prstGeom>
          <a:solidFill>
            <a:srgbClr val="FFFFFF">
              <a:alpha val="38820"/>
            </a:srgbClr>
          </a:solidFill>
          <a:ln w="25400" cap="flat" cmpd="sng">
            <a:solidFill>
              <a:srgbClr val="365B9B">
                <a:alpha val="38820"/>
              </a:srgbClr>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l" defTabSz="914400" rtl="0" eaLnBrk="1" fontAlgn="auto" latinLnBrk="0" hangingPunct="0">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2" name="Google Shape;172;p18"/>
          <p:cNvSpPr txBox="1"/>
          <p:nvPr/>
        </p:nvSpPr>
        <p:spPr>
          <a:xfrm>
            <a:off x="43665" y="140381"/>
            <a:ext cx="12100400" cy="1592400"/>
          </a:xfrm>
          <a:prstGeom prst="rect">
            <a:avLst/>
          </a:prstGeom>
          <a:noFill/>
          <a:ln>
            <a:noFill/>
          </a:ln>
          <a:effectLst>
            <a:outerShdw blurRad="63500" dist="25400" dir="5400000" rotWithShape="0">
              <a:srgbClr val="000000">
                <a:alpha val="49800"/>
              </a:srgbClr>
            </a:outerShdw>
          </a:effectLst>
        </p:spPr>
        <p:txBody>
          <a:bodyPr spcFirstLastPara="1" wrap="square" lIns="121867" tIns="121867" rIns="121867" bIns="121867" anchor="t" anchorCtr="0">
            <a:normAutofit/>
          </a:bodyPr>
          <a:lstStyle/>
          <a:p>
            <a:pPr marL="0" marR="0" lvl="0" indent="0" algn="ctr" defTabSz="914400" rtl="0" eaLnBrk="1" fontAlgn="auto" latinLnBrk="0" hangingPunct="0">
              <a:lnSpc>
                <a:spcPct val="80000"/>
              </a:lnSpc>
              <a:spcBef>
                <a:spcPts val="0"/>
              </a:spcBef>
              <a:spcAft>
                <a:spcPts val="0"/>
              </a:spcAft>
              <a:buClr>
                <a:srgbClr val="FFFFFF"/>
              </a:buClr>
              <a:buSzPts val="3900"/>
              <a:buFontTx/>
              <a:buNone/>
              <a:tabLst/>
              <a:defRPr/>
            </a:pPr>
            <a:endParaRPr kumimoji="0" sz="5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p18"/>
          <p:cNvSpPr txBox="1">
            <a:spLocks noGrp="1"/>
          </p:cNvSpPr>
          <p:nvPr>
            <p:ph type="body" idx="1"/>
          </p:nvPr>
        </p:nvSpPr>
        <p:spPr>
          <a:xfrm>
            <a:off x="679759" y="1599349"/>
            <a:ext cx="10980800" cy="1597600"/>
          </a:xfrm>
          <a:prstGeom prst="rect">
            <a:avLst/>
          </a:prstGeom>
          <a:noFill/>
          <a:ln>
            <a:noFill/>
          </a:ln>
        </p:spPr>
        <p:txBody>
          <a:bodyPr spcFirstLastPara="1" wrap="square" lIns="45700" tIns="45700" rIns="45700" bIns="45700" anchor="t" anchorCtr="0">
            <a:normAutofit/>
          </a:bodyPr>
          <a:lstStyle/>
          <a:p>
            <a:pPr marL="0" lvl="1" indent="0">
              <a:spcBef>
                <a:spcPts val="0"/>
              </a:spcBef>
              <a:buClr>
                <a:srgbClr val="365B9B"/>
              </a:buClr>
              <a:buSzPts val="1500"/>
              <a:buNone/>
            </a:pPr>
            <a:endParaRPr sz="2000" dirty="0">
              <a:latin typeface="Oswald Regular"/>
              <a:ea typeface="Oswald Regular"/>
              <a:cs typeface="Oswald Regular"/>
              <a:sym typeface="Oswald"/>
            </a:endParaRPr>
          </a:p>
          <a:p>
            <a:pPr indent="-474121">
              <a:buClr>
                <a:srgbClr val="6D9EEB"/>
              </a:buClr>
              <a:buSzPts val="2000"/>
              <a:buFont typeface="Oswald"/>
              <a:buChar char="➢"/>
            </a:pPr>
            <a:r>
              <a:rPr lang="en" sz="2267" dirty="0">
                <a:latin typeface="Oswald Regular"/>
                <a:ea typeface="Oswald Regular"/>
                <a:cs typeface="Oswald Regular"/>
                <a:sym typeface="Oswald"/>
              </a:rPr>
              <a:t>Please use your full name (this will help us prepare for the breakouts!) </a:t>
            </a:r>
          </a:p>
          <a:p>
            <a:pPr indent="-474121">
              <a:buClr>
                <a:srgbClr val="6D9EEB"/>
              </a:buClr>
              <a:buSzPts val="2000"/>
              <a:buFont typeface="Oswald"/>
              <a:buChar char="➢"/>
            </a:pPr>
            <a:r>
              <a:rPr lang="en" sz="2267" dirty="0">
                <a:latin typeface="Oswald Regular"/>
                <a:ea typeface="Oswald Regular"/>
                <a:cs typeface="Oswald Regular"/>
                <a:sym typeface="Oswald"/>
              </a:rPr>
              <a:t>We will talk to phone participants one-on-on to rename them.</a:t>
            </a:r>
            <a:endParaRPr sz="2267" dirty="0">
              <a:latin typeface="Oswald Regular"/>
              <a:ea typeface="Oswald Regular"/>
              <a:cs typeface="Oswald Regular"/>
              <a:sym typeface="Oswald"/>
            </a:endParaRPr>
          </a:p>
        </p:txBody>
      </p:sp>
      <p:pic>
        <p:nvPicPr>
          <p:cNvPr id="174" name="Google Shape;174;p18" descr="Picture 12"/>
          <p:cNvPicPr preferRelativeResize="0"/>
          <p:nvPr/>
        </p:nvPicPr>
        <p:blipFill rotWithShape="1">
          <a:blip r:embed="rId4">
            <a:alphaModFix/>
          </a:blip>
          <a:srcRect t="3975" r="36668"/>
          <a:stretch/>
        </p:blipFill>
        <p:spPr>
          <a:xfrm>
            <a:off x="407032" y="5387122"/>
            <a:ext cx="2396824" cy="646332"/>
          </a:xfrm>
          <a:prstGeom prst="rect">
            <a:avLst/>
          </a:prstGeom>
          <a:noFill/>
          <a:ln>
            <a:noFill/>
          </a:ln>
        </p:spPr>
      </p:pic>
      <p:pic>
        <p:nvPicPr>
          <p:cNvPr id="175" name="Google Shape;175;p18" descr="Picture 15"/>
          <p:cNvPicPr preferRelativeResize="0"/>
          <p:nvPr/>
        </p:nvPicPr>
        <p:blipFill rotWithShape="1">
          <a:blip r:embed="rId5">
            <a:alphaModFix/>
          </a:blip>
          <a:srcRect r="20025"/>
          <a:stretch/>
        </p:blipFill>
        <p:spPr>
          <a:xfrm>
            <a:off x="3971161" y="4061551"/>
            <a:ext cx="3660343" cy="1028144"/>
          </a:xfrm>
          <a:prstGeom prst="rect">
            <a:avLst/>
          </a:prstGeom>
          <a:noFill/>
          <a:ln>
            <a:noFill/>
          </a:ln>
        </p:spPr>
      </p:pic>
      <p:pic>
        <p:nvPicPr>
          <p:cNvPr id="176" name="Google Shape;176;p18" descr="Picture 19"/>
          <p:cNvPicPr preferRelativeResize="0"/>
          <p:nvPr/>
        </p:nvPicPr>
        <p:blipFill rotWithShape="1">
          <a:blip r:embed="rId6">
            <a:alphaModFix/>
          </a:blip>
          <a:srcRect/>
          <a:stretch/>
        </p:blipFill>
        <p:spPr>
          <a:xfrm>
            <a:off x="8061026" y="5213356"/>
            <a:ext cx="3953165" cy="1362801"/>
          </a:xfrm>
          <a:prstGeom prst="rect">
            <a:avLst/>
          </a:prstGeom>
          <a:noFill/>
          <a:ln>
            <a:noFill/>
          </a:ln>
        </p:spPr>
      </p:pic>
      <p:sp>
        <p:nvSpPr>
          <p:cNvPr id="177" name="Google Shape;177;p18"/>
          <p:cNvSpPr txBox="1"/>
          <p:nvPr/>
        </p:nvSpPr>
        <p:spPr>
          <a:xfrm>
            <a:off x="230565" y="4075838"/>
            <a:ext cx="3447699" cy="666937"/>
          </a:xfrm>
          <a:prstGeom prst="rect">
            <a:avLst/>
          </a:prstGeom>
          <a:solidFill>
            <a:srgbClr val="FFFFFF"/>
          </a:solidFill>
          <a:ln w="28575" cap="flat" cmpd="sng">
            <a:solidFill>
              <a:srgbClr val="365B9B"/>
            </a:solidFill>
            <a:prstDash val="solid"/>
            <a:round/>
            <a:headEnd type="none" w="sm" len="sm"/>
            <a:tailEnd type="none" w="sm" len="sm"/>
          </a:ln>
        </p:spPr>
        <p:txBody>
          <a:bodyPr spcFirstLastPara="1" wrap="square" lIns="45700" tIns="45700" rIns="45700" bIns="45700" anchor="t" anchorCtr="0">
            <a:spAutoFit/>
          </a:bodyPr>
          <a:lstStyle/>
          <a:p>
            <a:pPr marL="0" marR="0" lvl="0" indent="0" algn="l" defTabSz="914400" rtl="0" eaLnBrk="1" fontAlgn="auto" latinLnBrk="0" hangingPunct="0">
              <a:lnSpc>
                <a:spcPct val="100000"/>
              </a:lnSpc>
              <a:spcBef>
                <a:spcPts val="0"/>
              </a:spcBef>
              <a:spcAft>
                <a:spcPts val="0"/>
              </a:spcAft>
              <a:buClr>
                <a:srgbClr val="000000"/>
              </a:buClr>
              <a:buSzPts val="1400"/>
              <a:buFontTx/>
              <a:buNone/>
              <a:tabLst/>
              <a:defRPr/>
            </a:pPr>
            <a:r>
              <a:rPr kumimoji="0" lang="en" sz="1867" b="0" i="0" u="none" strike="noStrike" kern="0" cap="none" spc="0" normalizeH="0" baseline="0" noProof="0" dirty="0">
                <a:ln>
                  <a:noFill/>
                </a:ln>
                <a:solidFill>
                  <a:srgbClr val="000000"/>
                </a:solidFill>
                <a:effectLst/>
                <a:uLnTx/>
                <a:uFillTx/>
                <a:latin typeface="Calibri"/>
                <a:ea typeface="Calibri"/>
                <a:cs typeface="Calibri"/>
                <a:sym typeface="Calibri"/>
              </a:rPr>
              <a:t>Click on the “Participants” icon at the bottom of your Zoom window.</a:t>
            </a:r>
            <a:endParaRPr kumimoji="0" sz="1467"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78" name="Google Shape;178;p18"/>
          <p:cNvSpPr/>
          <p:nvPr/>
        </p:nvSpPr>
        <p:spPr>
          <a:xfrm>
            <a:off x="1061929" y="4844340"/>
            <a:ext cx="234648" cy="464760"/>
          </a:xfrm>
          <a:custGeom>
            <a:avLst/>
            <a:gdLst/>
            <a:ahLst/>
            <a:cxnLst/>
            <a:rect l="l" t="t" r="r" b="b"/>
            <a:pathLst>
              <a:path w="21600" h="21600" extrusionOk="0">
                <a:moveTo>
                  <a:pt x="0" y="16147"/>
                </a:moveTo>
                <a:lnTo>
                  <a:pt x="5400" y="16147"/>
                </a:lnTo>
                <a:lnTo>
                  <a:pt x="5400" y="0"/>
                </a:lnTo>
                <a:lnTo>
                  <a:pt x="16200" y="0"/>
                </a:lnTo>
                <a:lnTo>
                  <a:pt x="16200" y="16147"/>
                </a:lnTo>
                <a:lnTo>
                  <a:pt x="21600" y="16147"/>
                </a:lnTo>
                <a:lnTo>
                  <a:pt x="10800" y="21600"/>
                </a:lnTo>
                <a:close/>
              </a:path>
            </a:pathLst>
          </a:custGeom>
          <a:solidFill>
            <a:srgbClr val="FF0000"/>
          </a:solidFill>
          <a:ln w="12700" cap="flat" cmpd="sng">
            <a:solidFill>
              <a:srgbClr val="000000"/>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0">
              <a:lnSpc>
                <a:spcPct val="100000"/>
              </a:lnSpc>
              <a:spcBef>
                <a:spcPts val="0"/>
              </a:spcBef>
              <a:spcAft>
                <a:spcPts val="0"/>
              </a:spcAft>
              <a:buClr>
                <a:srgbClr val="FFFFFF"/>
              </a:buClr>
              <a:buSzPts val="1400"/>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9" name="Google Shape;179;p18"/>
          <p:cNvSpPr txBox="1"/>
          <p:nvPr/>
        </p:nvSpPr>
        <p:spPr>
          <a:xfrm>
            <a:off x="3812583" y="5375827"/>
            <a:ext cx="3778551" cy="1241582"/>
          </a:xfrm>
          <a:prstGeom prst="rect">
            <a:avLst/>
          </a:prstGeom>
          <a:solidFill>
            <a:srgbClr val="FFFFFF"/>
          </a:solidFill>
          <a:ln w="28575" cap="flat" cmpd="sng">
            <a:solidFill>
              <a:srgbClr val="365B9B"/>
            </a:solidFill>
            <a:prstDash val="solid"/>
            <a:round/>
            <a:headEnd type="none" w="sm" len="sm"/>
            <a:tailEnd type="none" w="sm" len="sm"/>
          </a:ln>
        </p:spPr>
        <p:txBody>
          <a:bodyPr spcFirstLastPara="1" wrap="square" lIns="45700" tIns="45700" rIns="45700" bIns="45700" anchor="t" anchorCtr="0">
            <a:spAutoFit/>
          </a:bodyPr>
          <a:lstStyle/>
          <a:p>
            <a:pPr marL="0" marR="0" lvl="0" indent="0" algn="l" defTabSz="914400" rtl="0" eaLnBrk="1" fontAlgn="auto" latinLnBrk="0" hangingPunct="0">
              <a:lnSpc>
                <a:spcPct val="100000"/>
              </a:lnSpc>
              <a:spcBef>
                <a:spcPts val="0"/>
              </a:spcBef>
              <a:spcAft>
                <a:spcPts val="0"/>
              </a:spcAft>
              <a:buClr>
                <a:srgbClr val="000000"/>
              </a:buClr>
              <a:buSzPts val="1400"/>
              <a:buFontTx/>
              <a:buNone/>
              <a:tabLst/>
              <a:defRPr/>
            </a:pPr>
            <a:r>
              <a:rPr kumimoji="0" lang="en" sz="1867" b="0" i="0" u="none" strike="noStrike" kern="0" cap="none" spc="0" normalizeH="0" baseline="0" noProof="0" dirty="0">
                <a:ln>
                  <a:noFill/>
                </a:ln>
                <a:solidFill>
                  <a:srgbClr val="000000"/>
                </a:solidFill>
                <a:effectLst/>
                <a:uLnTx/>
                <a:uFillTx/>
                <a:latin typeface="Calibri"/>
                <a:ea typeface="Calibri"/>
                <a:cs typeface="Calibri"/>
                <a:sym typeface="Calibri"/>
              </a:rPr>
              <a:t>In the “Participants” list on the right side of the Zoom window, hover over your name and click the “More” and then “Rename” buttons.</a:t>
            </a:r>
            <a:endParaRPr kumimoji="0" sz="1467"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180" name="Google Shape;180;p18"/>
          <p:cNvSpPr txBox="1"/>
          <p:nvPr/>
        </p:nvSpPr>
        <p:spPr>
          <a:xfrm>
            <a:off x="8307057" y="4075838"/>
            <a:ext cx="3591200" cy="954260"/>
          </a:xfrm>
          <a:prstGeom prst="rect">
            <a:avLst/>
          </a:prstGeom>
          <a:solidFill>
            <a:srgbClr val="FFFFFF"/>
          </a:solidFill>
          <a:ln w="28575" cap="flat" cmpd="sng">
            <a:solidFill>
              <a:srgbClr val="365B9B"/>
            </a:solidFill>
            <a:prstDash val="solid"/>
            <a:round/>
            <a:headEnd type="none" w="sm" len="sm"/>
            <a:tailEnd type="none" w="sm" len="sm"/>
          </a:ln>
        </p:spPr>
        <p:txBody>
          <a:bodyPr spcFirstLastPara="1" wrap="square" lIns="45700" tIns="45700" rIns="45700" bIns="45700" anchor="t" anchorCtr="0">
            <a:spAutoFit/>
          </a:bodyPr>
          <a:lstStyle/>
          <a:p>
            <a:pPr marL="0" marR="0" lvl="0" indent="0" algn="l" defTabSz="914400" rtl="0" eaLnBrk="1" fontAlgn="auto" latinLnBrk="0" hangingPunct="0">
              <a:lnSpc>
                <a:spcPct val="100000"/>
              </a:lnSpc>
              <a:spcBef>
                <a:spcPts val="0"/>
              </a:spcBef>
              <a:spcAft>
                <a:spcPts val="0"/>
              </a:spcAft>
              <a:buClr>
                <a:srgbClr val="000000"/>
              </a:buClr>
              <a:buSzPts val="1400"/>
              <a:buFontTx/>
              <a:buNone/>
              <a:tabLst/>
              <a:defRPr/>
            </a:pPr>
            <a:r>
              <a:rPr kumimoji="0" lang="en" sz="1867" b="0" i="0" u="none" strike="noStrike" kern="0" cap="none" spc="0" normalizeH="0" baseline="0" noProof="0">
                <a:ln>
                  <a:noFill/>
                </a:ln>
                <a:solidFill>
                  <a:srgbClr val="000000"/>
                </a:solidFill>
                <a:effectLst/>
                <a:uLnTx/>
                <a:uFillTx/>
                <a:latin typeface="Calibri"/>
                <a:ea typeface="Calibri"/>
                <a:cs typeface="Calibri"/>
                <a:sym typeface="Calibri"/>
              </a:rPr>
              <a:t>Type in the display name you’d like to appear during the meeting and hit “Rename”.</a:t>
            </a:r>
            <a:endParaRPr kumimoji="0" sz="1467" b="0" i="0" u="none" strike="noStrike" kern="0" cap="none" spc="0" normalizeH="0" baseline="0" noProof="0">
              <a:ln>
                <a:noFill/>
              </a:ln>
              <a:solidFill>
                <a:srgbClr val="000000"/>
              </a:solidFill>
              <a:effectLst/>
              <a:uLnTx/>
              <a:uFillTx/>
              <a:latin typeface="Calibri"/>
              <a:cs typeface="Calibri"/>
              <a:sym typeface="Calibri"/>
            </a:endParaRPr>
          </a:p>
        </p:txBody>
      </p:sp>
      <p:sp>
        <p:nvSpPr>
          <p:cNvPr id="181" name="Google Shape;181;p18"/>
          <p:cNvSpPr/>
          <p:nvPr/>
        </p:nvSpPr>
        <p:spPr>
          <a:xfrm rot="-7326025">
            <a:off x="6328865" y="4919812"/>
            <a:ext cx="234668" cy="464765"/>
          </a:xfrm>
          <a:custGeom>
            <a:avLst/>
            <a:gdLst/>
            <a:ahLst/>
            <a:cxnLst/>
            <a:rect l="l" t="t" r="r" b="b"/>
            <a:pathLst>
              <a:path w="21600" h="21600" extrusionOk="0">
                <a:moveTo>
                  <a:pt x="0" y="16147"/>
                </a:moveTo>
                <a:lnTo>
                  <a:pt x="5400" y="16147"/>
                </a:lnTo>
                <a:lnTo>
                  <a:pt x="5400" y="0"/>
                </a:lnTo>
                <a:lnTo>
                  <a:pt x="16200" y="0"/>
                </a:lnTo>
                <a:lnTo>
                  <a:pt x="16200" y="16147"/>
                </a:lnTo>
                <a:lnTo>
                  <a:pt x="21600" y="16147"/>
                </a:lnTo>
                <a:lnTo>
                  <a:pt x="10800" y="21600"/>
                </a:lnTo>
                <a:close/>
              </a:path>
            </a:pathLst>
          </a:custGeom>
          <a:solidFill>
            <a:srgbClr val="FF0000"/>
          </a:solidFill>
          <a:ln w="12700" cap="flat" cmpd="sng">
            <a:solidFill>
              <a:srgbClr val="000000"/>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0">
              <a:lnSpc>
                <a:spcPct val="100000"/>
              </a:lnSpc>
              <a:spcBef>
                <a:spcPts val="0"/>
              </a:spcBef>
              <a:spcAft>
                <a:spcPts val="0"/>
              </a:spcAft>
              <a:buClr>
                <a:srgbClr val="FFFFFF"/>
              </a:buClr>
              <a:buSzPts val="1400"/>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 name="Google Shape;182;p18"/>
          <p:cNvSpPr/>
          <p:nvPr/>
        </p:nvSpPr>
        <p:spPr>
          <a:xfrm>
            <a:off x="9318197" y="5068739"/>
            <a:ext cx="234648" cy="464544"/>
          </a:xfrm>
          <a:custGeom>
            <a:avLst/>
            <a:gdLst/>
            <a:ahLst/>
            <a:cxnLst/>
            <a:rect l="l" t="t" r="r" b="b"/>
            <a:pathLst>
              <a:path w="21600" h="21600" extrusionOk="0">
                <a:moveTo>
                  <a:pt x="0" y="16147"/>
                </a:moveTo>
                <a:lnTo>
                  <a:pt x="5400" y="16147"/>
                </a:lnTo>
                <a:lnTo>
                  <a:pt x="5400" y="0"/>
                </a:lnTo>
                <a:lnTo>
                  <a:pt x="16200" y="0"/>
                </a:lnTo>
                <a:lnTo>
                  <a:pt x="16200" y="16147"/>
                </a:lnTo>
                <a:lnTo>
                  <a:pt x="21600" y="16147"/>
                </a:lnTo>
                <a:lnTo>
                  <a:pt x="10800" y="21600"/>
                </a:lnTo>
                <a:close/>
              </a:path>
            </a:pathLst>
          </a:custGeom>
          <a:solidFill>
            <a:srgbClr val="FF0000"/>
          </a:solidFill>
          <a:ln w="12700" cap="flat" cmpd="sng">
            <a:solidFill>
              <a:srgbClr val="000000"/>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defTabSz="914400" rtl="0" eaLnBrk="1" fontAlgn="auto" latinLnBrk="0" hangingPunct="0">
              <a:lnSpc>
                <a:spcPct val="100000"/>
              </a:lnSpc>
              <a:spcBef>
                <a:spcPts val="0"/>
              </a:spcBef>
              <a:spcAft>
                <a:spcPts val="0"/>
              </a:spcAft>
              <a:buClr>
                <a:srgbClr val="FFFFFF"/>
              </a:buClr>
              <a:buSzPts val="1400"/>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18"/>
          <p:cNvSpPr txBox="1"/>
          <p:nvPr/>
        </p:nvSpPr>
        <p:spPr>
          <a:xfrm>
            <a:off x="227363" y="3315633"/>
            <a:ext cx="452400" cy="564281"/>
          </a:xfrm>
          <a:prstGeom prst="rect">
            <a:avLst/>
          </a:prstGeom>
          <a:solidFill>
            <a:srgbClr val="2F5597"/>
          </a:solidFill>
          <a:ln w="9525" cap="flat" cmpd="sng">
            <a:solidFill>
              <a:srgbClr val="000000"/>
            </a:solidFill>
            <a:prstDash val="solid"/>
            <a:round/>
            <a:headEnd type="none" w="sm" len="sm"/>
            <a:tailEnd type="none" w="sm" len="sm"/>
          </a:ln>
        </p:spPr>
        <p:txBody>
          <a:bodyPr spcFirstLastPara="1" wrap="square" lIns="45700" tIns="45700" rIns="45700" bIns="45700" anchor="t" anchorCtr="0">
            <a:spAutoFit/>
          </a:bodyPr>
          <a:lstStyle/>
          <a:p>
            <a:pPr marL="0" marR="0" lvl="0" indent="0" algn="ctr" defTabSz="914400" rtl="0" eaLnBrk="1" fontAlgn="auto" latinLnBrk="0" hangingPunct="0">
              <a:lnSpc>
                <a:spcPct val="100000"/>
              </a:lnSpc>
              <a:spcBef>
                <a:spcPts val="0"/>
              </a:spcBef>
              <a:spcAft>
                <a:spcPts val="0"/>
              </a:spcAft>
              <a:buClr>
                <a:srgbClr val="FFFFFF"/>
              </a:buClr>
              <a:buSzPts val="2300"/>
              <a:buFontTx/>
              <a:buNone/>
              <a:tabLst/>
              <a:defRPr/>
            </a:pPr>
            <a:r>
              <a:rPr kumimoji="0" lang="en" sz="3067" b="1" i="0" u="none" strike="noStrike" kern="0" cap="none" spc="0" normalizeH="0" baseline="0" noProof="0">
                <a:ln>
                  <a:noFill/>
                </a:ln>
                <a:solidFill>
                  <a:srgbClr val="FFFFFF"/>
                </a:solidFill>
                <a:effectLst/>
                <a:uLnTx/>
                <a:uFillTx/>
                <a:latin typeface="Oswald"/>
                <a:ea typeface="Oswald"/>
                <a:cs typeface="Oswald"/>
                <a:sym typeface="Oswald"/>
              </a:rPr>
              <a:t>1</a:t>
            </a:r>
            <a:endParaRPr kumimoji="0" sz="1467" b="0" i="0" u="none" strike="noStrike" kern="0" cap="none" spc="0" normalizeH="0" baseline="0" noProof="0">
              <a:ln>
                <a:noFill/>
              </a:ln>
              <a:solidFill>
                <a:srgbClr val="000000"/>
              </a:solidFill>
              <a:effectLst/>
              <a:uLnTx/>
              <a:uFillTx/>
              <a:latin typeface="Calibri"/>
              <a:cs typeface="Calibri"/>
              <a:sym typeface="Calibri"/>
            </a:endParaRPr>
          </a:p>
        </p:txBody>
      </p:sp>
      <p:sp>
        <p:nvSpPr>
          <p:cNvPr id="184" name="Google Shape;184;p18"/>
          <p:cNvSpPr txBox="1"/>
          <p:nvPr/>
        </p:nvSpPr>
        <p:spPr>
          <a:xfrm>
            <a:off x="3990533" y="3315633"/>
            <a:ext cx="452400" cy="564281"/>
          </a:xfrm>
          <a:prstGeom prst="rect">
            <a:avLst/>
          </a:prstGeom>
          <a:solidFill>
            <a:srgbClr val="2F5597"/>
          </a:solidFill>
          <a:ln w="9525" cap="flat" cmpd="sng">
            <a:solidFill>
              <a:srgbClr val="000000"/>
            </a:solidFill>
            <a:prstDash val="solid"/>
            <a:round/>
            <a:headEnd type="none" w="sm" len="sm"/>
            <a:tailEnd type="none" w="sm" len="sm"/>
          </a:ln>
        </p:spPr>
        <p:txBody>
          <a:bodyPr spcFirstLastPara="1" wrap="square" lIns="45700" tIns="45700" rIns="45700" bIns="45700" anchor="t" anchorCtr="0">
            <a:spAutoFit/>
          </a:bodyPr>
          <a:lstStyle/>
          <a:p>
            <a:pPr marL="0" marR="0" lvl="0" indent="0" algn="ctr" defTabSz="914400" rtl="0" eaLnBrk="1" fontAlgn="auto" latinLnBrk="0" hangingPunct="0">
              <a:lnSpc>
                <a:spcPct val="100000"/>
              </a:lnSpc>
              <a:spcBef>
                <a:spcPts val="0"/>
              </a:spcBef>
              <a:spcAft>
                <a:spcPts val="0"/>
              </a:spcAft>
              <a:buClr>
                <a:srgbClr val="FFFFFF"/>
              </a:buClr>
              <a:buSzPts val="2300"/>
              <a:buFontTx/>
              <a:buNone/>
              <a:tabLst/>
              <a:defRPr/>
            </a:pPr>
            <a:r>
              <a:rPr kumimoji="0" lang="en" sz="3067" b="1" i="0" u="none" strike="noStrike" kern="0" cap="none" spc="0" normalizeH="0" baseline="0" noProof="0">
                <a:ln>
                  <a:noFill/>
                </a:ln>
                <a:solidFill>
                  <a:srgbClr val="FFFFFF"/>
                </a:solidFill>
                <a:effectLst/>
                <a:uLnTx/>
                <a:uFillTx/>
                <a:latin typeface="Oswald"/>
                <a:ea typeface="Oswald"/>
                <a:cs typeface="Oswald"/>
                <a:sym typeface="Oswald"/>
              </a:rPr>
              <a:t>2</a:t>
            </a:r>
            <a:endParaRPr kumimoji="0" sz="1467" b="0" i="0" u="none" strike="noStrike" kern="0" cap="none" spc="0" normalizeH="0" baseline="0" noProof="0">
              <a:ln>
                <a:noFill/>
              </a:ln>
              <a:solidFill>
                <a:srgbClr val="000000"/>
              </a:solidFill>
              <a:effectLst/>
              <a:uLnTx/>
              <a:uFillTx/>
              <a:latin typeface="Calibri"/>
              <a:cs typeface="Calibri"/>
              <a:sym typeface="Calibri"/>
            </a:endParaRPr>
          </a:p>
        </p:txBody>
      </p:sp>
      <p:sp>
        <p:nvSpPr>
          <p:cNvPr id="185" name="Google Shape;185;p18"/>
          <p:cNvSpPr txBox="1"/>
          <p:nvPr/>
        </p:nvSpPr>
        <p:spPr>
          <a:xfrm>
            <a:off x="8279300" y="3315633"/>
            <a:ext cx="452400" cy="564281"/>
          </a:xfrm>
          <a:prstGeom prst="rect">
            <a:avLst/>
          </a:prstGeom>
          <a:solidFill>
            <a:srgbClr val="2F5597"/>
          </a:solidFill>
          <a:ln w="9525" cap="flat" cmpd="sng">
            <a:solidFill>
              <a:srgbClr val="000000"/>
            </a:solidFill>
            <a:prstDash val="solid"/>
            <a:round/>
            <a:headEnd type="none" w="sm" len="sm"/>
            <a:tailEnd type="none" w="sm" len="sm"/>
          </a:ln>
        </p:spPr>
        <p:txBody>
          <a:bodyPr spcFirstLastPara="1" wrap="square" lIns="45700" tIns="45700" rIns="45700" bIns="45700" anchor="t" anchorCtr="0">
            <a:spAutoFit/>
          </a:bodyPr>
          <a:lstStyle/>
          <a:p>
            <a:pPr marL="0" marR="0" lvl="0" indent="0" algn="ctr" defTabSz="914400" rtl="0" eaLnBrk="1" fontAlgn="auto" latinLnBrk="0" hangingPunct="0">
              <a:lnSpc>
                <a:spcPct val="100000"/>
              </a:lnSpc>
              <a:spcBef>
                <a:spcPts val="0"/>
              </a:spcBef>
              <a:spcAft>
                <a:spcPts val="0"/>
              </a:spcAft>
              <a:buClr>
                <a:srgbClr val="FFFFFF"/>
              </a:buClr>
              <a:buSzPts val="2300"/>
              <a:buFontTx/>
              <a:buNone/>
              <a:tabLst/>
              <a:defRPr/>
            </a:pPr>
            <a:r>
              <a:rPr kumimoji="0" lang="en" sz="3067" b="1" i="0" u="none" strike="noStrike" kern="0" cap="none" spc="0" normalizeH="0" baseline="0" noProof="0">
                <a:ln>
                  <a:noFill/>
                </a:ln>
                <a:solidFill>
                  <a:srgbClr val="FFFFFF"/>
                </a:solidFill>
                <a:effectLst/>
                <a:uLnTx/>
                <a:uFillTx/>
                <a:latin typeface="Oswald"/>
                <a:ea typeface="Oswald"/>
                <a:cs typeface="Oswald"/>
                <a:sym typeface="Oswald"/>
              </a:rPr>
              <a:t>3</a:t>
            </a:r>
            <a:endParaRPr kumimoji="0" sz="1467" b="0" i="0" u="none" strike="noStrike" kern="0" cap="none" spc="0" normalizeH="0" baseline="0" noProof="0">
              <a:ln>
                <a:noFill/>
              </a:ln>
              <a:solidFill>
                <a:srgbClr val="000000"/>
              </a:solidFill>
              <a:effectLst/>
              <a:uLnTx/>
              <a:uFillTx/>
              <a:latin typeface="Calibri"/>
              <a:cs typeface="Calibri"/>
              <a:sym typeface="Calibri"/>
            </a:endParaRPr>
          </a:p>
        </p:txBody>
      </p:sp>
      <p:sp>
        <p:nvSpPr>
          <p:cNvPr id="186" name="Google Shape;186;p18"/>
          <p:cNvSpPr txBox="1"/>
          <p:nvPr/>
        </p:nvSpPr>
        <p:spPr>
          <a:xfrm>
            <a:off x="108603" y="267311"/>
            <a:ext cx="11970524" cy="1019791"/>
          </a:xfrm>
          <a:prstGeom prst="rect">
            <a:avLst/>
          </a:prstGeom>
          <a:noFill/>
          <a:ln>
            <a:noFill/>
          </a:ln>
        </p:spPr>
        <p:txBody>
          <a:bodyPr spcFirstLastPara="1" wrap="square" lIns="45700" tIns="45700" rIns="45700" bIns="45700" anchor="t" anchorCtr="0">
            <a:spAutoFit/>
          </a:bodyPr>
          <a:lstStyle/>
          <a:p>
            <a:pPr marL="0" marR="0" lvl="0" indent="0" algn="ctr" defTabSz="914400" rtl="0" eaLnBrk="1" fontAlgn="auto" latinLnBrk="0" hangingPunct="0">
              <a:lnSpc>
                <a:spcPct val="80000"/>
              </a:lnSpc>
              <a:spcBef>
                <a:spcPts val="0"/>
              </a:spcBef>
              <a:spcAft>
                <a:spcPts val="0"/>
              </a:spcAft>
              <a:buClr>
                <a:srgbClr val="FFFFFF"/>
              </a:buClr>
              <a:buSzPts val="3200"/>
              <a:buFontTx/>
              <a:buNone/>
              <a:tabLst/>
              <a:defRPr/>
            </a:pPr>
            <a:r>
              <a:rPr kumimoji="0" lang="en-US" sz="5200" b="0" i="0" u="none" strike="noStrike" kern="0" cap="small" spc="0" normalizeH="0" baseline="0" noProof="0" dirty="0">
                <a:ln>
                  <a:noFill/>
                </a:ln>
                <a:solidFill>
                  <a:srgbClr val="FFFFFF"/>
                </a:solidFill>
                <a:effectLst>
                  <a:outerShdw blurRad="50800" dist="38100" dir="2700000" algn="tl" rotWithShape="0">
                    <a:prstClr val="black">
                      <a:alpha val="40000"/>
                    </a:prstClr>
                  </a:outerShdw>
                </a:effectLst>
                <a:uLnTx/>
                <a:uFillTx/>
                <a:latin typeface="Oswald Regular"/>
                <a:ea typeface="Oswald Regular"/>
                <a:cs typeface="Oswald Regular"/>
                <a:sym typeface="Oswald Regular"/>
              </a:rPr>
              <a:t>VIRTUAL MEETING SCREEN NAMES</a:t>
            </a:r>
            <a:endParaRPr kumimoji="0" sz="520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
                <a:srgbClr val="000000"/>
              </a:buClr>
              <a:buSzPts val="1400"/>
              <a:buFontTx/>
              <a:buNone/>
              <a:tabLst/>
              <a:defRPr/>
            </a:pPr>
            <a:endParaRPr kumimoji="0" sz="1867"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0" name="TextBox 19">
            <a:extLst>
              <a:ext uri="{FF2B5EF4-FFF2-40B4-BE49-F238E27FC236}">
                <a16:creationId xmlns:a16="http://schemas.microsoft.com/office/drawing/2014/main" id="{98F15C72-57F1-6448-BFC4-317789FB4617}"/>
              </a:ext>
            </a:extLst>
          </p:cNvPr>
          <p:cNvSpPr txBox="1"/>
          <p:nvPr/>
        </p:nvSpPr>
        <p:spPr>
          <a:xfrm>
            <a:off x="10421418" y="6529706"/>
            <a:ext cx="1720343" cy="297454"/>
          </a:xfrm>
          <a:prstGeom prst="rect">
            <a:avLst/>
          </a:prstGeom>
          <a:noFill/>
          <a:ln>
            <a:noFill/>
          </a:ln>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333" b="0" i="0" u="none" strike="noStrike" kern="0" cap="none" spc="0" normalizeH="0" baseline="0" noProof="0" dirty="0">
                <a:ln w="0"/>
                <a:solidFill>
                  <a:srgbClr val="000000"/>
                </a:solidFill>
                <a:effectLst>
                  <a:outerShdw blurRad="50800" dist="38100" dir="5400000" algn="t" rotWithShape="0">
                    <a:prstClr val="black">
                      <a:alpha val="40000"/>
                    </a:prstClr>
                  </a:outerShdw>
                </a:effectLst>
                <a:uLnTx/>
                <a:uFillTx/>
                <a:latin typeface="Oswald Regular" panose="02000503000000000000" pitchFamily="2" charset="0"/>
                <a:cs typeface="Calibri"/>
                <a:sym typeface="Calibri"/>
              </a:rPr>
              <a:t>https://</a:t>
            </a:r>
            <a:r>
              <a:rPr kumimoji="0" lang="en-US" sz="1333" b="0" i="0" u="none" strike="noStrike" kern="0" cap="none" spc="0" normalizeH="0" baseline="0" noProof="0" dirty="0" err="1">
                <a:ln w="0"/>
                <a:solidFill>
                  <a:srgbClr val="000000"/>
                </a:solidFill>
                <a:effectLst>
                  <a:outerShdw blurRad="50800" dist="38100" dir="5400000" algn="t" rotWithShape="0">
                    <a:prstClr val="black">
                      <a:alpha val="40000"/>
                    </a:prstClr>
                  </a:outerShdw>
                </a:effectLst>
                <a:uLnTx/>
                <a:uFillTx/>
                <a:latin typeface="Oswald Regular" panose="02000503000000000000" pitchFamily="2" charset="0"/>
                <a:cs typeface="Calibri"/>
                <a:sym typeface="Calibri"/>
              </a:rPr>
              <a:t>www.arcus.org</a:t>
            </a:r>
            <a:r>
              <a:rPr kumimoji="0" lang="en-US" sz="1333" b="0" i="0" u="none" strike="noStrike" kern="0" cap="none" spc="0" normalizeH="0" baseline="0" noProof="0" dirty="0">
                <a:ln w="0"/>
                <a:solidFill>
                  <a:srgbClr val="000000"/>
                </a:solidFill>
                <a:effectLst>
                  <a:outerShdw blurRad="50800" dist="38100" dir="5400000" algn="t" rotWithShape="0">
                    <a:prstClr val="black">
                      <a:alpha val="40000"/>
                    </a:prstClr>
                  </a:outerShdw>
                </a:effectLst>
                <a:uLnTx/>
                <a:uFillTx/>
                <a:latin typeface="Oswald Regular" panose="02000503000000000000" pitchFamily="2" charset="0"/>
                <a:cs typeface="Calibri"/>
                <a:sym typeface="Calibri"/>
              </a:rPr>
              <a:t>/</a:t>
            </a:r>
          </a:p>
        </p:txBody>
      </p:sp>
    </p:spTree>
    <p:extLst>
      <p:ext uri="{BB962C8B-B14F-4D97-AF65-F5344CB8AC3E}">
        <p14:creationId xmlns:p14="http://schemas.microsoft.com/office/powerpoint/2010/main" val="2378479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19"/>
          <p:cNvSpPr/>
          <p:nvPr/>
        </p:nvSpPr>
        <p:spPr>
          <a:xfrm>
            <a:off x="726533" y="1475287"/>
            <a:ext cx="10535600" cy="4236800"/>
          </a:xfrm>
          <a:prstGeom prst="roundRect">
            <a:avLst>
              <a:gd name="adj" fmla="val 13834"/>
            </a:avLst>
          </a:prstGeom>
          <a:solidFill>
            <a:srgbClr val="FFFFFF">
              <a:alpha val="39610"/>
            </a:srgbClr>
          </a:solidFill>
          <a:ln w="25400" cap="flat" cmpd="sng">
            <a:solidFill>
              <a:srgbClr val="365B9B">
                <a:alpha val="39610"/>
              </a:srgbClr>
            </a:solidFill>
            <a:prstDash val="solid"/>
            <a:miter lim="8000"/>
            <a:headEnd type="none" w="sm" len="sm"/>
            <a:tailEnd type="none" w="sm" len="sm"/>
          </a:ln>
        </p:spPr>
        <p:txBody>
          <a:bodyPr spcFirstLastPara="1" wrap="square" lIns="45700" tIns="45700" rIns="45700" bIns="45700" anchor="ctr" anchorCtr="0">
            <a:noAutofit/>
          </a:bodyPr>
          <a:lstStyle/>
          <a:p>
            <a:pPr>
              <a:buClr>
                <a:srgbClr val="000000"/>
              </a:buClr>
              <a:buSzPts val="1400"/>
            </a:pPr>
            <a:endParaRPr sz="1867">
              <a:latin typeface="Calibri"/>
              <a:ea typeface="Calibri"/>
              <a:cs typeface="Calibri"/>
            </a:endParaRPr>
          </a:p>
        </p:txBody>
      </p:sp>
      <p:sp>
        <p:nvSpPr>
          <p:cNvPr id="192" name="Google Shape;192;p19"/>
          <p:cNvSpPr txBox="1">
            <a:spLocks noGrp="1"/>
          </p:cNvSpPr>
          <p:nvPr>
            <p:ph type="body" idx="1"/>
          </p:nvPr>
        </p:nvSpPr>
        <p:spPr>
          <a:xfrm>
            <a:off x="893433" y="1723800"/>
            <a:ext cx="10206000" cy="3410400"/>
          </a:xfrm>
          <a:prstGeom prst="rect">
            <a:avLst/>
          </a:prstGeom>
          <a:noFill/>
          <a:ln>
            <a:noFill/>
          </a:ln>
        </p:spPr>
        <p:txBody>
          <a:bodyPr spcFirstLastPara="1" wrap="square" lIns="121867" tIns="121867" rIns="121867" bIns="121867" anchor="t" anchorCtr="0">
            <a:noAutofit/>
          </a:bodyPr>
          <a:lstStyle/>
          <a:p>
            <a:pPr marL="203195" indent="-237061">
              <a:buClr>
                <a:srgbClr val="365B9B"/>
              </a:buClr>
              <a:buSzPts val="2000"/>
              <a:buFont typeface="Oswald"/>
              <a:buChar char="•"/>
            </a:pPr>
            <a:r>
              <a:rPr lang="en" sz="2133" b="1" dirty="0">
                <a:solidFill>
                  <a:schemeClr val="accent1">
                    <a:lumMod val="75000"/>
                  </a:schemeClr>
                </a:solidFill>
                <a:latin typeface="Oswald Regular"/>
                <a:ea typeface="Oswald Regular"/>
                <a:cs typeface="Oswald Regular"/>
                <a:sym typeface="Oswald"/>
              </a:rPr>
              <a:t>Please note that the plenary sessions of this workshop are being recorde</a:t>
            </a:r>
            <a:r>
              <a:rPr lang="en" sz="2133" b="1" dirty="0">
                <a:solidFill>
                  <a:schemeClr val="accent1">
                    <a:lumMod val="75000"/>
                  </a:schemeClr>
                </a:solidFill>
                <a:latin typeface="Oswald"/>
                <a:ea typeface="Oswald"/>
                <a:cs typeface="Oswald"/>
                <a:sym typeface="Oswald"/>
              </a:rPr>
              <a:t>d</a:t>
            </a:r>
            <a:r>
              <a:rPr lang="en" sz="2133" b="1" dirty="0">
                <a:solidFill>
                  <a:schemeClr val="accent1">
                    <a:lumMod val="75000"/>
                  </a:schemeClr>
                </a:solidFill>
                <a:latin typeface="Oswald Regular"/>
                <a:ea typeface="Oswald Regular"/>
                <a:cs typeface="Oswald Regular"/>
                <a:sym typeface="Oswald"/>
              </a:rPr>
              <a:t>.</a:t>
            </a:r>
            <a:br>
              <a:rPr lang="en" sz="2133" dirty="0">
                <a:solidFill>
                  <a:schemeClr val="accent1">
                    <a:lumMod val="75000"/>
                  </a:schemeClr>
                </a:solidFill>
                <a:latin typeface="Oswald Regular"/>
                <a:ea typeface="Oswald Regular"/>
                <a:cs typeface="Oswald Regular"/>
                <a:sym typeface="Oswald"/>
              </a:rPr>
            </a:br>
            <a:endParaRPr sz="2133" dirty="0">
              <a:solidFill>
                <a:schemeClr val="accent1">
                  <a:lumMod val="75000"/>
                </a:schemeClr>
              </a:solidFill>
              <a:latin typeface="Oswald Regular"/>
              <a:ea typeface="Oswald Regular"/>
              <a:cs typeface="Oswald Regular"/>
              <a:sym typeface="Oswald"/>
            </a:endParaRPr>
          </a:p>
          <a:p>
            <a:pPr marL="203195" indent="-237061">
              <a:buClr>
                <a:srgbClr val="365B9B"/>
              </a:buClr>
              <a:buSzPts val="2000"/>
              <a:buFont typeface="Oswald"/>
              <a:buChar char="•"/>
            </a:pPr>
            <a:r>
              <a:rPr lang="en" sz="2133" dirty="0">
                <a:solidFill>
                  <a:schemeClr val="accent1">
                    <a:lumMod val="75000"/>
                  </a:schemeClr>
                </a:solidFill>
                <a:latin typeface="Oswald Regular"/>
                <a:ea typeface="Oswald Regular"/>
                <a:cs typeface="Oswald Regular"/>
                <a:sym typeface="Oswald"/>
              </a:rPr>
              <a:t>If you notice any suspicious or inappropriate behavior, please let one of the meeting organizers know.</a:t>
            </a:r>
            <a:endParaRPr sz="2133" dirty="0">
              <a:solidFill>
                <a:schemeClr val="accent1">
                  <a:lumMod val="75000"/>
                </a:schemeClr>
              </a:solidFill>
              <a:latin typeface="Oswald Regular"/>
              <a:ea typeface="Oswald Regular"/>
              <a:cs typeface="Oswald Regular"/>
              <a:sym typeface="Oswald"/>
            </a:endParaRPr>
          </a:p>
          <a:p>
            <a:pPr indent="0">
              <a:buNone/>
            </a:pPr>
            <a:endParaRPr sz="2133" dirty="0">
              <a:solidFill>
                <a:schemeClr val="accent1">
                  <a:lumMod val="75000"/>
                </a:schemeClr>
              </a:solidFill>
              <a:latin typeface="Oswald Regular"/>
              <a:ea typeface="Oswald Regular"/>
              <a:cs typeface="Oswald Regular"/>
              <a:sym typeface="Oswald"/>
            </a:endParaRPr>
          </a:p>
          <a:p>
            <a:pPr marL="203195" indent="-237061">
              <a:buClr>
                <a:srgbClr val="365B9B"/>
              </a:buClr>
              <a:buSzPts val="2000"/>
              <a:buFont typeface="Oswald"/>
              <a:buChar char="•"/>
            </a:pPr>
            <a:r>
              <a:rPr lang="en" sz="2133" dirty="0">
                <a:solidFill>
                  <a:schemeClr val="accent1">
                    <a:lumMod val="75000"/>
                  </a:schemeClr>
                </a:solidFill>
                <a:latin typeface="Oswald Regular"/>
                <a:ea typeface="Oswald Regular"/>
                <a:cs typeface="Oswald Regular"/>
                <a:sym typeface="Oswald"/>
              </a:rPr>
              <a:t>In case of “Zoom Bombing” or other security breaches, the offending parties will be removed and the meeting room will be locked.</a:t>
            </a:r>
            <a:endParaRPr sz="2133" dirty="0">
              <a:solidFill>
                <a:schemeClr val="accent1">
                  <a:lumMod val="75000"/>
                </a:schemeClr>
              </a:solidFill>
              <a:latin typeface="Oswald Regular"/>
              <a:ea typeface="Oswald Regular"/>
              <a:cs typeface="Oswald Regular"/>
              <a:sym typeface="Oswald"/>
            </a:endParaRPr>
          </a:p>
          <a:p>
            <a:pPr indent="0">
              <a:buNone/>
            </a:pPr>
            <a:endParaRPr sz="2133" dirty="0">
              <a:solidFill>
                <a:schemeClr val="accent1">
                  <a:lumMod val="75000"/>
                </a:schemeClr>
              </a:solidFill>
              <a:latin typeface="Oswald Regular"/>
              <a:ea typeface="Oswald Regular"/>
              <a:cs typeface="Oswald Regular"/>
              <a:sym typeface="Oswald"/>
            </a:endParaRPr>
          </a:p>
          <a:p>
            <a:pPr marL="203195" indent="-237061">
              <a:buClr>
                <a:srgbClr val="365B9B"/>
              </a:buClr>
              <a:buSzPts val="2000"/>
              <a:buFont typeface="Oswald"/>
              <a:buChar char="•"/>
            </a:pPr>
            <a:r>
              <a:rPr lang="en" sz="2133" dirty="0">
                <a:solidFill>
                  <a:schemeClr val="accent1">
                    <a:lumMod val="75000"/>
                  </a:schemeClr>
                </a:solidFill>
                <a:latin typeface="Oswald Regular"/>
                <a:ea typeface="Oswald Regular"/>
                <a:cs typeface="Oswald Regular"/>
                <a:sym typeface="Oswald"/>
              </a:rPr>
              <a:t>If you are having technical difficulties please send a private chat message to “</a:t>
            </a:r>
            <a:r>
              <a:rPr lang="en" sz="2133" dirty="0" err="1">
                <a:solidFill>
                  <a:schemeClr val="accent1">
                    <a:lumMod val="75000"/>
                  </a:schemeClr>
                </a:solidFill>
                <a:latin typeface="Oswald Regular"/>
                <a:ea typeface="Oswald Regular"/>
                <a:cs typeface="Oswald Regular"/>
                <a:sym typeface="Oswald"/>
              </a:rPr>
              <a:t>Kuba</a:t>
            </a:r>
            <a:r>
              <a:rPr lang="en" sz="2133" dirty="0">
                <a:solidFill>
                  <a:schemeClr val="accent1">
                    <a:lumMod val="75000"/>
                  </a:schemeClr>
                </a:solidFill>
                <a:latin typeface="Oswald Regular"/>
                <a:ea typeface="Oswald Regular"/>
                <a:cs typeface="Oswald Regular"/>
                <a:sym typeface="Oswald"/>
              </a:rPr>
              <a:t> </a:t>
            </a:r>
            <a:r>
              <a:rPr lang="en" sz="2133" dirty="0" err="1">
                <a:solidFill>
                  <a:schemeClr val="accent1">
                    <a:lumMod val="75000"/>
                  </a:schemeClr>
                </a:solidFill>
                <a:latin typeface="Oswald Regular"/>
                <a:ea typeface="Oswald Regular"/>
                <a:cs typeface="Oswald Regular"/>
                <a:sym typeface="Oswald"/>
              </a:rPr>
              <a:t>Grzeda</a:t>
            </a:r>
            <a:r>
              <a:rPr lang="en" sz="2133" dirty="0">
                <a:solidFill>
                  <a:schemeClr val="accent1">
                    <a:lumMod val="75000"/>
                  </a:schemeClr>
                </a:solidFill>
                <a:latin typeface="Oswald Regular"/>
                <a:ea typeface="Oswald Regular"/>
                <a:cs typeface="Oswald Regular"/>
                <a:sym typeface="Oswald"/>
              </a:rPr>
              <a:t>” or email </a:t>
            </a:r>
            <a:r>
              <a:rPr lang="en" sz="2133" dirty="0" err="1">
                <a:solidFill>
                  <a:schemeClr val="accent1">
                    <a:lumMod val="75000"/>
                  </a:schemeClr>
                </a:solidFill>
                <a:latin typeface="Oswald Regular"/>
                <a:ea typeface="Oswald Regular"/>
                <a:cs typeface="Oswald Regular"/>
                <a:sym typeface="Oswald"/>
              </a:rPr>
              <a:t>Kuba</a:t>
            </a:r>
            <a:r>
              <a:rPr lang="en" sz="2133" dirty="0">
                <a:solidFill>
                  <a:schemeClr val="accent1">
                    <a:lumMod val="75000"/>
                  </a:schemeClr>
                </a:solidFill>
                <a:latin typeface="Oswald Regular"/>
                <a:ea typeface="Oswald Regular"/>
                <a:cs typeface="Oswald Regular"/>
                <a:sym typeface="Oswald"/>
              </a:rPr>
              <a:t> at </a:t>
            </a:r>
            <a:r>
              <a:rPr lang="en" sz="2133" b="1" u="sng" dirty="0" err="1">
                <a:solidFill>
                  <a:schemeClr val="accent1">
                    <a:lumMod val="75000"/>
                  </a:schemeClr>
                </a:solidFill>
                <a:latin typeface="Oswald"/>
                <a:ea typeface="Oswald"/>
                <a:cs typeface="Oswald"/>
                <a:sym typeface="Oswald"/>
              </a:rPr>
              <a:t>kuba@arcus.org</a:t>
            </a:r>
            <a:r>
              <a:rPr lang="en" sz="2133" dirty="0">
                <a:solidFill>
                  <a:schemeClr val="accent1">
                    <a:lumMod val="75000"/>
                  </a:schemeClr>
                </a:solidFill>
                <a:latin typeface="Oswald Regular"/>
                <a:ea typeface="Oswald Regular"/>
                <a:cs typeface="Oswald Regular"/>
                <a:sym typeface="Oswald"/>
              </a:rPr>
              <a:t> for assistance. </a:t>
            </a:r>
            <a:endParaRPr sz="2133" dirty="0">
              <a:solidFill>
                <a:schemeClr val="accent1">
                  <a:lumMod val="75000"/>
                </a:schemeClr>
              </a:solidFill>
              <a:latin typeface="Oswald Regular"/>
              <a:ea typeface="Oswald Regular"/>
              <a:cs typeface="Oswald Regular"/>
              <a:sym typeface="Oswald"/>
            </a:endParaRPr>
          </a:p>
        </p:txBody>
      </p:sp>
      <p:sp>
        <p:nvSpPr>
          <p:cNvPr id="193" name="Google Shape;193;p19"/>
          <p:cNvSpPr txBox="1">
            <a:spLocks noGrp="1"/>
          </p:cNvSpPr>
          <p:nvPr>
            <p:ph type="title"/>
          </p:nvPr>
        </p:nvSpPr>
        <p:spPr>
          <a:xfrm>
            <a:off x="313999" y="82665"/>
            <a:ext cx="11360800" cy="1128800"/>
          </a:xfrm>
          <a:prstGeom prst="rect">
            <a:avLst/>
          </a:prstGeom>
          <a:noFill/>
          <a:ln>
            <a:noFill/>
          </a:ln>
          <a:effectLst>
            <a:outerShdw blurRad="63500" dist="25400" dir="5400000" rotWithShape="0">
              <a:srgbClr val="000000">
                <a:alpha val="49800"/>
              </a:srgbClr>
            </a:outerShdw>
          </a:effectLst>
        </p:spPr>
        <p:txBody>
          <a:bodyPr spcFirstLastPara="1" wrap="square" lIns="121867" tIns="121867" rIns="121867" bIns="121867" anchor="t" anchorCtr="0">
            <a:normAutofit/>
          </a:bodyPr>
          <a:lstStyle/>
          <a:p>
            <a:pPr>
              <a:lnSpc>
                <a:spcPct val="100000"/>
              </a:lnSpc>
              <a:buClr>
                <a:srgbClr val="FFFFFF"/>
              </a:buClr>
            </a:pPr>
            <a:r>
              <a:rPr lang="en" cap="small">
                <a:solidFill>
                  <a:srgbClr val="FFFFFF"/>
                </a:solidFill>
                <a:latin typeface="Oswald Regular"/>
                <a:ea typeface="Oswald Regular"/>
                <a:cs typeface="Oswald Regular"/>
                <a:sym typeface="Oswald Regular"/>
              </a:rPr>
              <a:t>Recording &amp; Security</a:t>
            </a:r>
            <a:endParaRPr sz="1467"/>
          </a:p>
        </p:txBody>
      </p:sp>
    </p:spTree>
    <p:extLst>
      <p:ext uri="{BB962C8B-B14F-4D97-AF65-F5344CB8AC3E}">
        <p14:creationId xmlns:p14="http://schemas.microsoft.com/office/powerpoint/2010/main" val="3057875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ounded Rectangle"/>
          <p:cNvSpPr/>
          <p:nvPr/>
        </p:nvSpPr>
        <p:spPr>
          <a:xfrm>
            <a:off x="726534" y="2256503"/>
            <a:ext cx="10535732" cy="2005781"/>
          </a:xfrm>
          <a:prstGeom prst="roundRect">
            <a:avLst>
              <a:gd name="adj" fmla="val 13834"/>
            </a:avLst>
          </a:prstGeom>
          <a:solidFill>
            <a:srgbClr val="FFFFFF">
              <a:alpha val="39913"/>
            </a:srgbClr>
          </a:solidFill>
          <a:ln w="25400">
            <a:solidFill>
              <a:schemeClr val="accent1">
                <a:satOff val="-3547"/>
                <a:lumOff val="-10352"/>
                <a:alpha val="39913"/>
              </a:schemeClr>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6" name="Google Shape;104;p19"/>
          <p:cNvSpPr txBox="1">
            <a:spLocks noGrp="1"/>
          </p:cNvSpPr>
          <p:nvPr>
            <p:ph type="body" idx="1"/>
          </p:nvPr>
        </p:nvSpPr>
        <p:spPr>
          <a:xfrm>
            <a:off x="1092506" y="2875935"/>
            <a:ext cx="10006988" cy="2422973"/>
          </a:xfrm>
          <a:prstGeom prst="rect">
            <a:avLst/>
          </a:prstGeom>
        </p:spPr>
        <p:txBody>
          <a:bodyPr lIns="121899" tIns="121899" rIns="121899" bIns="121899">
            <a:normAutofit/>
          </a:bodyPr>
          <a:lstStyle/>
          <a:p>
            <a:pPr marL="0" indent="0" algn="ctr">
              <a:buSzPct val="100000"/>
              <a:buNone/>
              <a:defRPr sz="2000">
                <a:solidFill>
                  <a:schemeClr val="accent1">
                    <a:satOff val="-3547"/>
                    <a:lumOff val="-10352"/>
                  </a:schemeClr>
                </a:solidFill>
                <a:latin typeface="Oswald Regular"/>
                <a:ea typeface="Oswald Regular"/>
                <a:cs typeface="Oswald Regular"/>
                <a:sym typeface="Oswald Regular"/>
              </a:defRPr>
            </a:pPr>
            <a:r>
              <a:rPr lang="en-US" sz="4800" dirty="0"/>
              <a:t>Welcome and Introductions</a:t>
            </a:r>
            <a:endParaRPr sz="4800" dirty="0"/>
          </a:p>
        </p:txBody>
      </p:sp>
    </p:spTree>
    <p:extLst>
      <p:ext uri="{BB962C8B-B14F-4D97-AF65-F5344CB8AC3E}">
        <p14:creationId xmlns:p14="http://schemas.microsoft.com/office/powerpoint/2010/main" val="226697785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ounded Rectangle"/>
          <p:cNvSpPr/>
          <p:nvPr/>
        </p:nvSpPr>
        <p:spPr>
          <a:xfrm>
            <a:off x="726534" y="1475286"/>
            <a:ext cx="10535732" cy="4236743"/>
          </a:xfrm>
          <a:prstGeom prst="roundRect">
            <a:avLst>
              <a:gd name="adj" fmla="val 13834"/>
            </a:avLst>
          </a:prstGeom>
          <a:solidFill>
            <a:srgbClr val="FFFFFF">
              <a:alpha val="39913"/>
            </a:srgbClr>
          </a:solidFill>
          <a:ln w="25400">
            <a:solidFill>
              <a:schemeClr val="accent1">
                <a:satOff val="-3547"/>
                <a:lumOff val="-10352"/>
                <a:alpha val="39913"/>
              </a:schemeClr>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6" name="Google Shape;104;p19"/>
          <p:cNvSpPr txBox="1">
            <a:spLocks noGrp="1"/>
          </p:cNvSpPr>
          <p:nvPr>
            <p:ph type="body" idx="1"/>
          </p:nvPr>
        </p:nvSpPr>
        <p:spPr>
          <a:xfrm>
            <a:off x="1092506" y="1888407"/>
            <a:ext cx="10006988" cy="3410501"/>
          </a:xfrm>
          <a:prstGeom prst="rect">
            <a:avLst/>
          </a:prstGeom>
        </p:spPr>
        <p:txBody>
          <a:bodyPr lIns="121899" tIns="121899" rIns="121899" bIns="121899">
            <a:normAutofit fontScale="47500" lnSpcReduction="20000"/>
          </a:bodyPr>
          <a:lstStyle/>
          <a:p>
            <a:pPr fontAlgn="base">
              <a:buFont typeface="Arial" panose="020B0604020202020204" pitchFamily="34" charset="0"/>
              <a:buChar char="•"/>
            </a:pPr>
            <a:r>
              <a:rPr lang="en-US" sz="4200" dirty="0">
                <a:solidFill>
                  <a:schemeClr val="accent1">
                    <a:lumMod val="75000"/>
                  </a:schemeClr>
                </a:solidFill>
                <a:latin typeface="Oswald Regular" panose="02000603000000000000" pitchFamily="2" charset="77"/>
              </a:rPr>
              <a:t>Bring together an interdisciplinary group of Arctic researchers interested in finding new collaborators. </a:t>
            </a:r>
            <a:br>
              <a:rPr lang="en-US" sz="4200" dirty="0">
                <a:solidFill>
                  <a:schemeClr val="accent1">
                    <a:lumMod val="75000"/>
                  </a:schemeClr>
                </a:solidFill>
                <a:latin typeface="Oswald Regular" panose="02000603000000000000" pitchFamily="2" charset="77"/>
              </a:rPr>
            </a:br>
            <a:endParaRPr lang="en-US" sz="4200" dirty="0">
              <a:solidFill>
                <a:schemeClr val="accent1">
                  <a:lumMod val="75000"/>
                </a:schemeClr>
              </a:solidFill>
              <a:latin typeface="Oswald Regular" panose="02000603000000000000" pitchFamily="2" charset="77"/>
            </a:endParaRPr>
          </a:p>
          <a:p>
            <a:pPr fontAlgn="base">
              <a:buFont typeface="Arial" panose="020B0604020202020204" pitchFamily="34" charset="0"/>
              <a:buChar char="•"/>
            </a:pPr>
            <a:r>
              <a:rPr lang="en-US" sz="4200" dirty="0">
                <a:solidFill>
                  <a:schemeClr val="accent1">
                    <a:lumMod val="75000"/>
                  </a:schemeClr>
                </a:solidFill>
                <a:latin typeface="Oswald Regular" panose="02000603000000000000" pitchFamily="2" charset="77"/>
              </a:rPr>
              <a:t>Share examples of how other experienced interdisciplinary researchers have approached new collaborations, and discuss processes for achieving inter- or transdisciplinary integration and practical ways to overcome potential challenges. </a:t>
            </a:r>
          </a:p>
          <a:p>
            <a:pPr fontAlgn="base">
              <a:buFont typeface="Arial" panose="020B0604020202020204" pitchFamily="34" charset="0"/>
              <a:buChar char="•"/>
            </a:pPr>
            <a:endParaRPr lang="en-US" sz="4200" dirty="0">
              <a:solidFill>
                <a:schemeClr val="accent1">
                  <a:lumMod val="75000"/>
                </a:schemeClr>
              </a:solidFill>
              <a:latin typeface="Oswald Regular" panose="02000603000000000000" pitchFamily="2" charset="77"/>
            </a:endParaRPr>
          </a:p>
          <a:p>
            <a:pPr fontAlgn="base">
              <a:buFont typeface="Arial" panose="020B0604020202020204" pitchFamily="34" charset="0"/>
              <a:buChar char="•"/>
            </a:pPr>
            <a:r>
              <a:rPr lang="en-US" sz="4200" dirty="0">
                <a:solidFill>
                  <a:schemeClr val="accent1">
                    <a:lumMod val="75000"/>
                  </a:schemeClr>
                </a:solidFill>
                <a:latin typeface="Oswald Regular" panose="02000603000000000000" pitchFamily="2" charset="77"/>
              </a:rPr>
              <a:t>Provide an opportunity for people to share collaboration ideas, seek diverse feedback, and practice interdisciplinary collaboration skills. </a:t>
            </a:r>
          </a:p>
          <a:p>
            <a:pPr fontAlgn="base">
              <a:buFont typeface="Arial" panose="020B0604020202020204" pitchFamily="34" charset="0"/>
              <a:buChar char="•"/>
            </a:pPr>
            <a:endParaRPr lang="en-US" sz="4200" dirty="0">
              <a:solidFill>
                <a:schemeClr val="accent1">
                  <a:lumMod val="75000"/>
                </a:schemeClr>
              </a:solidFill>
              <a:latin typeface="Oswald Regular" panose="02000603000000000000" pitchFamily="2" charset="77"/>
            </a:endParaRPr>
          </a:p>
          <a:p>
            <a:pPr fontAlgn="base">
              <a:buFont typeface="Arial" panose="020B0604020202020204" pitchFamily="34" charset="0"/>
              <a:buChar char="•"/>
            </a:pPr>
            <a:r>
              <a:rPr lang="en-US" sz="4200" dirty="0">
                <a:solidFill>
                  <a:schemeClr val="accent1">
                    <a:lumMod val="75000"/>
                  </a:schemeClr>
                </a:solidFill>
                <a:latin typeface="Oswald Regular" panose="02000603000000000000" pitchFamily="2" charset="77"/>
              </a:rPr>
              <a:t>Encourage more social science and engineering leadership/co-leadership in Arctic interdisciplinary research projects.</a:t>
            </a:r>
          </a:p>
          <a:p>
            <a:pPr fontAlgn="base">
              <a:buFont typeface="Arial" panose="020B0604020202020204" pitchFamily="34" charset="0"/>
              <a:buChar char="•"/>
            </a:pPr>
            <a:endParaRPr lang="en-US" sz="4200" dirty="0">
              <a:solidFill>
                <a:schemeClr val="accent1">
                  <a:lumMod val="75000"/>
                </a:schemeClr>
              </a:solidFill>
              <a:latin typeface="Oswald Regular" panose="02000603000000000000" pitchFamily="2" charset="77"/>
            </a:endParaRPr>
          </a:p>
          <a:p>
            <a:pPr fontAlgn="base">
              <a:buFont typeface="Arial" panose="020B0604020202020204" pitchFamily="34" charset="0"/>
              <a:buChar char="•"/>
            </a:pPr>
            <a:r>
              <a:rPr lang="en-US" sz="4200" dirty="0">
                <a:solidFill>
                  <a:schemeClr val="accent1">
                    <a:lumMod val="75000"/>
                  </a:schemeClr>
                </a:solidFill>
                <a:latin typeface="Oswald Regular" panose="02000603000000000000" pitchFamily="2" charset="77"/>
              </a:rPr>
              <a:t>Help identify next steps for moving collaborative research project ideas forward.</a:t>
            </a:r>
          </a:p>
          <a:p>
            <a:pPr marL="200526" indent="-200526">
              <a:buSzPct val="100000"/>
              <a:buFontTx/>
              <a:buChar char="•"/>
              <a:defRPr sz="2000">
                <a:solidFill>
                  <a:schemeClr val="accent1">
                    <a:satOff val="-3547"/>
                    <a:lumOff val="-10352"/>
                  </a:schemeClr>
                </a:solidFill>
                <a:latin typeface="Oswald Regular"/>
                <a:ea typeface="Oswald Regular"/>
                <a:cs typeface="Oswald Regular"/>
                <a:sym typeface="Oswald Regular"/>
              </a:defRPr>
            </a:pPr>
            <a:endParaRPr dirty="0"/>
          </a:p>
        </p:txBody>
      </p:sp>
      <p:sp>
        <p:nvSpPr>
          <p:cNvPr id="157" name="Google Shape;106;p19"/>
          <p:cNvSpPr txBox="1">
            <a:spLocks noGrp="1"/>
          </p:cNvSpPr>
          <p:nvPr>
            <p:ph type="title"/>
          </p:nvPr>
        </p:nvSpPr>
        <p:spPr>
          <a:xfrm>
            <a:off x="313999" y="82666"/>
            <a:ext cx="11360802" cy="1128801"/>
          </a:xfrm>
          <a:prstGeom prst="rect">
            <a:avLst/>
          </a:prstGeom>
          <a:effectLst>
            <a:outerShdw blurRad="63500" dist="25400" dir="5400000" rotWithShape="0">
              <a:srgbClr val="000000">
                <a:alpha val="50000"/>
              </a:srgbClr>
            </a:outerShdw>
          </a:effectLst>
        </p:spPr>
        <p:txBody>
          <a:bodyPr lIns="121899" tIns="121899" rIns="121899" bIns="121899"/>
          <a:lstStyle>
            <a:lvl1pPr defTabSz="1810511">
              <a:lnSpc>
                <a:spcPct val="100000"/>
              </a:lnSpc>
              <a:defRPr sz="5148" cap="small">
                <a:solidFill>
                  <a:srgbClr val="FFFFFF"/>
                </a:solidFill>
                <a:latin typeface="Oswald Medium"/>
                <a:ea typeface="Oswald Medium"/>
                <a:cs typeface="Oswald Medium"/>
                <a:sym typeface="Oswald Medium"/>
              </a:defRPr>
            </a:lvl1pPr>
          </a:lstStyle>
          <a:p>
            <a:r>
              <a:rPr lang="en-US" dirty="0"/>
              <a:t>Workshop Goals</a:t>
            </a:r>
            <a:endParaRPr dirty="0"/>
          </a:p>
        </p:txBody>
      </p:sp>
    </p:spTree>
    <p:extLst>
      <p:ext uri="{BB962C8B-B14F-4D97-AF65-F5344CB8AC3E}">
        <p14:creationId xmlns:p14="http://schemas.microsoft.com/office/powerpoint/2010/main" val="54622132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Rounded Rectangle"/>
          <p:cNvSpPr/>
          <p:nvPr/>
        </p:nvSpPr>
        <p:spPr>
          <a:xfrm>
            <a:off x="369832" y="1888407"/>
            <a:ext cx="11360802" cy="3823622"/>
          </a:xfrm>
          <a:prstGeom prst="roundRect">
            <a:avLst>
              <a:gd name="adj" fmla="val 13834"/>
            </a:avLst>
          </a:prstGeom>
          <a:solidFill>
            <a:srgbClr val="FFFFFF">
              <a:alpha val="39913"/>
            </a:srgbClr>
          </a:solidFill>
          <a:ln w="25400">
            <a:solidFill>
              <a:schemeClr val="accent1">
                <a:satOff val="-3547"/>
                <a:lumOff val="-10352"/>
                <a:alpha val="39913"/>
              </a:schemeClr>
            </a:solidFill>
            <a:miter/>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cs typeface="Calibri"/>
              <a:sym typeface="Calibri"/>
            </a:endParaRPr>
          </a:p>
        </p:txBody>
      </p:sp>
      <p:sp>
        <p:nvSpPr>
          <p:cNvPr id="156" name="Google Shape;104;p19"/>
          <p:cNvSpPr txBox="1">
            <a:spLocks noGrp="1"/>
          </p:cNvSpPr>
          <p:nvPr>
            <p:ph type="body" idx="1"/>
          </p:nvPr>
        </p:nvSpPr>
        <p:spPr>
          <a:xfrm>
            <a:off x="838200" y="2094967"/>
            <a:ext cx="10650794" cy="3617062"/>
          </a:xfrm>
          <a:prstGeom prst="rect">
            <a:avLst/>
          </a:prstGeom>
        </p:spPr>
        <p:txBody>
          <a:bodyPr lIns="121899" tIns="121899" rIns="121899" bIns="121899">
            <a:normAutofit fontScale="77500" lnSpcReduction="20000"/>
          </a:bodyPr>
          <a:lstStyle/>
          <a:p>
            <a:pPr marL="0" indent="0" algn="ctr">
              <a:buSzPct val="100000"/>
              <a:buNone/>
              <a:defRPr sz="2000">
                <a:solidFill>
                  <a:schemeClr val="accent1">
                    <a:satOff val="-3547"/>
                    <a:lumOff val="-10352"/>
                  </a:schemeClr>
                </a:solidFill>
                <a:latin typeface="Oswald Regular"/>
                <a:ea typeface="Oswald Regular"/>
                <a:cs typeface="Oswald Regular"/>
                <a:sym typeface="Oswald Regular"/>
              </a:defRPr>
            </a:pPr>
            <a:endParaRPr lang="en-US" sz="4000" dirty="0"/>
          </a:p>
          <a:p>
            <a:pPr marL="200526" indent="-200526">
              <a:buSzPct val="100000"/>
              <a:buFontTx/>
              <a:buChar char="•"/>
              <a:defRPr sz="2000">
                <a:solidFill>
                  <a:schemeClr val="accent1">
                    <a:satOff val="-3547"/>
                    <a:lumOff val="-10352"/>
                  </a:schemeClr>
                </a:solidFill>
                <a:latin typeface="Oswald Regular"/>
                <a:ea typeface="Oswald Regular"/>
                <a:cs typeface="Oswald Regular"/>
                <a:sym typeface="Oswald Regular"/>
              </a:defRPr>
            </a:pPr>
            <a:r>
              <a:rPr lang="en-US" sz="4000" b="1" dirty="0"/>
              <a:t>Elise Miller-Hooks</a:t>
            </a:r>
            <a:r>
              <a:rPr lang="en-US" sz="4000" dirty="0"/>
              <a:t>, George Mason University (Engineering)</a:t>
            </a:r>
          </a:p>
          <a:p>
            <a:pPr marL="200526" indent="-200526">
              <a:buSzPct val="100000"/>
              <a:buFontTx/>
              <a:buChar char="•"/>
              <a:defRPr sz="2000">
                <a:solidFill>
                  <a:schemeClr val="accent1">
                    <a:satOff val="-3547"/>
                    <a:lumOff val="-10352"/>
                  </a:schemeClr>
                </a:solidFill>
                <a:latin typeface="Oswald Regular"/>
                <a:ea typeface="Oswald Regular"/>
                <a:cs typeface="Oswald Regular"/>
                <a:sym typeface="Oswald Regular"/>
              </a:defRPr>
            </a:pPr>
            <a:endParaRPr lang="en-US" sz="4000" dirty="0"/>
          </a:p>
          <a:p>
            <a:pPr marL="200526" indent="-200526">
              <a:buSzPct val="100000"/>
              <a:buFontTx/>
              <a:buChar char="•"/>
              <a:defRPr sz="2000">
                <a:solidFill>
                  <a:schemeClr val="accent1">
                    <a:satOff val="-3547"/>
                    <a:lumOff val="-10352"/>
                  </a:schemeClr>
                </a:solidFill>
                <a:latin typeface="Oswald Regular"/>
                <a:ea typeface="Oswald Regular"/>
                <a:cs typeface="Oswald Regular"/>
                <a:sym typeface="Oswald Regular"/>
              </a:defRPr>
            </a:pPr>
            <a:r>
              <a:rPr lang="en-US" sz="4000" b="1" dirty="0"/>
              <a:t>Kathy </a:t>
            </a:r>
            <a:r>
              <a:rPr lang="en-US" sz="4000" b="1" dirty="0" err="1"/>
              <a:t>Duderstadt</a:t>
            </a:r>
            <a:r>
              <a:rPr lang="en-US" sz="4000" dirty="0"/>
              <a:t>, University of New Hampshire (Atmospheric Science)</a:t>
            </a:r>
          </a:p>
          <a:p>
            <a:pPr marL="200526" indent="-200526">
              <a:buSzPct val="100000"/>
              <a:buFontTx/>
              <a:buChar char="•"/>
              <a:defRPr sz="2000">
                <a:solidFill>
                  <a:schemeClr val="accent1">
                    <a:satOff val="-3547"/>
                    <a:lumOff val="-10352"/>
                  </a:schemeClr>
                </a:solidFill>
                <a:latin typeface="Oswald Regular"/>
                <a:ea typeface="Oswald Regular"/>
                <a:cs typeface="Oswald Regular"/>
                <a:sym typeface="Oswald Regular"/>
              </a:defRPr>
            </a:pPr>
            <a:endParaRPr lang="en-US" sz="4000" dirty="0"/>
          </a:p>
          <a:p>
            <a:pPr marL="200526" indent="-200526">
              <a:buSzPct val="100000"/>
              <a:buFontTx/>
              <a:buChar char="•"/>
              <a:defRPr sz="2000">
                <a:solidFill>
                  <a:schemeClr val="accent1">
                    <a:satOff val="-3547"/>
                    <a:lumOff val="-10352"/>
                  </a:schemeClr>
                </a:solidFill>
                <a:latin typeface="Oswald Regular"/>
                <a:ea typeface="Oswald Regular"/>
                <a:cs typeface="Oswald Regular"/>
                <a:sym typeface="Oswald Regular"/>
              </a:defRPr>
            </a:pPr>
            <a:r>
              <a:rPr lang="en-US" sz="4000" b="1" dirty="0"/>
              <a:t>Jennifer Brewer</a:t>
            </a:r>
            <a:r>
              <a:rPr lang="en-US" sz="4000" dirty="0"/>
              <a:t>, University of New Hampshire (Geography)</a:t>
            </a:r>
          </a:p>
          <a:p>
            <a:pPr marL="200526" indent="-200526">
              <a:buSzPct val="100000"/>
              <a:buFontTx/>
              <a:buChar char="•"/>
              <a:defRPr sz="2000">
                <a:solidFill>
                  <a:schemeClr val="accent1">
                    <a:satOff val="-3547"/>
                    <a:lumOff val="-10352"/>
                  </a:schemeClr>
                </a:solidFill>
                <a:latin typeface="Oswald Regular"/>
                <a:ea typeface="Oswald Regular"/>
                <a:cs typeface="Oswald Regular"/>
                <a:sym typeface="Oswald Regular"/>
              </a:defRPr>
            </a:pPr>
            <a:endParaRPr lang="en-US" sz="4000" dirty="0"/>
          </a:p>
          <a:p>
            <a:pPr marL="200526" indent="-200526">
              <a:buSzPct val="100000"/>
              <a:buFontTx/>
              <a:buChar char="•"/>
              <a:defRPr sz="2000">
                <a:solidFill>
                  <a:schemeClr val="accent1">
                    <a:satOff val="-3547"/>
                    <a:lumOff val="-10352"/>
                  </a:schemeClr>
                </a:solidFill>
                <a:latin typeface="Oswald Regular"/>
                <a:ea typeface="Oswald Regular"/>
                <a:cs typeface="Oswald Regular"/>
                <a:sym typeface="Oswald Regular"/>
              </a:defRPr>
            </a:pPr>
            <a:r>
              <a:rPr lang="en-US" sz="4000" b="1" dirty="0"/>
              <a:t>Courtney Carothers</a:t>
            </a:r>
            <a:r>
              <a:rPr lang="en-US" sz="4000" dirty="0"/>
              <a:t>, University of Alaska, Fairbanks (Anthropology)</a:t>
            </a:r>
          </a:p>
          <a:p>
            <a:pPr marL="0" indent="0" algn="ctr">
              <a:buSzPct val="100000"/>
              <a:buNone/>
              <a:defRPr sz="2000">
                <a:solidFill>
                  <a:schemeClr val="accent1">
                    <a:satOff val="-3547"/>
                    <a:lumOff val="-10352"/>
                  </a:schemeClr>
                </a:solidFill>
                <a:latin typeface="Oswald Regular"/>
                <a:ea typeface="Oswald Regular"/>
                <a:cs typeface="Oswald Regular"/>
                <a:sym typeface="Oswald Regular"/>
              </a:defRPr>
            </a:pPr>
            <a:endParaRPr lang="en-US" sz="4000" dirty="0"/>
          </a:p>
        </p:txBody>
      </p:sp>
      <p:sp>
        <p:nvSpPr>
          <p:cNvPr id="4" name="Google Shape;106;p19">
            <a:extLst>
              <a:ext uri="{FF2B5EF4-FFF2-40B4-BE49-F238E27FC236}">
                <a16:creationId xmlns:a16="http://schemas.microsoft.com/office/drawing/2014/main" id="{4565E488-BD72-4947-9EDD-3DA3BD29B55E}"/>
              </a:ext>
            </a:extLst>
          </p:cNvPr>
          <p:cNvSpPr txBox="1">
            <a:spLocks noGrp="1"/>
          </p:cNvSpPr>
          <p:nvPr>
            <p:ph type="title"/>
          </p:nvPr>
        </p:nvSpPr>
        <p:spPr>
          <a:xfrm>
            <a:off x="369832" y="91926"/>
            <a:ext cx="11360802" cy="1128801"/>
          </a:xfrm>
          <a:prstGeom prst="rect">
            <a:avLst/>
          </a:prstGeom>
          <a:effectLst>
            <a:outerShdw blurRad="63500" dist="25400" dir="5400000" rotWithShape="0">
              <a:srgbClr val="000000">
                <a:alpha val="50000"/>
              </a:srgbClr>
            </a:outerShdw>
          </a:effectLst>
        </p:spPr>
        <p:txBody>
          <a:bodyPr lIns="121899" tIns="121899" rIns="121899" bIns="121899">
            <a:normAutofit fontScale="90000"/>
          </a:bodyPr>
          <a:lstStyle>
            <a:lvl1pPr defTabSz="1810511">
              <a:lnSpc>
                <a:spcPct val="100000"/>
              </a:lnSpc>
              <a:defRPr sz="5148" cap="small">
                <a:solidFill>
                  <a:srgbClr val="FFFFFF"/>
                </a:solidFill>
                <a:latin typeface="Oswald Medium"/>
                <a:ea typeface="Oswald Medium"/>
                <a:cs typeface="Oswald Medium"/>
                <a:sym typeface="Oswald Medium"/>
              </a:defRPr>
            </a:lvl1pPr>
          </a:lstStyle>
          <a:p>
            <a:r>
              <a:rPr lang="en-US" sz="4000" dirty="0"/>
              <a:t>Panel Discussion: </a:t>
            </a:r>
            <a:br>
              <a:rPr lang="en-US" sz="4000" dirty="0"/>
            </a:br>
            <a:r>
              <a:rPr lang="en-US" sz="4000" dirty="0"/>
              <a:t>Developing New Interdisciplinary Collaborations</a:t>
            </a:r>
            <a:br>
              <a:rPr lang="en-US" sz="5400" dirty="0"/>
            </a:br>
            <a:endParaRPr dirty="0"/>
          </a:p>
        </p:txBody>
      </p:sp>
    </p:spTree>
    <p:extLst>
      <p:ext uri="{BB962C8B-B14F-4D97-AF65-F5344CB8AC3E}">
        <p14:creationId xmlns:p14="http://schemas.microsoft.com/office/powerpoint/2010/main" val="2789369425"/>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12250</TotalTime>
  <Words>3866</Words>
  <Application>Microsoft Macintosh PowerPoint</Application>
  <PresentationFormat>Widescreen</PresentationFormat>
  <Paragraphs>368</Paragraphs>
  <Slides>46</Slides>
  <Notes>26</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46</vt:i4>
      </vt:variant>
    </vt:vector>
  </HeadingPairs>
  <TitlesOfParts>
    <vt:vector size="67" baseType="lpstr">
      <vt:lpstr>Arial</vt:lpstr>
      <vt:lpstr>Average</vt:lpstr>
      <vt:lpstr>Calibri</vt:lpstr>
      <vt:lpstr>Calibri Light</vt:lpstr>
      <vt:lpstr>Cambria</vt:lpstr>
      <vt:lpstr>helvetica</vt:lpstr>
      <vt:lpstr>helvetica</vt:lpstr>
      <vt:lpstr>inherit</vt:lpstr>
      <vt:lpstr>Nunito</vt:lpstr>
      <vt:lpstr>Open Sans</vt:lpstr>
      <vt:lpstr>Oswald</vt:lpstr>
      <vt:lpstr>Oswald Bold</vt:lpstr>
      <vt:lpstr>Oswald Medium</vt:lpstr>
      <vt:lpstr>Oswald MediumItalic</vt:lpstr>
      <vt:lpstr>Oswald Regular</vt:lpstr>
      <vt:lpstr>Raleway</vt:lpstr>
      <vt:lpstr>Times New Roman</vt:lpstr>
      <vt:lpstr>Office Theme</vt:lpstr>
      <vt:lpstr>1_Office Theme</vt:lpstr>
      <vt:lpstr>Slate</vt:lpstr>
      <vt:lpstr>Simple Light</vt:lpstr>
      <vt:lpstr>Welcome to the Arctic Research  Collaboration Workshop  </vt:lpstr>
      <vt:lpstr>Navigating Zoom</vt:lpstr>
      <vt:lpstr>PowerPoint Presentation</vt:lpstr>
      <vt:lpstr>PowerPoint Presentation</vt:lpstr>
      <vt:lpstr>PowerPoint Presentation</vt:lpstr>
      <vt:lpstr>Recording &amp; Security</vt:lpstr>
      <vt:lpstr>PowerPoint Presentation</vt:lpstr>
      <vt:lpstr>Workshop Goals</vt:lpstr>
      <vt:lpstr>Panel Discussion:  Developing New Interdisciplinary Collaborations </vt:lpstr>
      <vt:lpstr>NSF-NNA: An Expanding Global Maritime Network, its Arctic Impacts and Reverberations</vt:lpstr>
      <vt:lpstr>NSF RIPS II: Quantifying Disaster Resilience of Critical Infrastructure-Based Societal Systems with Emergent Behavior and Dynamic Interdependencies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Transformative Investigations of Geospatial, Environmental,  and Social Sciences (TIGERS)</vt:lpstr>
      <vt:lpstr>Transformative Investigations of Geospatial, Environmental,  and Social Sciences (TIGERS)</vt:lpstr>
      <vt:lpstr>PowerPoint Presentation</vt:lpstr>
      <vt:lpstr>PowerPoint Presentation</vt:lpstr>
      <vt:lpstr>A final note on the importance of Diverging back to Disciplines</vt:lpstr>
      <vt:lpstr>A final note on the importance of Diverging back to Disciplines</vt:lpstr>
      <vt:lpstr>PowerPoint Presentation</vt:lpstr>
      <vt:lpstr>Relationships</vt:lpstr>
      <vt:lpstr>PowerPoint Presentation</vt:lpstr>
      <vt:lpstr>PowerPoint Presentation</vt:lpstr>
      <vt:lpstr>NSF NNA: Atautchikkun Iḷitchisukłuta  (Coming Together to Learn)</vt:lpstr>
      <vt:lpstr>PowerPoint Presentation</vt:lpstr>
      <vt:lpstr>The Arctic Research Collaboration Workshop  will take a break from 10:40 – 11:00 am AK  Please help us prepare for the upcoming small group breakouts by staying logged into Zoom during the break.</vt:lpstr>
      <vt:lpstr>Small Group Activity: 11:15 am -12:15 pm AK</vt:lpstr>
      <vt:lpstr>PowerPoint Presentation</vt:lpstr>
      <vt:lpstr>The Arctic Research Collaboration Workshop  will take a break from 12:15 – 12:30 pm AK  When we return, rapporteurs from each group will have ~2 minutes to:   1) briefly describe the idea the group discussed  2) highlight one surprising or interesting insight that came from the interdisciplinary exploration of the idea 3) share any next steps planned or ways other workshop participants can learn more or get involved   </vt:lpstr>
      <vt:lpstr>Group 1 (Olivia Lee’s Group)     Group 5 (Courtney Carother’s Group)  Group 2 (Holly Hapke’s Group)  Group 6 (Pip Veazey’s Group)  Group 3 (Elise Miller-Hook’s Group)  Group 7 (Liz Weinberg’s Group)  Group 4 (Katharine Duderstadt’s Group)  Group 8 (Jennifer Brewer’s Group)  Rapporteurs from each group will have ~2 minutes to:   1) briefly describe the idea the group discussed  2) highlight one surprising or interesting insight that came from the interdisciplinary exploration of the idea 3) share any next steps planned or ways other workshop participants can learn more or get involved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take a few minutes to tell us about your experience today!  Survey Link: https://www.surveymonkey.com/r/R7XPQC3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Navigating Zoom</dc:title>
  <cp:lastModifiedBy>Microsoft Office User</cp:lastModifiedBy>
  <cp:revision>117</cp:revision>
  <dcterms:modified xsi:type="dcterms:W3CDTF">2021-04-16T16:04:48Z</dcterms:modified>
</cp:coreProperties>
</file>