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jy2+2K2FxN+R/jMT0jr/TYRHfW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erson and a child in a field of flowers&#10;&#10;Description automatically generated with medium confidence" id="85" name="Google Shape;85;p1"/>
          <p:cNvPicPr preferRelativeResize="0"/>
          <p:nvPr/>
        </p:nvPicPr>
        <p:blipFill rotWithShape="1">
          <a:blip r:embed="rId3">
            <a:alphaModFix/>
          </a:blip>
          <a:srcRect b="0" l="4441" r="0" t="0"/>
          <a:stretch/>
        </p:blipFill>
        <p:spPr>
          <a:xfrm>
            <a:off x="7817583" y="10"/>
            <a:ext cx="4374417" cy="6857990"/>
          </a:xfrm>
          <a:custGeom>
            <a:rect b="b" l="l" r="r" t="t"/>
            <a:pathLst>
              <a:path extrusionOk="0" h="6858000" w="4374417">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a:noFill/>
          <a:ln>
            <a:noFill/>
          </a:ln>
        </p:spPr>
      </p:pic>
      <p:pic>
        <p:nvPicPr>
          <p:cNvPr descr="A picture containing sky, mountain, outdoor, clouds&#10;&#10;Description automatically generated" id="86" name="Google Shape;86;p1"/>
          <p:cNvPicPr preferRelativeResize="0"/>
          <p:nvPr/>
        </p:nvPicPr>
        <p:blipFill rotWithShape="1">
          <a:blip r:embed="rId4">
            <a:alphaModFix/>
          </a:blip>
          <a:srcRect b="1" l="2289" r="1" t="0"/>
          <a:stretch/>
        </p:blipFill>
        <p:spPr>
          <a:xfrm>
            <a:off x="3572319" y="10"/>
            <a:ext cx="4979304" cy="3401558"/>
          </a:xfrm>
          <a:custGeom>
            <a:rect b="b" l="l" r="r" t="t"/>
            <a:pathLst>
              <a:path extrusionOk="0" h="3364992" w="4979304">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ln>
            <a:noFill/>
          </a:ln>
        </p:spPr>
      </p:pic>
      <p:pic>
        <p:nvPicPr>
          <p:cNvPr descr="A picture containing food, container, plastic, tray&#10;&#10;Description automatically generated" id="87" name="Google Shape;87;p1"/>
          <p:cNvPicPr preferRelativeResize="0"/>
          <p:nvPr/>
        </p:nvPicPr>
        <p:blipFill rotWithShape="1">
          <a:blip r:embed="rId5">
            <a:alphaModFix/>
          </a:blip>
          <a:srcRect b="0" l="2471" r="875" t="0"/>
          <a:stretch/>
        </p:blipFill>
        <p:spPr>
          <a:xfrm>
            <a:off x="3625358" y="3456432"/>
            <a:ext cx="4925479" cy="3401568"/>
          </a:xfrm>
          <a:custGeom>
            <a:rect b="b" l="l" r="r" t="t"/>
            <a:pathLst>
              <a:path extrusionOk="0" h="3364992" w="4925479">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ln>
            <a:noFill/>
          </a:ln>
        </p:spPr>
      </p:pic>
      <p:sp>
        <p:nvSpPr>
          <p:cNvPr id="88" name="Google Shape;88;p1"/>
          <p:cNvSpPr/>
          <p:nvPr/>
        </p:nvSpPr>
        <p:spPr>
          <a:xfrm>
            <a:off x="0" y="0"/>
            <a:ext cx="4397136" cy="6858000"/>
          </a:xfrm>
          <a:custGeom>
            <a:rect b="b" l="l" r="r" t="t"/>
            <a:pathLst>
              <a:path extrusionOk="0" h="6858000" w="4397136">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50800" rotWithShape="0" algn="l"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 name="Google Shape;89;p1"/>
          <p:cNvSpPr/>
          <p:nvPr/>
        </p:nvSpPr>
        <p:spPr>
          <a:xfrm>
            <a:off x="0" y="0"/>
            <a:ext cx="4386504" cy="6858000"/>
          </a:xfrm>
          <a:custGeom>
            <a:rect b="b" l="l" r="r" t="t"/>
            <a:pathLst>
              <a:path extrusionOk="0" h="6858000" w="4386504">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 name="Google Shape;90;p1"/>
          <p:cNvSpPr txBox="1"/>
          <p:nvPr>
            <p:ph type="ctrTitle"/>
          </p:nvPr>
        </p:nvSpPr>
        <p:spPr>
          <a:xfrm>
            <a:off x="241668" y="1428142"/>
            <a:ext cx="3947592" cy="289864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a:buNone/>
            </a:pPr>
            <a:r>
              <a:rPr i="1" lang="en-US" sz="3100">
                <a:latin typeface="Times"/>
                <a:ea typeface="Times"/>
                <a:cs typeface="Times"/>
                <a:sym typeface="Times"/>
              </a:rPr>
              <a:t>Farming the Tundra?</a:t>
            </a:r>
            <a:br>
              <a:rPr lang="en-US" sz="3100">
                <a:latin typeface="Times"/>
                <a:ea typeface="Times"/>
                <a:cs typeface="Times"/>
                <a:sym typeface="Times"/>
              </a:rPr>
            </a:br>
            <a:br>
              <a:rPr lang="en-US" sz="3100">
                <a:latin typeface="Times"/>
                <a:ea typeface="Times"/>
                <a:cs typeface="Times"/>
                <a:sym typeface="Times"/>
              </a:rPr>
            </a:br>
            <a:r>
              <a:rPr lang="en-US" sz="3100">
                <a:latin typeface="Times"/>
                <a:ea typeface="Times"/>
                <a:cs typeface="Times"/>
                <a:sym typeface="Times"/>
              </a:rPr>
              <a:t>Climate Change, Agribusiness Expansion, and Arctic Food Security </a:t>
            </a:r>
            <a:br>
              <a:rPr lang="en-US" sz="4000"/>
            </a:br>
            <a:endParaRPr sz="4000"/>
          </a:p>
        </p:txBody>
      </p:sp>
      <p:sp>
        <p:nvSpPr>
          <p:cNvPr id="91" name="Google Shape;91;p1"/>
          <p:cNvSpPr txBox="1"/>
          <p:nvPr>
            <p:ph idx="1" type="subTitle"/>
          </p:nvPr>
        </p:nvSpPr>
        <p:spPr>
          <a:xfrm>
            <a:off x="134112" y="4773689"/>
            <a:ext cx="4374416" cy="13350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latin typeface="Times"/>
                <a:ea typeface="Times"/>
                <a:cs typeface="Times"/>
                <a:sym typeface="Times"/>
              </a:rPr>
              <a:t>Serena Stein, Wageningen University </a:t>
            </a:r>
            <a:endParaRPr/>
          </a:p>
          <a:p>
            <a:pPr indent="0" lvl="0" marL="0" rtl="0" algn="l">
              <a:lnSpc>
                <a:spcPct val="90000"/>
              </a:lnSpc>
              <a:spcBef>
                <a:spcPts val="1000"/>
              </a:spcBef>
              <a:spcAft>
                <a:spcPts val="0"/>
              </a:spcAft>
              <a:buClr>
                <a:schemeClr val="dk1"/>
              </a:buClr>
              <a:buSzPts val="2000"/>
              <a:buNone/>
            </a:pPr>
            <a:r>
              <a:rPr lang="en-US" sz="2000">
                <a:latin typeface="Times"/>
                <a:ea typeface="Times"/>
                <a:cs typeface="Times"/>
                <a:sym typeface="Times"/>
              </a:rPr>
              <a:t>Hannah Bradley, Princeton University</a:t>
            </a:r>
            <a:endParaRPr/>
          </a:p>
        </p:txBody>
      </p:sp>
      <p:sp>
        <p:nvSpPr>
          <p:cNvPr id="92" name="Google Shape;92;p1"/>
          <p:cNvSpPr/>
          <p:nvPr/>
        </p:nvSpPr>
        <p:spPr>
          <a:xfrm rot="5400000">
            <a:off x="767989"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 name="Google Shape;93;p1"/>
          <p:cNvSpPr/>
          <p:nvPr/>
        </p:nvSpPr>
        <p:spPr>
          <a:xfrm>
            <a:off x="438912" y="4544568"/>
            <a:ext cx="3414966"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2"/>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erson in a garden&#10;&#10;Description automatically generated with medium confidence" id="99" name="Google Shape;99;p2"/>
          <p:cNvPicPr preferRelativeResize="0"/>
          <p:nvPr/>
        </p:nvPicPr>
        <p:blipFill rotWithShape="1">
          <a:blip r:embed="rId3">
            <a:alphaModFix/>
          </a:blip>
          <a:srcRect b="-1" l="0" r="-2" t="5912"/>
          <a:stretch/>
        </p:blipFill>
        <p:spPr>
          <a:xfrm>
            <a:off x="6083786" y="-168316"/>
            <a:ext cx="6261330" cy="3932313"/>
          </a:xfrm>
          <a:prstGeom prst="rect">
            <a:avLst/>
          </a:prstGeom>
          <a:noFill/>
          <a:ln>
            <a:noFill/>
          </a:ln>
        </p:spPr>
      </p:pic>
      <p:pic>
        <p:nvPicPr>
          <p:cNvPr descr="A picture containing person, plant, hand, green&#10;&#10;Description automatically generated" id="100" name="Google Shape;100;p2"/>
          <p:cNvPicPr preferRelativeResize="0"/>
          <p:nvPr/>
        </p:nvPicPr>
        <p:blipFill rotWithShape="1">
          <a:blip r:embed="rId4">
            <a:alphaModFix/>
          </a:blip>
          <a:srcRect b="0" l="816" r="0" t="0"/>
          <a:stretch/>
        </p:blipFill>
        <p:spPr>
          <a:xfrm>
            <a:off x="6089904" y="2487166"/>
            <a:ext cx="6263640" cy="4215384"/>
          </a:xfrm>
          <a:prstGeom prst="rect">
            <a:avLst/>
          </a:prstGeom>
          <a:noFill/>
          <a:ln>
            <a:noFill/>
          </a:ln>
        </p:spPr>
      </p:pic>
      <p:pic>
        <p:nvPicPr>
          <p:cNvPr id="101" name="Google Shape;101;p2"/>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02" name="Google Shape;102;p2"/>
          <p:cNvSpPr txBox="1"/>
          <p:nvPr>
            <p:ph type="title"/>
          </p:nvPr>
        </p:nvSpPr>
        <p:spPr>
          <a:xfrm>
            <a:off x="881556" y="2272143"/>
            <a:ext cx="4803636" cy="167952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Times"/>
              <a:buNone/>
            </a:pPr>
            <a:br>
              <a:rPr lang="en-US" sz="2000">
                <a:solidFill>
                  <a:srgbClr val="000000"/>
                </a:solidFill>
                <a:latin typeface="Times"/>
                <a:ea typeface="Times"/>
                <a:cs typeface="Times"/>
                <a:sym typeface="Times"/>
              </a:rPr>
            </a:br>
            <a:br>
              <a:rPr lang="en-US" sz="2000">
                <a:solidFill>
                  <a:srgbClr val="000000"/>
                </a:solidFill>
                <a:latin typeface="Times"/>
                <a:ea typeface="Times"/>
                <a:cs typeface="Times"/>
                <a:sym typeface="Times"/>
              </a:rPr>
            </a:br>
            <a:r>
              <a:rPr b="1" i="1" lang="en-US" sz="2000">
                <a:solidFill>
                  <a:srgbClr val="274E13"/>
                </a:solidFill>
                <a:latin typeface="Times"/>
                <a:ea typeface="Times"/>
                <a:cs typeface="Times"/>
                <a:sym typeface="Times"/>
              </a:rPr>
              <a:t>Project Description:</a:t>
            </a:r>
            <a:br>
              <a:rPr lang="en-US" sz="2000">
                <a:solidFill>
                  <a:srgbClr val="000000"/>
                </a:solidFill>
                <a:latin typeface="Times"/>
                <a:ea typeface="Times"/>
                <a:cs typeface="Times"/>
                <a:sym typeface="Times"/>
              </a:rPr>
            </a:br>
            <a:br>
              <a:rPr lang="en-US" sz="2000">
                <a:solidFill>
                  <a:srgbClr val="000000"/>
                </a:solidFill>
                <a:latin typeface="Times"/>
                <a:ea typeface="Times"/>
                <a:cs typeface="Times"/>
                <a:sym typeface="Times"/>
              </a:rPr>
            </a:br>
            <a:r>
              <a:rPr lang="en-US" sz="2000">
                <a:solidFill>
                  <a:srgbClr val="000000"/>
                </a:solidFill>
                <a:latin typeface="Times"/>
                <a:ea typeface="Times"/>
                <a:cs typeface="Times"/>
                <a:sym typeface="Times"/>
              </a:rPr>
              <a:t>As climate change reconfigures agroecological possibilities worldwide, the Arctic is being reimagined as an emerging frontier of agribusiness. This research will assemble an interdisciplinary team of anthropologists, geographers, agronomists, pedologists, and others to:</a:t>
            </a:r>
            <a:endParaRPr sz="2000">
              <a:solidFill>
                <a:srgbClr val="000000"/>
              </a:solidFill>
              <a:latin typeface="Times"/>
              <a:ea typeface="Times"/>
              <a:cs typeface="Times"/>
              <a:sym typeface="Times"/>
            </a:endParaRPr>
          </a:p>
          <a:p>
            <a:pPr indent="0" lvl="0" marL="0" rtl="0" algn="l">
              <a:lnSpc>
                <a:spcPct val="90000"/>
              </a:lnSpc>
              <a:spcBef>
                <a:spcPts val="0"/>
              </a:spcBef>
              <a:spcAft>
                <a:spcPts val="0"/>
              </a:spcAft>
              <a:buClr>
                <a:srgbClr val="000000"/>
              </a:buClr>
              <a:buSzPct val="100000"/>
              <a:buFont typeface="Times"/>
              <a:buNone/>
            </a:pPr>
            <a:br>
              <a:rPr lang="en-US" sz="2000">
                <a:solidFill>
                  <a:srgbClr val="000000"/>
                </a:solidFill>
                <a:latin typeface="Times"/>
                <a:ea typeface="Times"/>
                <a:cs typeface="Times"/>
                <a:sym typeface="Times"/>
              </a:rPr>
            </a:br>
            <a:r>
              <a:rPr lang="en-US" sz="2000">
                <a:solidFill>
                  <a:srgbClr val="000000"/>
                </a:solidFill>
                <a:latin typeface="Times"/>
                <a:ea typeface="Times"/>
                <a:cs typeface="Times"/>
                <a:sym typeface="Times"/>
              </a:rPr>
              <a:t> a) map agribusiness investments and community farming and gardening initiatives rising in 3 comparative sites of the Arctic;</a:t>
            </a:r>
            <a:endParaRPr sz="2000">
              <a:solidFill>
                <a:srgbClr val="000000"/>
              </a:solidFill>
              <a:latin typeface="Times"/>
              <a:ea typeface="Times"/>
              <a:cs typeface="Times"/>
              <a:sym typeface="Times"/>
            </a:endParaRPr>
          </a:p>
          <a:p>
            <a:pPr indent="0" lvl="0" marL="0" rtl="0" algn="l">
              <a:lnSpc>
                <a:spcPct val="90000"/>
              </a:lnSpc>
              <a:spcBef>
                <a:spcPts val="0"/>
              </a:spcBef>
              <a:spcAft>
                <a:spcPts val="0"/>
              </a:spcAft>
              <a:buClr>
                <a:srgbClr val="000000"/>
              </a:buClr>
              <a:buSzPct val="100000"/>
              <a:buFont typeface="Times"/>
              <a:buNone/>
            </a:pPr>
            <a:r>
              <a:rPr lang="en-US" sz="2000">
                <a:solidFill>
                  <a:srgbClr val="000000"/>
                </a:solidFill>
                <a:latin typeface="Times"/>
                <a:ea typeface="Times"/>
                <a:cs typeface="Times"/>
                <a:sym typeface="Times"/>
              </a:rPr>
              <a:t> </a:t>
            </a:r>
            <a:br>
              <a:rPr lang="en-US" sz="2000">
                <a:solidFill>
                  <a:srgbClr val="000000"/>
                </a:solidFill>
                <a:latin typeface="Times"/>
                <a:ea typeface="Times"/>
                <a:cs typeface="Times"/>
                <a:sym typeface="Times"/>
              </a:rPr>
            </a:br>
            <a:r>
              <a:rPr lang="en-US" sz="2000">
                <a:solidFill>
                  <a:srgbClr val="000000"/>
                </a:solidFill>
                <a:latin typeface="Times"/>
                <a:ea typeface="Times"/>
                <a:cs typeface="Times"/>
                <a:sym typeface="Times"/>
              </a:rPr>
              <a:t>b) work with leaders and practitioners from Native communities in 3 Arctic sites to investigate how indigenous knowledge and Euro-scientific approaches compare and share understandings of adaptation, cultivation, and resilience;</a:t>
            </a:r>
            <a:endParaRPr sz="2000">
              <a:solidFill>
                <a:srgbClr val="000000"/>
              </a:solidFill>
              <a:latin typeface="Times"/>
              <a:ea typeface="Times"/>
              <a:cs typeface="Times"/>
              <a:sym typeface="Times"/>
            </a:endParaRPr>
          </a:p>
          <a:p>
            <a:pPr indent="0" lvl="0" marL="0" rtl="0" algn="l">
              <a:lnSpc>
                <a:spcPct val="90000"/>
              </a:lnSpc>
              <a:spcBef>
                <a:spcPts val="0"/>
              </a:spcBef>
              <a:spcAft>
                <a:spcPts val="0"/>
              </a:spcAft>
              <a:buClr>
                <a:srgbClr val="000000"/>
              </a:buClr>
              <a:buSzPct val="100000"/>
              <a:buFont typeface="Times"/>
              <a:buNone/>
            </a:pPr>
            <a:br>
              <a:rPr lang="en-US" sz="2000">
                <a:solidFill>
                  <a:srgbClr val="000000"/>
                </a:solidFill>
                <a:latin typeface="Times"/>
                <a:ea typeface="Times"/>
                <a:cs typeface="Times"/>
                <a:sym typeface="Times"/>
              </a:rPr>
            </a:br>
            <a:r>
              <a:rPr lang="en-US" sz="2000">
                <a:solidFill>
                  <a:srgbClr val="000000"/>
                </a:solidFill>
                <a:latin typeface="Times"/>
                <a:ea typeface="Times"/>
                <a:cs typeface="Times"/>
                <a:sym typeface="Times"/>
              </a:rPr>
              <a:t>c) build an ethical and policy framework for tundra farming in collaboration with indigenous community leaders, practitioners, and academic research team that deals explicitly with continuities and comparative experiences of colonization, racism, and social inequalities.</a:t>
            </a:r>
            <a:endParaRPr/>
          </a:p>
        </p:txBody>
      </p:sp>
      <p:sp>
        <p:nvSpPr>
          <p:cNvPr id="103" name="Google Shape;103;p2"/>
          <p:cNvSpPr txBox="1"/>
          <p:nvPr>
            <p:ph idx="1" type="body"/>
          </p:nvPr>
        </p:nvSpPr>
        <p:spPr>
          <a:xfrm>
            <a:off x="804997" y="2272143"/>
            <a:ext cx="4803637" cy="3788830"/>
          </a:xfrm>
          <a:prstGeom prst="rect">
            <a:avLst/>
          </a:prstGeom>
          <a:noFill/>
          <a:ln>
            <a:noFill/>
          </a:ln>
        </p:spPr>
        <p:txBody>
          <a:bodyPr anchorCtr="0" anchor="ctr"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solidFill>
                <a:srgbClr val="000000"/>
              </a:solidFill>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3"/>
          <p:cNvSpPr txBox="1"/>
          <p:nvPr>
            <p:ph type="title"/>
          </p:nvPr>
        </p:nvSpPr>
        <p:spPr>
          <a:xfrm>
            <a:off x="134182" y="1256632"/>
            <a:ext cx="3212303" cy="458343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2000"/>
              <a:t>Our </a:t>
            </a:r>
            <a:r>
              <a:rPr b="1" lang="en-US" sz="2000">
                <a:solidFill>
                  <a:schemeClr val="dk1"/>
                </a:solidFill>
                <a:latin typeface="Calibri"/>
                <a:ea typeface="Calibri"/>
                <a:cs typeface="Calibri"/>
                <a:sym typeface="Calibri"/>
              </a:rPr>
              <a:t>Concepts</a:t>
            </a: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1. </a:t>
            </a:r>
            <a:r>
              <a:rPr b="1" i="1" lang="en-US" sz="2000"/>
              <a:t>C</a:t>
            </a:r>
            <a:r>
              <a:rPr b="1" i="1" lang="en-US" sz="2000">
                <a:solidFill>
                  <a:schemeClr val="dk1"/>
                </a:solidFill>
                <a:latin typeface="Calibri"/>
                <a:ea typeface="Calibri"/>
                <a:cs typeface="Calibri"/>
                <a:sym typeface="Calibri"/>
              </a:rPr>
              <a:t>limate opportunism </a:t>
            </a:r>
            <a:r>
              <a:rPr lang="en-US" sz="2000">
                <a:solidFill>
                  <a:schemeClr val="dk1"/>
                </a:solidFill>
                <a:latin typeface="Calibri"/>
                <a:ea typeface="Calibri"/>
                <a:cs typeface="Calibri"/>
                <a:sym typeface="Calibri"/>
              </a:rPr>
              <a:t>(Bradley and Stein, forthcoming)</a:t>
            </a: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 An approach to studying those harnessing opportunities that climate change reveals</a:t>
            </a: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 </a:t>
            </a:r>
            <a:r>
              <a:rPr lang="en-US" sz="2000"/>
              <a:t>Identifying p</a:t>
            </a:r>
            <a:r>
              <a:rPr lang="en-US" sz="2000">
                <a:solidFill>
                  <a:schemeClr val="dk1"/>
                </a:solidFill>
                <a:latin typeface="Calibri"/>
                <a:ea typeface="Calibri"/>
                <a:cs typeface="Calibri"/>
                <a:sym typeface="Calibri"/>
              </a:rPr>
              <a:t>racti</a:t>
            </a:r>
            <a:r>
              <a:rPr lang="en-US" sz="2000"/>
              <a:t>ces of</a:t>
            </a:r>
            <a:r>
              <a:rPr lang="en-US" sz="2000">
                <a:solidFill>
                  <a:schemeClr val="dk1"/>
                </a:solidFill>
                <a:latin typeface="Calibri"/>
                <a:ea typeface="Calibri"/>
                <a:cs typeface="Calibri"/>
                <a:sym typeface="Calibri"/>
              </a:rPr>
              <a:t> improvisation</a:t>
            </a:r>
            <a:r>
              <a:rPr lang="en-US" sz="2000"/>
              <a:t> and adaptation in and beyond extractivism</a:t>
            </a: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 </a:t>
            </a:r>
            <a:r>
              <a:rPr lang="en-US" sz="2000"/>
              <a:t>Defining </a:t>
            </a:r>
            <a:r>
              <a:rPr lang="en-US" sz="2000">
                <a:solidFill>
                  <a:schemeClr val="dk1"/>
                </a:solidFill>
                <a:latin typeface="Calibri"/>
                <a:ea typeface="Calibri"/>
                <a:cs typeface="Calibri"/>
                <a:sym typeface="Calibri"/>
              </a:rPr>
              <a:t>”climate winners” </a:t>
            </a:r>
            <a:r>
              <a:rPr lang="en-US" sz="2000"/>
              <a:t>and potential processes of repair &amp; justice in</a:t>
            </a:r>
            <a:r>
              <a:rPr lang="en-US" sz="2000">
                <a:solidFill>
                  <a:schemeClr val="dk1"/>
                </a:solidFill>
                <a:latin typeface="Calibri"/>
                <a:ea typeface="Calibri"/>
                <a:cs typeface="Calibri"/>
                <a:sym typeface="Calibri"/>
              </a:rPr>
              <a:t> policy debates.</a:t>
            </a: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2</a:t>
            </a:r>
            <a:r>
              <a:rPr b="1" lang="en-US" sz="2000">
                <a:solidFill>
                  <a:schemeClr val="dk1"/>
                </a:solidFill>
                <a:latin typeface="Calibri"/>
                <a:ea typeface="Calibri"/>
                <a:cs typeface="Calibri"/>
                <a:sym typeface="Calibri"/>
              </a:rPr>
              <a:t>. </a:t>
            </a:r>
            <a:r>
              <a:rPr b="1" i="1" lang="en-US" sz="2000"/>
              <a:t>S</a:t>
            </a:r>
            <a:r>
              <a:rPr b="1" i="1" lang="en-US" sz="2000">
                <a:solidFill>
                  <a:schemeClr val="dk1"/>
                </a:solidFill>
                <a:latin typeface="Calibri"/>
                <a:ea typeface="Calibri"/>
                <a:cs typeface="Calibri"/>
                <a:sym typeface="Calibri"/>
              </a:rPr>
              <a:t>peculative frontiers</a:t>
            </a: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 </a:t>
            </a:r>
            <a:r>
              <a:rPr lang="en-US" sz="2000"/>
              <a:t>Describing </a:t>
            </a:r>
            <a:r>
              <a:rPr lang="en-US" sz="2000">
                <a:solidFill>
                  <a:schemeClr val="dk1"/>
                </a:solidFill>
                <a:latin typeface="Calibri"/>
                <a:ea typeface="Calibri"/>
                <a:cs typeface="Calibri"/>
                <a:sym typeface="Calibri"/>
              </a:rPr>
              <a:t>social, symbolic, material realit</a:t>
            </a:r>
            <a:r>
              <a:rPr lang="en-US" sz="2000"/>
              <a:t>ies</a:t>
            </a:r>
            <a:r>
              <a:rPr lang="en-US" sz="2000">
                <a:solidFill>
                  <a:schemeClr val="dk1"/>
                </a:solidFill>
                <a:latin typeface="Calibri"/>
                <a:ea typeface="Calibri"/>
                <a:cs typeface="Calibri"/>
                <a:sym typeface="Calibri"/>
              </a:rPr>
              <a:t> to frontier imaginations (Tsing, Li</a:t>
            </a:r>
            <a:r>
              <a:rPr lang="en-US" sz="2000"/>
              <a:t>, etc)</a:t>
            </a: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 </a:t>
            </a:r>
            <a:r>
              <a:rPr lang="en-US" sz="2000"/>
              <a:t>Examining</a:t>
            </a:r>
            <a:r>
              <a:rPr lang="en-US" sz="2000">
                <a:solidFill>
                  <a:schemeClr val="dk1"/>
                </a:solidFill>
                <a:latin typeface="Calibri"/>
                <a:ea typeface="Calibri"/>
                <a:cs typeface="Calibri"/>
                <a:sym typeface="Calibri"/>
              </a:rPr>
              <a:t> </a:t>
            </a:r>
            <a:r>
              <a:rPr lang="en-US" sz="2000"/>
              <a:t>how</a:t>
            </a:r>
            <a:r>
              <a:rPr lang="en-US" sz="2000">
                <a:solidFill>
                  <a:schemeClr val="dk1"/>
                </a:solidFill>
                <a:latin typeface="Calibri"/>
                <a:ea typeface="Calibri"/>
                <a:cs typeface="Calibri"/>
                <a:sym typeface="Calibri"/>
              </a:rPr>
              <a:t> change takes place and remakes communities, economies, and ecologies on the ground.</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110" name="Google Shape;110;p3"/>
          <p:cNvSpPr/>
          <p:nvPr/>
        </p:nvSpPr>
        <p:spPr>
          <a:xfrm rot="5400000">
            <a:off x="2522480" y="3392097"/>
            <a:ext cx="1719072"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3"/>
          <p:cNvSpPr/>
          <p:nvPr/>
        </p:nvSpPr>
        <p:spPr>
          <a:xfrm rot="-5400000">
            <a:off x="7042549" y="-827233"/>
            <a:ext cx="1715478" cy="858342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p:nvPr/>
        </p:nvSpPr>
        <p:spPr>
          <a:xfrm>
            <a:off x="3807283" y="664308"/>
            <a:ext cx="8082632" cy="5600340"/>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text, sign, street, outdoor&#10;&#10;Description automatically generated" id="113" name="Google Shape;113;p3"/>
          <p:cNvPicPr preferRelativeResize="0"/>
          <p:nvPr/>
        </p:nvPicPr>
        <p:blipFill rotWithShape="1">
          <a:blip r:embed="rId3">
            <a:alphaModFix/>
          </a:blip>
          <a:srcRect b="3" l="0" r="2279" t="0"/>
          <a:stretch/>
        </p:blipFill>
        <p:spPr>
          <a:xfrm>
            <a:off x="4054251" y="883463"/>
            <a:ext cx="3721608" cy="2542032"/>
          </a:xfrm>
          <a:prstGeom prst="rect">
            <a:avLst/>
          </a:prstGeom>
          <a:noFill/>
          <a:ln>
            <a:noFill/>
          </a:ln>
        </p:spPr>
      </p:pic>
      <p:pic>
        <p:nvPicPr>
          <p:cNvPr descr="A person holding a bottle&#10;&#10;Description automatically generated with low confidence" id="114" name="Google Shape;114;p3"/>
          <p:cNvPicPr preferRelativeResize="0"/>
          <p:nvPr>
            <p:ph idx="1" type="body"/>
          </p:nvPr>
        </p:nvPicPr>
        <p:blipFill rotWithShape="1">
          <a:blip r:embed="rId4">
            <a:alphaModFix/>
          </a:blip>
          <a:srcRect b="3" l="2339" r="2" t="0"/>
          <a:stretch/>
        </p:blipFill>
        <p:spPr>
          <a:xfrm>
            <a:off x="7910946" y="883463"/>
            <a:ext cx="3719192" cy="2542032"/>
          </a:xfrm>
          <a:prstGeom prst="rect">
            <a:avLst/>
          </a:prstGeom>
          <a:noFill/>
          <a:ln>
            <a:noFill/>
          </a:ln>
        </p:spPr>
      </p:pic>
      <p:pic>
        <p:nvPicPr>
          <p:cNvPr descr="A picture containing text, person, outdoor&#10;&#10;Description automatically generated" id="115" name="Google Shape;115;p3"/>
          <p:cNvPicPr preferRelativeResize="0"/>
          <p:nvPr/>
        </p:nvPicPr>
        <p:blipFill rotWithShape="1">
          <a:blip r:embed="rId5">
            <a:alphaModFix/>
          </a:blip>
          <a:srcRect b="3" l="2275" r="3" t="0"/>
          <a:stretch/>
        </p:blipFill>
        <p:spPr>
          <a:xfrm>
            <a:off x="4054251" y="3548348"/>
            <a:ext cx="3721608" cy="2542032"/>
          </a:xfrm>
          <a:prstGeom prst="rect">
            <a:avLst/>
          </a:prstGeom>
          <a:noFill/>
          <a:ln>
            <a:noFill/>
          </a:ln>
        </p:spPr>
      </p:pic>
      <p:pic>
        <p:nvPicPr>
          <p:cNvPr descr="A group of people in a greenhouse&#10;&#10;Description automatically generated with medium confidence" id="116" name="Google Shape;116;p3"/>
          <p:cNvPicPr preferRelativeResize="0"/>
          <p:nvPr/>
        </p:nvPicPr>
        <p:blipFill rotWithShape="1">
          <a:blip r:embed="rId6">
            <a:alphaModFix/>
          </a:blip>
          <a:srcRect b="3" l="0" r="2341" t="0"/>
          <a:stretch/>
        </p:blipFill>
        <p:spPr>
          <a:xfrm>
            <a:off x="7916372" y="3548347"/>
            <a:ext cx="3719192" cy="25420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2021-04-05T21:37:03Z</dcterms:created>
  <dc:creator>Microsoft Office User</dc:creator>
</cp:coreProperties>
</file>