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149"/>
    <p:restoredTop sz="94626"/>
  </p:normalViewPr>
  <p:slideViewPr>
    <p:cSldViewPr snapToGrid="0" snapToObjects="1" showGuides="1">
      <p:cViewPr varScale="1">
        <p:scale>
          <a:sx n="116" d="100"/>
          <a:sy n="116" d="100"/>
        </p:scale>
        <p:origin x="65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A9D2B-FDA6-A747-A36B-473559637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25C25D-004B-4A46-96B7-670B7B670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E76FB-D50B-A841-AAE5-6C43B8012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890EF-0875-8644-BCA3-841A22CD7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5E792-65B9-A641-933C-AB9A0C7B9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98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40808-E9BC-3A42-B74D-8013E1FFE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98491-2E30-E346-970A-14DA7DC55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6DAAB-6B1A-3C45-ADF3-892CDF1C0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D777E-506E-3D4A-82CD-430DB551C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5B3D4-BED3-5D43-97B4-C1CA539C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0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19B0D8-3BD8-994C-AE01-8FC18D546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4A4935-DFD8-574B-8639-A01B58604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7AD22-FFAA-F34A-9F84-3CA590F2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67D01-7BFC-8D4C-AE89-E573D00C8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B9759-C344-764B-91BC-249D4FEA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615A7-F60B-3F49-AED3-EAD5CFA0F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760E7-2F58-134E-AE4E-623F78E32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43891-B366-F64A-B01F-8694893D7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0ACB9-B22C-5F4C-8066-2AEFBE7B1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C2382-C7D0-744D-A4BD-6C026E26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4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CE4C8-2322-7445-84C1-DF77280A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8D424-21BF-8347-9D9E-BEDB6BDD4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4790D-5E5D-ED4E-885B-9640A52B5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650EB-7FA4-984B-90C4-4DE95A6E5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1F599-ADAD-3C4E-B226-D6B9DBA9E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9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863A-BDDB-7F49-85A1-C5BE8592E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667F3-D99F-1948-9FAE-3C8C2C6E4E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D5C0D8-98E1-AC48-87EA-FAC098097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C4B35-3738-3D47-802C-5E714A1F4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F4458-86D1-754B-8494-97B069A1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AE89EF-0FC7-1440-B40C-C6656162A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FD299-DD56-3D45-9FA6-B509D292C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E45DC-C860-D94E-9E17-A9894BEC3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D36A1-F19B-A749-90ED-327390288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90CB0B-D8EB-894C-ADFE-80D14ADCE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629E79-C505-4241-9AE7-C9703AA875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7A8593-B855-4B4C-A29A-4B8B8B12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E0623-F5B6-AA43-A21D-8398BF79E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F6F696-57D7-0846-8F63-16E99310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3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266D-86BF-0741-B308-497D80D39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53E48D-EBCD-5942-865B-17A1CAD4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F3E1C6-E80A-8347-9F0D-27927A43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E27BE-00F7-D845-A1CC-E0B1A1C37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3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A51AEE-FC77-4945-B2E6-42409AAA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F8EA2C-0496-0542-9C94-7430A75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96419-EA97-5447-91D5-648C3C961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9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AFFC-A1E1-B043-AC45-8E606914D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FD8DE-56EC-B440-80EB-3DBA20865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1A0C4-DC50-604C-AC8F-62CC7A4CA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186F9-9037-504A-B5A9-0AFF50778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EF896-E67F-2C4D-8CE0-24A783DCE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79088-4FCA-9749-92ED-AE96DCF0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7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77A09-692E-3C45-9C24-15C086B7B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1AAAE8-A627-5E48-804D-0CD3A6AF2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43EDB-2EAE-014B-BCD2-424E41AE0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FAACE-3CB6-2F4D-AD9C-2B788FA2E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8E226-D7E9-014D-A583-DCFD854A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F113C-3BD1-A644-AB8A-1CF012A0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7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C61F9B-C350-7B4C-84CE-9FF1E6EF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5B451-DE96-CA46-B1E5-0AE84FDC7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9B990-F711-7A4F-BA8D-EBD3FD603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452CC-AE45-1443-B49D-A8424E54B0BC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046FF-9E52-BF4E-A779-6DB136216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D7A35-FCA4-7941-954E-48ECA6539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FAB12-7F4F-6D40-8D14-E82F8D8C6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D39071-BF0B-DB4B-ACBD-25C9632DCAA3}"/>
              </a:ext>
            </a:extLst>
          </p:cNvPr>
          <p:cNvSpPr/>
          <p:nvPr/>
        </p:nvSpPr>
        <p:spPr>
          <a:xfrm>
            <a:off x="0" y="6459196"/>
            <a:ext cx="12192000" cy="40535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9B6F9B-1391-5848-BC63-AA40C912EECC}"/>
              </a:ext>
            </a:extLst>
          </p:cNvPr>
          <p:cNvSpPr/>
          <p:nvPr/>
        </p:nvSpPr>
        <p:spPr>
          <a:xfrm>
            <a:off x="2791318" y="6459196"/>
            <a:ext cx="66395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Arctic Research Collaboration Workshop, Apr 16, 2021</a:t>
            </a:r>
            <a:endParaRPr lang="en-US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Title 18">
            <a:extLst>
              <a:ext uri="{FF2B5EF4-FFF2-40B4-BE49-F238E27FC236}">
                <a16:creationId xmlns:a16="http://schemas.microsoft.com/office/drawing/2014/main" id="{677EC53F-3BE3-774C-8FE0-053790690CFF}"/>
              </a:ext>
            </a:extLst>
          </p:cNvPr>
          <p:cNvSpPr txBox="1">
            <a:spLocks/>
          </p:cNvSpPr>
          <p:nvPr/>
        </p:nvSpPr>
        <p:spPr>
          <a:xfrm>
            <a:off x="1595469" y="122976"/>
            <a:ext cx="10309172" cy="117813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/>
              <a:t>Lauren Zamora </a:t>
            </a:r>
            <a:endParaRPr lang="en-US" sz="2000" b="1" dirty="0">
              <a:effectLst/>
            </a:endParaRPr>
          </a:p>
          <a:p>
            <a:r>
              <a:rPr lang="en-US" sz="2000" dirty="0"/>
              <a:t>Univ. of Maryland / NASA GSFC</a:t>
            </a:r>
          </a:p>
          <a:p>
            <a:r>
              <a:rPr lang="en-US" sz="2000" dirty="0" err="1"/>
              <a:t>lauren.m.zamora@nasa.gov</a:t>
            </a:r>
            <a:r>
              <a:rPr lang="en-US" sz="2000" dirty="0"/>
              <a:t> </a:t>
            </a:r>
            <a:endParaRPr lang="en-US" sz="2000" dirty="0">
              <a:effectLst/>
            </a:endParaRPr>
          </a:p>
        </p:txBody>
      </p:sp>
      <p:sp>
        <p:nvSpPr>
          <p:cNvPr id="13" name="Text Placeholder 20">
            <a:extLst>
              <a:ext uri="{FF2B5EF4-FFF2-40B4-BE49-F238E27FC236}">
                <a16:creationId xmlns:a16="http://schemas.microsoft.com/office/drawing/2014/main" id="{A105CE7B-956A-B44F-BF17-1980E7FE2C38}"/>
              </a:ext>
            </a:extLst>
          </p:cNvPr>
          <p:cNvSpPr txBox="1">
            <a:spLocks/>
          </p:cNvSpPr>
          <p:nvPr/>
        </p:nvSpPr>
        <p:spPr>
          <a:xfrm>
            <a:off x="8125112" y="844804"/>
            <a:ext cx="3738541" cy="516839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en-US" sz="2000" dirty="0"/>
          </a:p>
          <a:p>
            <a:pPr fontAlgn="base"/>
            <a:r>
              <a:rPr lang="en-US" sz="2000" dirty="0"/>
              <a:t>The Arctic is warming faster than other areas of the planet</a:t>
            </a:r>
          </a:p>
          <a:p>
            <a:pPr fontAlgn="base"/>
            <a:r>
              <a:rPr lang="en-US" sz="2000" dirty="0"/>
              <a:t>Clouds and aerosols have potentially large but uncertain effects on this warming</a:t>
            </a:r>
          </a:p>
          <a:p>
            <a:pPr fontAlgn="base"/>
            <a:r>
              <a:rPr lang="en-US" sz="2000" dirty="0"/>
              <a:t>I am mostly NASA funded, and use satellites and aircraft data to understand how aerosols impact Arctic clouds</a:t>
            </a:r>
          </a:p>
          <a:p>
            <a:pPr fontAlgn="base"/>
            <a:r>
              <a:rPr lang="en-US" sz="2000" dirty="0"/>
              <a:t>This remote sensing climate data (e.g., clouds, aerosols, meteorology) can help provide long-term context for Arctic environmental systems and their impacts on humans, including over remote locations and during polar night</a:t>
            </a:r>
          </a:p>
          <a:p>
            <a:pPr fontAlgn="base"/>
            <a:endParaRPr lang="en-US" sz="2000" dirty="0"/>
          </a:p>
          <a:p>
            <a:pPr fontAlgn="base"/>
            <a:endParaRPr lang="en-US" sz="2000" dirty="0"/>
          </a:p>
          <a:p>
            <a:pPr fontAlgn="base"/>
            <a:endParaRPr lang="en-US" sz="1600" dirty="0"/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F1C7B8A1-8950-BD44-9233-CB043653F0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47" y="122976"/>
            <a:ext cx="1226133" cy="169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>
            <a:extLst>
              <a:ext uri="{FF2B5EF4-FFF2-40B4-BE49-F238E27FC236}">
                <a16:creationId xmlns:a16="http://schemas.microsoft.com/office/drawing/2014/main" id="{E0678F70-146C-B049-B48F-83AE16C3A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47" y="2032509"/>
            <a:ext cx="7385804" cy="40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47297E9-DE94-BE47-A55C-5CEA083CD475}"/>
              </a:ext>
            </a:extLst>
          </p:cNvPr>
          <p:cNvSpPr txBox="1"/>
          <p:nvPr/>
        </p:nvSpPr>
        <p:spPr>
          <a:xfrm>
            <a:off x="1905510" y="3668917"/>
            <a:ext cx="3063240" cy="707886"/>
          </a:xfrm>
          <a:prstGeom prst="rect">
            <a:avLst/>
          </a:prstGeom>
          <a:solidFill>
            <a:schemeClr val="bg1"/>
          </a:solidFill>
          <a:effectLst>
            <a:softEdge rad="25400"/>
          </a:effectLst>
        </p:spPr>
        <p:txBody>
          <a:bodyPr wrap="square" rtlCol="0">
            <a:spAutoFit/>
          </a:bodyPr>
          <a:lstStyle/>
          <a:p>
            <a:pPr algn="ctr"/>
            <a:endParaRPr lang="en-US" sz="1100" dirty="0">
              <a:solidFill>
                <a:schemeClr val="accent1"/>
              </a:solidFill>
            </a:endParaRP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Aerosol particles</a:t>
            </a:r>
          </a:p>
          <a:p>
            <a:pPr algn="ctr"/>
            <a:endParaRPr lang="en-US" sz="11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2800D4-C9C9-7F46-B447-1A2ABBCE122C}"/>
              </a:ext>
            </a:extLst>
          </p:cNvPr>
          <p:cNvSpPr txBox="1"/>
          <p:nvPr/>
        </p:nvSpPr>
        <p:spPr>
          <a:xfrm>
            <a:off x="5651654" y="4494881"/>
            <a:ext cx="199405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Human and environ-mental well-being</a:t>
            </a:r>
          </a:p>
        </p:txBody>
      </p:sp>
    </p:spTree>
    <p:extLst>
      <p:ext uri="{BB962C8B-B14F-4D97-AF65-F5344CB8AC3E}">
        <p14:creationId xmlns:p14="http://schemas.microsoft.com/office/powerpoint/2010/main" val="422800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114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Zamora, Lauren M. (GSFC-613.0)[UNIVERSITY OF MARYLAND]</dc:creator>
  <cp:lastModifiedBy>Zamora, Lauren M. (GSFC-613.0)[UNIVERSITY OF MARYLAND]</cp:lastModifiedBy>
  <cp:revision>14</cp:revision>
  <dcterms:created xsi:type="dcterms:W3CDTF">2021-04-16T16:15:58Z</dcterms:created>
  <dcterms:modified xsi:type="dcterms:W3CDTF">2021-04-16T19:29:41Z</dcterms:modified>
</cp:coreProperties>
</file>