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704" r:id="rId2"/>
    <p:sldId id="653" r:id="rId3"/>
    <p:sldId id="604" r:id="rId4"/>
    <p:sldId id="573" r:id="rId5"/>
    <p:sldId id="558" r:id="rId6"/>
    <p:sldId id="663" r:id="rId7"/>
    <p:sldId id="661" r:id="rId8"/>
    <p:sldId id="601" r:id="rId9"/>
    <p:sldId id="634" r:id="rId10"/>
    <p:sldId id="609" r:id="rId11"/>
    <p:sldId id="551" r:id="rId12"/>
    <p:sldId id="664" r:id="rId13"/>
    <p:sldId id="641" r:id="rId14"/>
    <p:sldId id="611" r:id="rId15"/>
    <p:sldId id="665" r:id="rId16"/>
    <p:sldId id="659" r:id="rId17"/>
    <p:sldId id="498" r:id="rId18"/>
    <p:sldId id="545" r:id="rId19"/>
    <p:sldId id="476" r:id="rId20"/>
    <p:sldId id="503" r:id="rId21"/>
    <p:sldId id="632" r:id="rId22"/>
    <p:sldId id="622" r:id="rId23"/>
    <p:sldId id="670" r:id="rId24"/>
    <p:sldId id="672" r:id="rId25"/>
    <p:sldId id="671" r:id="rId26"/>
    <p:sldId id="676" r:id="rId27"/>
    <p:sldId id="677" r:id="rId28"/>
    <p:sldId id="678" r:id="rId29"/>
    <p:sldId id="679" r:id="rId30"/>
    <p:sldId id="698" r:id="rId31"/>
    <p:sldId id="685" r:id="rId32"/>
    <p:sldId id="686" r:id="rId33"/>
    <p:sldId id="687" r:id="rId34"/>
    <p:sldId id="683" r:id="rId35"/>
    <p:sldId id="682" r:id="rId36"/>
    <p:sldId id="681" r:id="rId37"/>
    <p:sldId id="688" r:id="rId38"/>
    <p:sldId id="684" r:id="rId39"/>
    <p:sldId id="692" r:id="rId40"/>
    <p:sldId id="691" r:id="rId41"/>
    <p:sldId id="690" r:id="rId42"/>
    <p:sldId id="693" r:id="rId43"/>
    <p:sldId id="694" r:id="rId44"/>
    <p:sldId id="699" r:id="rId45"/>
    <p:sldId id="493" r:id="rId46"/>
    <p:sldId id="608" r:id="rId47"/>
    <p:sldId id="695" r:id="rId48"/>
    <p:sldId id="696" r:id="rId49"/>
    <p:sldId id="702" r:id="rId50"/>
    <p:sldId id="703" r:id="rId51"/>
    <p:sldId id="658" r:id="rId52"/>
    <p:sldId id="697" r:id="rId53"/>
    <p:sldId id="705" r:id="rId54"/>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A75B"/>
    <a:srgbClr val="7DC0FF"/>
    <a:srgbClr val="7BB9F3"/>
    <a:srgbClr val="AAD5F3"/>
    <a:srgbClr val="43F52B"/>
    <a:srgbClr val="1B1D26"/>
    <a:srgbClr val="00427F"/>
    <a:srgbClr val="E7E6F8"/>
    <a:srgbClr val="16171B"/>
    <a:srgbClr val="74AA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4" autoAdjust="0"/>
    <p:restoredTop sz="88156" autoAdjust="0"/>
  </p:normalViewPr>
  <p:slideViewPr>
    <p:cSldViewPr snapToGrid="0" snapToObjects="1">
      <p:cViewPr>
        <p:scale>
          <a:sx n="69" d="100"/>
          <a:sy n="69" d="100"/>
        </p:scale>
        <p:origin x="-1080" y="60"/>
      </p:cViewPr>
      <p:guideLst>
        <p:guide orient="horz" pos="2160"/>
        <p:guide pos="2880"/>
      </p:guideLst>
    </p:cSldViewPr>
  </p:slideViewPr>
  <p:outlineViewPr>
    <p:cViewPr>
      <p:scale>
        <a:sx n="33" d="100"/>
        <a:sy n="33" d="100"/>
      </p:scale>
      <p:origin x="0" y="783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8" d="100"/>
          <a:sy n="78" d="100"/>
        </p:scale>
        <p:origin x="-3344" y="-104"/>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517" cy="463393"/>
          </a:xfrm>
          <a:prstGeom prst="rect">
            <a:avLst/>
          </a:prstGeom>
        </p:spPr>
        <p:txBody>
          <a:bodyPr vert="horz" lIns="91037" tIns="45518" rIns="91037" bIns="45518" rtlCol="0"/>
          <a:lstStyle>
            <a:lvl1pPr algn="l">
              <a:defRPr sz="1200"/>
            </a:lvl1pPr>
          </a:lstStyle>
          <a:p>
            <a:endParaRPr lang="en-US"/>
          </a:p>
        </p:txBody>
      </p:sp>
      <p:sp>
        <p:nvSpPr>
          <p:cNvPr id="3" name="Date Placeholder 2"/>
          <p:cNvSpPr>
            <a:spLocks noGrp="1"/>
          </p:cNvSpPr>
          <p:nvPr>
            <p:ph type="dt" sz="quarter" idx="1"/>
          </p:nvPr>
        </p:nvSpPr>
        <p:spPr>
          <a:xfrm>
            <a:off x="3956904" y="0"/>
            <a:ext cx="3026517" cy="463393"/>
          </a:xfrm>
          <a:prstGeom prst="rect">
            <a:avLst/>
          </a:prstGeom>
        </p:spPr>
        <p:txBody>
          <a:bodyPr vert="horz" lIns="91037" tIns="45518" rIns="91037" bIns="45518" rtlCol="0"/>
          <a:lstStyle>
            <a:lvl1pPr algn="r">
              <a:defRPr sz="1200"/>
            </a:lvl1pPr>
          </a:lstStyle>
          <a:p>
            <a:fld id="{E9C6FE91-B6C9-4329-A30C-23B145F74491}" type="datetimeFigureOut">
              <a:rPr lang="en-US" smtClean="0"/>
              <a:t>4/14/2017</a:t>
            </a:fld>
            <a:endParaRPr lang="en-US"/>
          </a:p>
        </p:txBody>
      </p:sp>
      <p:sp>
        <p:nvSpPr>
          <p:cNvPr id="4" name="Footer Placeholder 3"/>
          <p:cNvSpPr>
            <a:spLocks noGrp="1"/>
          </p:cNvSpPr>
          <p:nvPr>
            <p:ph type="ftr" sz="quarter" idx="2"/>
          </p:nvPr>
        </p:nvSpPr>
        <p:spPr>
          <a:xfrm>
            <a:off x="1" y="8806027"/>
            <a:ext cx="3026517" cy="463393"/>
          </a:xfrm>
          <a:prstGeom prst="rect">
            <a:avLst/>
          </a:prstGeom>
        </p:spPr>
        <p:txBody>
          <a:bodyPr vert="horz" lIns="91037" tIns="45518" rIns="91037" bIns="45518" rtlCol="0" anchor="b"/>
          <a:lstStyle>
            <a:lvl1pPr algn="l">
              <a:defRPr sz="1200"/>
            </a:lvl1pPr>
          </a:lstStyle>
          <a:p>
            <a:endParaRPr lang="en-US"/>
          </a:p>
        </p:txBody>
      </p:sp>
      <p:sp>
        <p:nvSpPr>
          <p:cNvPr id="5" name="Slide Number Placeholder 4"/>
          <p:cNvSpPr>
            <a:spLocks noGrp="1"/>
          </p:cNvSpPr>
          <p:nvPr>
            <p:ph type="sldNum" sz="quarter" idx="3"/>
          </p:nvPr>
        </p:nvSpPr>
        <p:spPr>
          <a:xfrm>
            <a:off x="3956904" y="8806027"/>
            <a:ext cx="3026517" cy="463393"/>
          </a:xfrm>
          <a:prstGeom prst="rect">
            <a:avLst/>
          </a:prstGeom>
        </p:spPr>
        <p:txBody>
          <a:bodyPr vert="horz" lIns="91037" tIns="45518" rIns="91037" bIns="45518" rtlCol="0" anchor="b"/>
          <a:lstStyle>
            <a:lvl1pPr algn="r">
              <a:defRPr sz="1200"/>
            </a:lvl1pPr>
          </a:lstStyle>
          <a:p>
            <a:fld id="{21BE22E4-1F3E-4B8E-9557-D76C48303FD1}" type="slidenum">
              <a:rPr lang="en-US" smtClean="0"/>
              <a:t>‹#›</a:t>
            </a:fld>
            <a:endParaRPr lang="en-US"/>
          </a:p>
        </p:txBody>
      </p:sp>
    </p:spTree>
    <p:extLst>
      <p:ext uri="{BB962C8B-B14F-4D97-AF65-F5344CB8AC3E}">
        <p14:creationId xmlns:p14="http://schemas.microsoft.com/office/powerpoint/2010/main" val="29726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4" cy="463550"/>
          </a:xfrm>
          <a:prstGeom prst="rect">
            <a:avLst/>
          </a:prstGeom>
        </p:spPr>
        <p:txBody>
          <a:bodyPr vert="horz" lIns="92876" tIns="46438" rIns="92876" bIns="46438" rtlCol="0"/>
          <a:lstStyle>
            <a:lvl1pPr algn="l">
              <a:defRPr sz="1200"/>
            </a:lvl1pPr>
          </a:lstStyle>
          <a:p>
            <a:endParaRPr lang="en-US"/>
          </a:p>
        </p:txBody>
      </p:sp>
      <p:sp>
        <p:nvSpPr>
          <p:cNvPr id="3" name="Date Placeholder 2"/>
          <p:cNvSpPr>
            <a:spLocks noGrp="1"/>
          </p:cNvSpPr>
          <p:nvPr>
            <p:ph type="dt" idx="1"/>
          </p:nvPr>
        </p:nvSpPr>
        <p:spPr>
          <a:xfrm>
            <a:off x="3956551" y="0"/>
            <a:ext cx="3026834" cy="463550"/>
          </a:xfrm>
          <a:prstGeom prst="rect">
            <a:avLst/>
          </a:prstGeom>
        </p:spPr>
        <p:txBody>
          <a:bodyPr vert="horz" lIns="92876" tIns="46438" rIns="92876" bIns="46438" rtlCol="0"/>
          <a:lstStyle>
            <a:lvl1pPr algn="r">
              <a:defRPr sz="1200"/>
            </a:lvl1pPr>
          </a:lstStyle>
          <a:p>
            <a:fld id="{7239A3B4-2D5B-48E4-9ACF-69A4B6680C28}" type="datetimeFigureOut">
              <a:rPr lang="en-US" smtClean="0"/>
              <a:t>4/14/2017</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76" tIns="46438" rIns="92876" bIns="46438" rtlCol="0" anchor="ctr"/>
          <a:lstStyle/>
          <a:p>
            <a:endParaRPr lang="en-US"/>
          </a:p>
        </p:txBody>
      </p:sp>
      <p:sp>
        <p:nvSpPr>
          <p:cNvPr id="5" name="Notes Placeholder 4"/>
          <p:cNvSpPr>
            <a:spLocks noGrp="1"/>
          </p:cNvSpPr>
          <p:nvPr>
            <p:ph type="body" sz="quarter" idx="3"/>
          </p:nvPr>
        </p:nvSpPr>
        <p:spPr>
          <a:xfrm>
            <a:off x="698501" y="4403726"/>
            <a:ext cx="5588000" cy="4171950"/>
          </a:xfrm>
          <a:prstGeom prst="rect">
            <a:avLst/>
          </a:prstGeom>
        </p:spPr>
        <p:txBody>
          <a:bodyPr vert="horz" lIns="92876" tIns="46438" rIns="92876" bIns="464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05841"/>
            <a:ext cx="3026834" cy="463550"/>
          </a:xfrm>
          <a:prstGeom prst="rect">
            <a:avLst/>
          </a:prstGeom>
        </p:spPr>
        <p:txBody>
          <a:bodyPr vert="horz" lIns="92876" tIns="46438" rIns="92876" bIns="46438"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05841"/>
            <a:ext cx="3026834" cy="463550"/>
          </a:xfrm>
          <a:prstGeom prst="rect">
            <a:avLst/>
          </a:prstGeom>
        </p:spPr>
        <p:txBody>
          <a:bodyPr vert="horz" lIns="92876" tIns="46438" rIns="92876" bIns="46438" rtlCol="0" anchor="b"/>
          <a:lstStyle>
            <a:lvl1pPr algn="r">
              <a:defRPr sz="1200"/>
            </a:lvl1pPr>
          </a:lstStyle>
          <a:p>
            <a:fld id="{13BD28D3-4D26-4FF5-85FB-4517027EB231}" type="slidenum">
              <a:rPr lang="en-US" smtClean="0"/>
              <a:t>‹#›</a:t>
            </a:fld>
            <a:endParaRPr lang="en-US"/>
          </a:p>
        </p:txBody>
      </p:sp>
    </p:spTree>
    <p:extLst>
      <p:ext uri="{BB962C8B-B14F-4D97-AF65-F5344CB8AC3E}">
        <p14:creationId xmlns:p14="http://schemas.microsoft.com/office/powerpoint/2010/main" val="237389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E7FA4-E55A-A94C-87B6-EE64D02CA547}" type="slidenum">
              <a:rPr lang="en-US" smtClean="0"/>
              <a:t>1</a:t>
            </a:fld>
            <a:endParaRPr lang="en-US"/>
          </a:p>
        </p:txBody>
      </p:sp>
    </p:spTree>
    <p:extLst>
      <p:ext uri="{BB962C8B-B14F-4D97-AF65-F5344CB8AC3E}">
        <p14:creationId xmlns:p14="http://schemas.microsoft.com/office/powerpoint/2010/main" val="718915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the idea that Arctic</a:t>
            </a:r>
            <a:r>
              <a:rPr lang="en-US" baseline="0" dirty="0"/>
              <a:t> development is new – but in fact it is not. </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13</a:t>
            </a:fld>
            <a:endParaRPr lang="en-US"/>
          </a:p>
        </p:txBody>
      </p:sp>
    </p:spTree>
    <p:extLst>
      <p:ext uri="{BB962C8B-B14F-4D97-AF65-F5344CB8AC3E}">
        <p14:creationId xmlns:p14="http://schemas.microsoft.com/office/powerpoint/2010/main" val="220471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solidFill>
                  <a:schemeClr val="bg1"/>
                </a:solidFill>
                <a:latin typeface="Segoe UI" pitchFamily="34" charset="0"/>
                <a:ea typeface="Segoe UI" pitchFamily="34" charset="0"/>
                <a:cs typeface="Segoe UI" pitchFamily="34" charset="0"/>
              </a:rPr>
              <a:t>Frontier discourses rest on the presumption of disconnection and underutilization</a:t>
            </a:r>
          </a:p>
          <a:p>
            <a:endParaRPr lang="en-US" i="1" dirty="0"/>
          </a:p>
          <a:p>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14</a:t>
            </a:fld>
            <a:endParaRPr lang="en-US"/>
          </a:p>
        </p:txBody>
      </p:sp>
    </p:spTree>
    <p:extLst>
      <p:ext uri="{BB962C8B-B14F-4D97-AF65-F5344CB8AC3E}">
        <p14:creationId xmlns:p14="http://schemas.microsoft.com/office/powerpoint/2010/main" val="503467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a:t>
            </a:r>
            <a:r>
              <a:rPr lang="en-US" baseline="0" dirty="0"/>
              <a:t> makes a lot of sense – because it’s looks relatively isolated at first and is undeveloped relative to the rest of the world and sits in between three major world regions via newly opening shipping routes. </a:t>
            </a:r>
            <a:endParaRPr lang="en-US" dirty="0"/>
          </a:p>
          <a:p>
            <a:endParaRPr lang="en-US" dirty="0"/>
          </a:p>
          <a:p>
            <a:endParaRPr lang="en-US" dirty="0"/>
          </a:p>
          <a:p>
            <a:r>
              <a:rPr lang="en-US" dirty="0"/>
              <a:t>With night-light imagery being a dataset</a:t>
            </a:r>
            <a:r>
              <a:rPr lang="en-US" baseline="0" dirty="0"/>
              <a:t> that has been well-established in the literature as a reliable proxy for socioeconomic parameters such as GDP and population, we can use apply it both qualitatively and quantitatively in the Arctic.</a:t>
            </a:r>
          </a:p>
          <a:p>
            <a:endParaRPr lang="en-US" baseline="0" dirty="0"/>
          </a:p>
          <a:p>
            <a:r>
              <a:rPr lang="en-US" baseline="0" dirty="0"/>
              <a:t>First, we can see that narratives that present the Arctic as undeveloped are in some sense right: Relative to the rest of the world, the Arctic does not emit much light. We can see that the main points of light are concentrated around areas like Yamal LNG in Russia, where Chinese and Korean companies are contributing capital and infrastructure to the project, northern Norway, one of the Arctic’s most urbanized regions, and Alaska’s North Slope, where oil and gas has been extracted for four decades. </a:t>
            </a:r>
          </a:p>
          <a:p>
            <a:endParaRPr lang="en-US" baseline="0" dirty="0"/>
          </a:p>
          <a:p>
            <a:r>
              <a:rPr lang="en-US" baseline="0" dirty="0"/>
              <a:t>Filling out the picture, we can start to see the lights of Europe and the oil fields of northern Canada come on, and filling it out even more, we see how the Arctic stands at the center of three of the world’s global markets: Asia, Europe, and North America. Thus, from this projection, it is more evident why states and corporations in these three markets would wish to use the Arctic as a shipping shortcut once the sea ice has melted along passages such as the Northern Sea Route, north of Russia and which leads to Asia, or the Northwest Passage through Canada. These shipping shortcuts would also pass through rich fossil fuel deposits, as I mentioned before. </a:t>
            </a:r>
          </a:p>
          <a:p>
            <a:endParaRPr lang="en-US" baseline="0" dirty="0"/>
          </a:p>
          <a:p>
            <a:r>
              <a:rPr lang="en-US" baseline="0" dirty="0"/>
              <a:t>More quantitatively, we can also use night-light imagery to view change over time in the Arctic and see where there have been increases and decreases of light. We see that the areas in red, where there has been the most change, are around places like the increasingly northern oil fields of Russia and Canada along with coastal areas in Scandinavia and Iceland, and in decline are villages in the Russian North and along railroads, for instance. </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16</a:t>
            </a:fld>
            <a:endParaRPr lang="en-US"/>
          </a:p>
        </p:txBody>
      </p:sp>
    </p:spTree>
    <p:extLst>
      <p:ext uri="{BB962C8B-B14F-4D97-AF65-F5344CB8AC3E}">
        <p14:creationId xmlns:p14="http://schemas.microsoft.com/office/powerpoint/2010/main" val="27810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Kremlin’s recent efforts</a:t>
            </a:r>
            <a:r>
              <a:rPr lang="en-US" baseline="0" dirty="0"/>
              <a:t> continue the Soviet project, and imperial and tsarist projects prior to that, of reorganizing Siberia and the Russian North into essentially a colony of western Russia for extraction. In </a:t>
            </a:r>
            <a:r>
              <a:rPr lang="en-US" baseline="0" dirty="0" err="1"/>
              <a:t>Mirny</a:t>
            </a:r>
            <a:r>
              <a:rPr lang="en-US" baseline="0" dirty="0"/>
              <a:t> City, Sakha, for instance, lies one of the world’s largest open pit mines – around which a city sprung up as an afterthought to house the workers who were originally meant to just be fly-in, fly-out workers. </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17</a:t>
            </a:fld>
            <a:endParaRPr lang="en-US"/>
          </a:p>
        </p:txBody>
      </p:sp>
    </p:spTree>
    <p:extLst>
      <p:ext uri="{BB962C8B-B14F-4D97-AF65-F5344CB8AC3E}">
        <p14:creationId xmlns:p14="http://schemas.microsoft.com/office/powerpoint/2010/main" val="542924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D28D3-4D26-4FF5-85FB-4517027EB231}" type="slidenum">
              <a:rPr lang="en-US" smtClean="0"/>
              <a:t>18</a:t>
            </a:fld>
            <a:endParaRPr lang="en-US"/>
          </a:p>
        </p:txBody>
      </p:sp>
    </p:spTree>
    <p:extLst>
      <p:ext uri="{BB962C8B-B14F-4D97-AF65-F5344CB8AC3E}">
        <p14:creationId xmlns:p14="http://schemas.microsoft.com/office/powerpoint/2010/main" val="63496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a sense of what this</a:t>
            </a:r>
            <a:r>
              <a:rPr lang="en-US" baseline="0" dirty="0"/>
              <a:t> supposed “new era” of Arctic development looks like, here is a map I made as part of my </a:t>
            </a:r>
            <a:r>
              <a:rPr lang="en-US" baseline="0" dirty="0" err="1"/>
              <a:t>Mphil</a:t>
            </a:r>
            <a:r>
              <a:rPr lang="en-US" baseline="0" dirty="0"/>
              <a:t> work at SPRI capturing trade flows along the Northern Sea Route in 2013 – a route that hugs the north coast of Russia and shortens the distance between ports in Asia and Europe by up to 30%. This map visualizes the way in which the Arctic, I argue, is increasingly connected to the rest of the world, particularly Asia, by flows of goods and also capital. </a:t>
            </a:r>
          </a:p>
          <a:p>
            <a:endParaRPr lang="en-US" baseline="0" dirty="0"/>
          </a:p>
          <a:p>
            <a:r>
              <a:rPr lang="en-US" baseline="0" dirty="0"/>
              <a:t>This map also demonstrates that the main type of cargo being moved along the NSR in 2013 was hydrocarbons, underscoring the primacy of natural resources in long-distance shipping through the Arctic. Particularly in Russia, the twinned development of natural resources and infrastructure is emerging from shifts in Russian oil and gas production as it moves north from older fields in Western Siberia and into the Russian offshore, with oil tankers such as this moving oil and gas to energy-hungry markets in East Asia.</a:t>
            </a:r>
          </a:p>
          <a:p>
            <a:endParaRPr lang="en-US" baseline="0" dirty="0"/>
          </a:p>
          <a:p>
            <a:r>
              <a:rPr lang="en-US" baseline="0" dirty="0"/>
              <a:t>This northward shift is also visible in Norway, where the world’s largest Floating Production Storage and Offloading Unit, built in South Korea, will soon start producing oil from the world’s northernmost field.</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19</a:t>
            </a:fld>
            <a:endParaRPr lang="en-US"/>
          </a:p>
        </p:txBody>
      </p:sp>
    </p:spTree>
    <p:extLst>
      <p:ext uri="{BB962C8B-B14F-4D97-AF65-F5344CB8AC3E}">
        <p14:creationId xmlns:p14="http://schemas.microsoft.com/office/powerpoint/2010/main" val="3617688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these two regional drivers</a:t>
            </a:r>
            <a:r>
              <a:rPr lang="en-US" baseline="0" dirty="0"/>
              <a:t> I identify, for my case studies of Arctic access and opportunity, I chose to examine Singapore and Russia’s Sakha Republic.</a:t>
            </a:r>
          </a:p>
          <a:p>
            <a:endParaRPr lang="en-US" baseline="0" dirty="0"/>
          </a:p>
          <a:p>
            <a:r>
              <a:rPr lang="en-US" baseline="0" dirty="0"/>
              <a:t>First, Singapore is, as we all know, a tropical city-state that in theory shouldn’t have much to do with the Arctic. Yet the island has projected itself into the Arctic thanks to its world-class maritime sector, port, shipping and shipbuilding, and offshore rig industries. Singaporean companies have manufactured ice-class ships used in the Russian Arctic, for instance. In an interview I conducted, a representative of one such company remarked: </a:t>
            </a:r>
          </a:p>
          <a:p>
            <a:endParaRPr lang="en-US" baseline="0" dirty="0"/>
          </a:p>
          <a:p>
            <a:r>
              <a:rPr lang="en-US" baseline="0" dirty="0"/>
              <a:t>But in reality, Singapore is not going to the Arctic for the benefit of the whole world: as a state from which leaders have called the world “its hinterland,” Singapore wants to access the region for its own economic benefit. Individuals living in the Arctic who may benefit from this investment see the bright side of this. A representative from an indigenous organization which has had several dealings with Singapore noted, “I think Singapore has a genuine interest in helping the indigenous people of the Arctic. I also think that they are trying to secure some sort of foothold that gives them a position of leverage in what may be a changing world in terms of shipping.” So for this indigenous representative, who lives in a place where Singapore is considering helping to build a port, his people could benefit from Singapore’s effort to make itself more connected to the Arctic. </a:t>
            </a:r>
          </a:p>
          <a:p>
            <a:endParaRPr lang="en-US" baseline="0" dirty="0"/>
          </a:p>
          <a:p>
            <a:r>
              <a:rPr lang="en-US" baseline="0" dirty="0"/>
              <a:t>Yet in contrast, other places remain disconnected from northern development projects. One such place is Yakutsk, the capital of the Sakha Republic, Russia, a bit south of the Arctic Circle, and one of the coldest and most remote places on earth. Its remoteness is due to the fact that it has no permanent connection to the outside world, since it sits on the west side of the Lena River, and there is no bridge to the east side, where Russian railway and highway connections terminate.</a:t>
            </a:r>
          </a:p>
        </p:txBody>
      </p:sp>
      <p:sp>
        <p:nvSpPr>
          <p:cNvPr id="4" name="Slide Number Placeholder 3"/>
          <p:cNvSpPr>
            <a:spLocks noGrp="1"/>
          </p:cNvSpPr>
          <p:nvPr>
            <p:ph type="sldNum" sz="quarter" idx="10"/>
          </p:nvPr>
        </p:nvSpPr>
        <p:spPr/>
        <p:txBody>
          <a:bodyPr/>
          <a:lstStyle/>
          <a:p>
            <a:fld id="{13BD28D3-4D26-4FF5-85FB-4517027EB231}" type="slidenum">
              <a:rPr lang="en-US" smtClean="0"/>
              <a:t>20</a:t>
            </a:fld>
            <a:endParaRPr lang="en-US"/>
          </a:p>
        </p:txBody>
      </p:sp>
    </p:spTree>
    <p:extLst>
      <p:ext uri="{BB962C8B-B14F-4D97-AF65-F5344CB8AC3E}">
        <p14:creationId xmlns:p14="http://schemas.microsoft.com/office/powerpoint/2010/main" val="101056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these two regional drivers</a:t>
            </a:r>
            <a:r>
              <a:rPr lang="en-US" baseline="0" dirty="0"/>
              <a:t> I identify, for my case studies of Arctic access and opportunity, I chose to examine Singapore and Russia’s Sakha Republic.</a:t>
            </a:r>
          </a:p>
          <a:p>
            <a:endParaRPr lang="en-US" baseline="0" dirty="0"/>
          </a:p>
          <a:p>
            <a:r>
              <a:rPr lang="en-US" baseline="0" dirty="0"/>
              <a:t>First, Singapore is, as we all know, a tropical city-state that in theory shouldn’t have much to do with the Arctic. Yet the island has projected itself into the Arctic thanks to its world-class maritime sector, port, shipping and shipbuilding, and offshore rig industries. Singaporean companies have manufactured ice-class ships used in the Russian Arctic, for instance. In an interview I conducted, a representative of one such company remarked: </a:t>
            </a:r>
          </a:p>
          <a:p>
            <a:endParaRPr lang="en-US" baseline="0" dirty="0"/>
          </a:p>
          <a:p>
            <a:r>
              <a:rPr lang="en-US" baseline="0" dirty="0"/>
              <a:t>But in reality, Singapore is not going to the Arctic for the benefit of the whole world: as a state from which leaders have called the world “its hinterland,” Singapore wants to access the region for its own economic benefit. Individuals living in the Arctic who may benefit from this investment see the bright side of this. A representative from an indigenous organization which has had several dealings with Singapore noted, “I think Singapore has a genuine interest in helping the indigenous people of the Arctic. I also think that they are trying to secure some sort of foothold that gives them a position of leverage in what may be a changing world in terms of shipping.” So for this indigenous representative, who lives in a place where Singapore is considering helping to build a port, his people could benefit from Singapore’s effort to make itself more connected to the Arctic. </a:t>
            </a:r>
          </a:p>
          <a:p>
            <a:endParaRPr lang="en-US" baseline="0" dirty="0"/>
          </a:p>
          <a:p>
            <a:r>
              <a:rPr lang="en-US" baseline="0" dirty="0"/>
              <a:t>Yet in contrast, other places remain disconnected from northern development projects. One such place is Yakutsk, the capital of the Sakha Republic, Russia, a bit south of the Arctic Circle, and one of the coldest and most remote places on earth. Its remoteness is due to the fact that it has no permanent connection to the outside world, since it sits on the west side of the Lena River, and there is no bridge to the east side, where Russian railway and highway connections terminate.</a:t>
            </a:r>
          </a:p>
        </p:txBody>
      </p:sp>
      <p:sp>
        <p:nvSpPr>
          <p:cNvPr id="4" name="Slide Number Placeholder 3"/>
          <p:cNvSpPr>
            <a:spLocks noGrp="1"/>
          </p:cNvSpPr>
          <p:nvPr>
            <p:ph type="sldNum" sz="quarter" idx="10"/>
          </p:nvPr>
        </p:nvSpPr>
        <p:spPr/>
        <p:txBody>
          <a:bodyPr/>
          <a:lstStyle/>
          <a:p>
            <a:fld id="{13BD28D3-4D26-4FF5-85FB-4517027EB231}" type="slidenum">
              <a:rPr lang="en-US" smtClean="0"/>
              <a:t>21</a:t>
            </a:fld>
            <a:endParaRPr lang="en-US"/>
          </a:p>
        </p:txBody>
      </p:sp>
    </p:spTree>
    <p:extLst>
      <p:ext uri="{BB962C8B-B14F-4D97-AF65-F5344CB8AC3E}">
        <p14:creationId xmlns:p14="http://schemas.microsoft.com/office/powerpoint/2010/main" val="1010563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panose="020B0502040204020203" pitchFamily="34" charset="0"/>
                <a:ea typeface="Segoe UI" panose="020B0502040204020203" pitchFamily="34" charset="0"/>
                <a:cs typeface="Segoe UI" panose="020B0502040204020203" pitchFamily="34" charset="0"/>
              </a:rPr>
              <a:t>Inuvik highway: Made possible by melting sea ice/opening Northwest Passage and shortening of winter road season</a:t>
            </a:r>
          </a:p>
          <a:p>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22</a:t>
            </a:fld>
            <a:endParaRPr lang="en-US"/>
          </a:p>
        </p:txBody>
      </p:sp>
    </p:spTree>
    <p:extLst>
      <p:ext uri="{BB962C8B-B14F-4D97-AF65-F5344CB8AC3E}">
        <p14:creationId xmlns:p14="http://schemas.microsoft.com/office/powerpoint/2010/main" val="3230926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afternoon and thank you for the opportunity to be here today. It’s great to be back at Cambridge’s Department of Geography and the Scott Polar Research Institute, where as an </a:t>
            </a:r>
            <a:r>
              <a:rPr lang="en-US" baseline="0" dirty="0" err="1"/>
              <a:t>Mphil</a:t>
            </a:r>
            <a:r>
              <a:rPr lang="en-US" baseline="0" dirty="0"/>
              <a:t> student in Polar Studies, I was first really challenged to think about the Arctic in a broader, more interconnected way. It’s this perspective that has continued to motivate my research, and which I’ll be presenting to you today in my talk entitled, “Regional and Global Geographies of Northern Resource Frontiers.”</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23</a:t>
            </a:fld>
            <a:endParaRPr lang="en-US"/>
          </a:p>
        </p:txBody>
      </p:sp>
    </p:spTree>
    <p:extLst>
      <p:ext uri="{BB962C8B-B14F-4D97-AF65-F5344CB8AC3E}">
        <p14:creationId xmlns:p14="http://schemas.microsoft.com/office/powerpoint/2010/main" val="206684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happening: Sea ice is thinning and melting, permafrost is thawing, and temperatures are rising. These massive environmental shifts have led to an idea that the Arctic needs saving, a perspective most clearly voiced by environmental organizations such as Greenpeace.</a:t>
            </a:r>
          </a:p>
          <a:p>
            <a:r>
              <a:rPr lang="en-US" dirty="0"/>
              <a:t>These interventions are seen as apolitical.</a:t>
            </a:r>
          </a:p>
          <a:p>
            <a:endParaRPr lang="en-US" dirty="0"/>
          </a:p>
          <a:p>
            <a:r>
              <a:rPr lang="en-US" dirty="0"/>
              <a:t>However, there is another perspective that is not so much competing with the idea that the Arctic needs saving as it is in fact supported by it, and that is the idea that the Arctic may have a chance to benefit from climate change. </a:t>
            </a:r>
          </a:p>
          <a:p>
            <a:endParaRPr lang="en-US" dirty="0"/>
          </a:p>
          <a:p>
            <a:r>
              <a:rPr lang="en-US" dirty="0"/>
              <a:t>You may have heard this expressed in a slightly different formation as the Arctic paradox: that the very activities that Arctic environmental change is supposedly generating are fossil-fuel and carbon intensive industries – oil and gas production and mining – that will further intensify Arctic climate change. </a:t>
            </a:r>
          </a:p>
        </p:txBody>
      </p:sp>
      <p:sp>
        <p:nvSpPr>
          <p:cNvPr id="4" name="Slide Number Placeholder 3"/>
          <p:cNvSpPr>
            <a:spLocks noGrp="1"/>
          </p:cNvSpPr>
          <p:nvPr>
            <p:ph type="sldNum" sz="quarter" idx="10"/>
          </p:nvPr>
        </p:nvSpPr>
        <p:spPr/>
        <p:txBody>
          <a:bodyPr/>
          <a:lstStyle/>
          <a:p>
            <a:fld id="{13BD28D3-4D26-4FF5-85FB-4517027EB231}" type="slidenum">
              <a:rPr lang="en-US" smtClean="0"/>
              <a:t>2</a:t>
            </a:fld>
            <a:endParaRPr lang="en-US"/>
          </a:p>
        </p:txBody>
      </p:sp>
    </p:spTree>
    <p:extLst>
      <p:ext uri="{BB962C8B-B14F-4D97-AF65-F5344CB8AC3E}">
        <p14:creationId xmlns:p14="http://schemas.microsoft.com/office/powerpoint/2010/main" val="624952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afternoon and thank you for the opportunity to be here today. It’s great to be back at Cambridge’s Department of Geography and the Scott Polar Research Institute, where as an </a:t>
            </a:r>
            <a:r>
              <a:rPr lang="en-US" baseline="0" dirty="0" err="1"/>
              <a:t>Mphil</a:t>
            </a:r>
            <a:r>
              <a:rPr lang="en-US" baseline="0" dirty="0"/>
              <a:t> student in Polar Studies, I was first really challenged to think about the Arctic in a broader, more interconnected way. It’s this perspective that has continued to motivate my research, and which I’ll be presenting to you today in my talk entitled, “Regional and Global Geographies of Northern Resource Frontiers.”</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24</a:t>
            </a:fld>
            <a:endParaRPr lang="en-US"/>
          </a:p>
        </p:txBody>
      </p:sp>
    </p:spTree>
    <p:extLst>
      <p:ext uri="{BB962C8B-B14F-4D97-AF65-F5344CB8AC3E}">
        <p14:creationId xmlns:p14="http://schemas.microsoft.com/office/powerpoint/2010/main" val="2066845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afternoon and thank you for the opportunity to be here today. It’s great to be back at Cambridge’s Department of Geography and the Scott Polar Research Institute, where as an </a:t>
            </a:r>
            <a:r>
              <a:rPr lang="en-US" baseline="0" dirty="0" err="1"/>
              <a:t>Mphil</a:t>
            </a:r>
            <a:r>
              <a:rPr lang="en-US" baseline="0" dirty="0"/>
              <a:t> student in Polar Studies, I was first really challenged to think about the Arctic in a broader, more interconnected way. It’s this perspective that has continued to motivate my research, and which I’ll be presenting to you today in my talk entitled, “Regional and Global Geographies of Northern Resource Frontiers.”</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25</a:t>
            </a:fld>
            <a:endParaRPr lang="en-US"/>
          </a:p>
        </p:txBody>
      </p:sp>
    </p:spTree>
    <p:extLst>
      <p:ext uri="{BB962C8B-B14F-4D97-AF65-F5344CB8AC3E}">
        <p14:creationId xmlns:p14="http://schemas.microsoft.com/office/powerpoint/2010/main" val="2066845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D28D3-4D26-4FF5-85FB-4517027EB231}" type="slidenum">
              <a:rPr lang="en-US" smtClean="0"/>
              <a:t>26</a:t>
            </a:fld>
            <a:endParaRPr lang="en-US"/>
          </a:p>
        </p:txBody>
      </p:sp>
    </p:spTree>
    <p:extLst>
      <p:ext uri="{BB962C8B-B14F-4D97-AF65-F5344CB8AC3E}">
        <p14:creationId xmlns:p14="http://schemas.microsoft.com/office/powerpoint/2010/main" val="2712490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here where finally,</a:t>
            </a:r>
            <a:r>
              <a:rPr lang="en-US" baseline="0" dirty="0"/>
              <a:t> under the former administration of Prime Minister Stephen Harper, the government is realizing a plan first mentioned by the state in the 1950s to extend the Canadian highway system all the way to the Arctic Ocean. Next year, at a cost of over $300 million, the road will finally be complete. Various documents from the Harper administration have promoted the road’s social benefits, claiming, “This road will complete Canada’s road network from coast to coast to coast. It will strengthen Canada’s Arctic presence and contribute to economic and social development in the North.”</a:t>
            </a:r>
          </a:p>
          <a:p>
            <a:endParaRPr lang="en-US" baseline="0" dirty="0"/>
          </a:p>
          <a:p>
            <a:r>
              <a:rPr lang="en-US" baseline="0" dirty="0"/>
              <a:t>We can see here the road from space, extending to the shore of the Arctic Ocean and the small, largely indigenous hamlet of </a:t>
            </a:r>
            <a:r>
              <a:rPr lang="en-US" baseline="0" dirty="0" err="1"/>
              <a:t>Tuktoyaktuk</a:t>
            </a:r>
            <a:r>
              <a:rPr lang="en-US" baseline="0" dirty="0"/>
              <a:t>, population 900. The road will in theory reduce costs of food and transport for the people living there.</a:t>
            </a:r>
          </a:p>
        </p:txBody>
      </p:sp>
      <p:sp>
        <p:nvSpPr>
          <p:cNvPr id="4" name="Slide Number Placeholder 3"/>
          <p:cNvSpPr>
            <a:spLocks noGrp="1"/>
          </p:cNvSpPr>
          <p:nvPr>
            <p:ph type="sldNum" sz="quarter" idx="10"/>
          </p:nvPr>
        </p:nvSpPr>
        <p:spPr/>
        <p:txBody>
          <a:bodyPr/>
          <a:lstStyle/>
          <a:p>
            <a:fld id="{13BD28D3-4D26-4FF5-85FB-4517027EB231}" type="slidenum">
              <a:rPr lang="en-US" smtClean="0"/>
              <a:t>28</a:t>
            </a:fld>
            <a:endParaRPr lang="en-US"/>
          </a:p>
        </p:txBody>
      </p:sp>
    </p:spTree>
    <p:extLst>
      <p:ext uri="{BB962C8B-B14F-4D97-AF65-F5344CB8AC3E}">
        <p14:creationId xmlns:p14="http://schemas.microsoft.com/office/powerpoint/2010/main" val="1649873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the road does not just extend to </a:t>
            </a:r>
            <a:r>
              <a:rPr lang="en-US" baseline="0" dirty="0" err="1"/>
              <a:t>Tuk</a:t>
            </a:r>
            <a:r>
              <a:rPr lang="en-US" baseline="0" dirty="0"/>
              <a:t>: it also will provide year-round, permanent access to the Beaufort Sea, where the Canadian government has issued numerous oil and gas leases offshore. As sea ice retreats, the oil and gas will in theory be more readily accessible, and with the road coming up from the south, oil companies will be able to truck in the equipment to extract it. </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29</a:t>
            </a:fld>
            <a:endParaRPr lang="en-US"/>
          </a:p>
        </p:txBody>
      </p:sp>
    </p:spTree>
    <p:extLst>
      <p:ext uri="{BB962C8B-B14F-4D97-AF65-F5344CB8AC3E}">
        <p14:creationId xmlns:p14="http://schemas.microsoft.com/office/powerpoint/2010/main" val="1758425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D28D3-4D26-4FF5-85FB-4517027EB231}" type="slidenum">
              <a:rPr lang="en-US" smtClean="0"/>
              <a:t>33</a:t>
            </a:fld>
            <a:endParaRPr lang="en-US"/>
          </a:p>
        </p:txBody>
      </p:sp>
    </p:spTree>
    <p:extLst>
      <p:ext uri="{BB962C8B-B14F-4D97-AF65-F5344CB8AC3E}">
        <p14:creationId xmlns:p14="http://schemas.microsoft.com/office/powerpoint/2010/main" val="1329376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afternoon and thank you for the opportunity to be here today. It’s great to be back at Cambridge’s Department of Geography and the Scott Polar Research Institute, where as an </a:t>
            </a:r>
            <a:r>
              <a:rPr lang="en-US" baseline="0" dirty="0" err="1"/>
              <a:t>Mphil</a:t>
            </a:r>
            <a:r>
              <a:rPr lang="en-US" baseline="0" dirty="0"/>
              <a:t> student in Polar Studies, I was first really challenged to think about the Arctic in a broader, more interconnected way. It’s this perspective that has continued to motivate my research, and which I’ll be presenting to you today in my talk entitled, “Regional and Global Geographies of Northern Resource Frontiers.”</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37</a:t>
            </a:fld>
            <a:endParaRPr lang="en-US"/>
          </a:p>
        </p:txBody>
      </p:sp>
    </p:spTree>
    <p:extLst>
      <p:ext uri="{BB962C8B-B14F-4D97-AF65-F5344CB8AC3E}">
        <p14:creationId xmlns:p14="http://schemas.microsoft.com/office/powerpoint/2010/main" val="2066845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happening</a:t>
            </a:r>
          </a:p>
          <a:p>
            <a:r>
              <a:rPr lang="en-US" dirty="0"/>
              <a:t>There is an idea that the Arctic needs saving</a:t>
            </a:r>
          </a:p>
          <a:p>
            <a:r>
              <a:rPr lang="en-US" dirty="0"/>
              <a:t>Interventions are seen as </a:t>
            </a:r>
            <a:r>
              <a:rPr lang="en-US" dirty="0" err="1"/>
              <a:t>apolitlcal</a:t>
            </a:r>
            <a:endParaRPr lang="en-US" dirty="0"/>
          </a:p>
          <a:p>
            <a:endParaRPr lang="en-US" dirty="0"/>
          </a:p>
          <a:p>
            <a:r>
              <a:rPr lang="en-US" dirty="0"/>
              <a:t>However there is a chance to benefit from climate change</a:t>
            </a:r>
          </a:p>
        </p:txBody>
      </p:sp>
      <p:sp>
        <p:nvSpPr>
          <p:cNvPr id="4" name="Slide Number Placeholder 3"/>
          <p:cNvSpPr>
            <a:spLocks noGrp="1"/>
          </p:cNvSpPr>
          <p:nvPr>
            <p:ph type="sldNum" sz="quarter" idx="10"/>
          </p:nvPr>
        </p:nvSpPr>
        <p:spPr/>
        <p:txBody>
          <a:bodyPr/>
          <a:lstStyle/>
          <a:p>
            <a:fld id="{13BD28D3-4D26-4FF5-85FB-4517027EB231}" type="slidenum">
              <a:rPr lang="en-US" smtClean="0"/>
              <a:t>39</a:t>
            </a:fld>
            <a:endParaRPr lang="en-US"/>
          </a:p>
        </p:txBody>
      </p:sp>
    </p:spTree>
    <p:extLst>
      <p:ext uri="{BB962C8B-B14F-4D97-AF65-F5344CB8AC3E}">
        <p14:creationId xmlns:p14="http://schemas.microsoft.com/office/powerpoint/2010/main" val="624952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D28D3-4D26-4FF5-85FB-4517027EB231}" type="slidenum">
              <a:rPr lang="en-US" smtClean="0"/>
              <a:t>40</a:t>
            </a:fld>
            <a:endParaRPr lang="en-US"/>
          </a:p>
        </p:txBody>
      </p:sp>
    </p:spTree>
    <p:extLst>
      <p:ext uri="{BB962C8B-B14F-4D97-AF65-F5344CB8AC3E}">
        <p14:creationId xmlns:p14="http://schemas.microsoft.com/office/powerpoint/2010/main" val="1329376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8756" rtl="0" eaLnBrk="1" fontAlgn="auto" latinLnBrk="0" hangingPunct="1">
              <a:lnSpc>
                <a:spcPct val="100000"/>
              </a:lnSpc>
              <a:spcBef>
                <a:spcPts val="0"/>
              </a:spcBef>
              <a:spcAft>
                <a:spcPts val="0"/>
              </a:spcAft>
              <a:buClrTx/>
              <a:buSzTx/>
              <a:buFontTx/>
              <a:buNone/>
              <a:tabLst/>
              <a:defRPr/>
            </a:pP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1. ….</a:t>
            </a: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rather than transformative even if “</a:t>
            </a:r>
            <a:r>
              <a:rPr lang="en-US" sz="1200" dirty="0" err="1">
                <a:solidFill>
                  <a:schemeClr val="bg1"/>
                </a:solidFill>
                <a:latin typeface="Segoe UI" panose="020B0502040204020203" pitchFamily="34" charset="0"/>
                <a:ea typeface="Segoe UI" panose="020B0502040204020203" pitchFamily="34" charset="0"/>
                <a:cs typeface="Segoe UI" panose="020B0502040204020203" pitchFamily="34" charset="0"/>
              </a:rPr>
              <a:t>microprocesses</a:t>
            </a: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 of accumulation” are occurring</a:t>
            </a:r>
          </a:p>
          <a:p>
            <a:pPr defTabSz="928756">
              <a:defRPr/>
            </a:pPr>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defTabSz="928756">
              <a:defRPr/>
            </a:pPr>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defTabSz="928756">
              <a:defRPr/>
            </a:pP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After drawing this multi-scaled perspective of Arctic development, to offer some concluding remarks, we can start by saying that dominant narratives and state and corporate strategies of Arctic development prioritize the connection of northern resources rather than people to southern markets, which increases connectivity but paradoxically </a:t>
            </a:r>
            <a:r>
              <a:rPr lang="en-US" dirty="0" err="1">
                <a:solidFill>
                  <a:schemeClr val="bg1"/>
                </a:solidFill>
                <a:latin typeface="Segoe UI" panose="020B0502040204020203" pitchFamily="34" charset="0"/>
                <a:ea typeface="Segoe UI" panose="020B0502040204020203" pitchFamily="34" charset="0"/>
                <a:cs typeface="Segoe UI" panose="020B0502040204020203" pitchFamily="34" charset="0"/>
              </a:rPr>
              <a:t>periphalizes</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the Arctic as a region economically.</a:t>
            </a:r>
          </a:p>
          <a:p>
            <a:pPr defTabSz="928756">
              <a:defRPr/>
            </a:pPr>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defTabSz="928756">
              <a:defRPr/>
            </a:pP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Second, while new modes of access and economic opportunities are arising in the Arctic, they generally continue to perpetuate the region’s longstanding status as a resource frontier for the world’s economic core – now increasingly cities in East Asia.</a:t>
            </a:r>
          </a:p>
          <a:p>
            <a:pPr defTabSz="928756">
              <a:defRPr/>
            </a:pPr>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defTabSz="928756">
              <a:defRPr/>
            </a:pP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Third, multi-scaled analysis of Arctic development contributes to broader theorizations of regional </a:t>
            </a:r>
            <a:r>
              <a:rPr lang="en-US" dirty="0" err="1">
                <a:solidFill>
                  <a:schemeClr val="bg1"/>
                </a:solidFill>
                <a:latin typeface="Segoe UI" panose="020B0502040204020203" pitchFamily="34" charset="0"/>
                <a:ea typeface="Segoe UI" panose="020B0502040204020203" pitchFamily="34" charset="0"/>
                <a:cs typeface="Segoe UI" panose="020B0502040204020203" pitchFamily="34" charset="0"/>
              </a:rPr>
              <a:t>peripheralization</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under the current round of globalization and planetary urbanization. </a:t>
            </a:r>
          </a:p>
          <a:p>
            <a:pPr defTabSz="928756">
              <a:defRPr/>
            </a:pP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t>
            </a:r>
          </a:p>
          <a:p>
            <a:pPr defTabSz="928756">
              <a:defRPr/>
            </a:pP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Despite enormous material and environmental changes to the Arctic, we continue to imagine the region as undiscovered, facilitating its future as a global resource frontier.</a:t>
            </a:r>
          </a:p>
          <a:p>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43</a:t>
            </a:fld>
            <a:endParaRPr lang="en-US"/>
          </a:p>
        </p:txBody>
      </p:sp>
    </p:spTree>
    <p:extLst>
      <p:ext uri="{BB962C8B-B14F-4D97-AF65-F5344CB8AC3E}">
        <p14:creationId xmlns:p14="http://schemas.microsoft.com/office/powerpoint/2010/main" val="992531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solidFill>
                  <a:schemeClr val="bg1"/>
                </a:solidFill>
              </a:rPr>
              <a:t>Fieldwork – flag this. </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 establishment of the Arctic as a region in crisis legitimizes external intervention</a:t>
            </a:r>
          </a:p>
          <a:p>
            <a:pPr marL="342900" indent="-342900">
              <a:buAutoNum type="arabicPeriod"/>
            </a:pPr>
            <a:r>
              <a:rPr lang="en-US" dirty="0">
                <a:solidFill>
                  <a:schemeClr val="bg1"/>
                </a:solidFill>
              </a:rPr>
              <a:t>The narrative of a space newly opened by climate change creates a speculative frontier for capital-intensive resource extraction</a:t>
            </a:r>
          </a:p>
          <a:p>
            <a:pPr marL="342900" indent="-342900">
              <a:buAutoNum type="arabicPeriod"/>
            </a:pPr>
            <a:r>
              <a:rPr lang="en-US" dirty="0"/>
              <a:t>Mike Davis (1999) aptly called ‘ecologies of fear” mixed with ecologies of</a:t>
            </a:r>
            <a:r>
              <a:rPr lang="en-US" baseline="0" dirty="0"/>
              <a:t> opportunity”</a:t>
            </a:r>
            <a:endParaRPr lang="en-US" dirty="0">
              <a:solidFill>
                <a:schemeClr val="bg1"/>
              </a:solidFill>
            </a:endParaRPr>
          </a:p>
          <a:p>
            <a:endParaRPr lang="en-US" dirty="0"/>
          </a:p>
          <a:p>
            <a:endParaRPr lang="en-US" dirty="0"/>
          </a:p>
          <a:p>
            <a:r>
              <a:rPr lang="en-US" dirty="0"/>
              <a:t>And yet, while much of the</a:t>
            </a:r>
            <a:r>
              <a:rPr lang="en-US" baseline="0" dirty="0"/>
              <a:t> investment is pouring into natural resources and transportation infrastructure, Arctic transportation infrastructure is still framed as having a societally transformative potential. To illustrate, the head of a shipping company in Labrador recently said, “It will lower the cost of goods</a:t>
            </a:r>
            <a:r>
              <a:rPr lang="en-US" b="0" baseline="0" dirty="0"/>
              <a:t>. </a:t>
            </a:r>
            <a:r>
              <a:rPr lang="en-US" dirty="0">
                <a:latin typeface="Segoe UI" panose="020B0502040204020203" pitchFamily="34" charset="0"/>
                <a:ea typeface="Segoe UI" panose="020B0502040204020203" pitchFamily="34" charset="0"/>
                <a:cs typeface="Segoe UI" panose="020B0502040204020203" pitchFamily="34" charset="0"/>
              </a:rPr>
              <a:t>It'll make access much easier, it'll make construction much easier. It will also bring a transportation mode that will help with development in the North and…it will also help…when it comes to opportunities."</a:t>
            </a:r>
            <a:endParaRPr lang="en-US" b="0" dirty="0"/>
          </a:p>
        </p:txBody>
      </p:sp>
      <p:sp>
        <p:nvSpPr>
          <p:cNvPr id="4" name="Slide Number Placeholder 3"/>
          <p:cNvSpPr>
            <a:spLocks noGrp="1"/>
          </p:cNvSpPr>
          <p:nvPr>
            <p:ph type="sldNum" sz="quarter" idx="10"/>
          </p:nvPr>
        </p:nvSpPr>
        <p:spPr/>
        <p:txBody>
          <a:bodyPr/>
          <a:lstStyle/>
          <a:p>
            <a:fld id="{13BD28D3-4D26-4FF5-85FB-4517027EB231}" type="slidenum">
              <a:rPr lang="en-US" smtClean="0"/>
              <a:t>3</a:t>
            </a:fld>
            <a:endParaRPr lang="en-US"/>
          </a:p>
        </p:txBody>
      </p:sp>
    </p:spTree>
    <p:extLst>
      <p:ext uri="{BB962C8B-B14F-4D97-AF65-F5344CB8AC3E}">
        <p14:creationId xmlns:p14="http://schemas.microsoft.com/office/powerpoint/2010/main" val="1505195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to</a:t>
            </a:r>
            <a:r>
              <a:rPr lang="en-US" baseline="0" dirty="0"/>
              <a:t> situate this research, I want to outline some of the main drivers I see as pushing Arctic resource extraction. As I discussed earlier, climate change is opening up new landscapes and seascapes for development in the Arctic, and climate change is particularly intensified in the North due to the positive feedback loops associated with the polar amplification effect.</a:t>
            </a:r>
          </a:p>
          <a:p>
            <a:endParaRPr lang="en-US" baseline="0" dirty="0"/>
          </a:p>
          <a:p>
            <a:r>
              <a:rPr lang="en-US" baseline="0" dirty="0"/>
              <a:t>Yet in my research, I am more concerned with political and economic factors. At the global scale, globalization and </a:t>
            </a:r>
            <a:r>
              <a:rPr lang="en-US" baseline="0" dirty="0" err="1"/>
              <a:t>deterritorialization</a:t>
            </a:r>
            <a:r>
              <a:rPr lang="en-US" baseline="0" dirty="0"/>
              <a:t>, or rather the increasing tendency of footloose capital, is affecting Arctic development in the more open, less militarized era of the post-Cold War Arctic. Regionally, I identify the rise of East Asia and the dissolution of the USSR as two major drivers behind Arctic resource development, with the former looking for places to invest and from which to draw energy, and Russia in particularly looking </a:t>
            </a:r>
            <a:r>
              <a:rPr lang="en-US" i="1" baseline="0" dirty="0"/>
              <a:t>for </a:t>
            </a:r>
            <a:r>
              <a:rPr lang="en-US" i="0" baseline="0" dirty="0"/>
              <a:t>investment and </a:t>
            </a:r>
            <a:r>
              <a:rPr lang="en-US" i="1" baseline="0" dirty="0"/>
              <a:t>for </a:t>
            </a:r>
            <a:r>
              <a:rPr lang="en-US" i="0" baseline="0" dirty="0"/>
              <a:t>places to which to sell its resources. </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45</a:t>
            </a:fld>
            <a:endParaRPr lang="en-US"/>
          </a:p>
        </p:txBody>
      </p:sp>
    </p:spTree>
    <p:extLst>
      <p:ext uri="{BB962C8B-B14F-4D97-AF65-F5344CB8AC3E}">
        <p14:creationId xmlns:p14="http://schemas.microsoft.com/office/powerpoint/2010/main" val="2112286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D28D3-4D26-4FF5-85FB-4517027EB231}" type="slidenum">
              <a:rPr lang="en-US" smtClean="0"/>
              <a:t>52</a:t>
            </a:fld>
            <a:endParaRPr lang="en-US"/>
          </a:p>
        </p:txBody>
      </p:sp>
    </p:spTree>
    <p:extLst>
      <p:ext uri="{BB962C8B-B14F-4D97-AF65-F5344CB8AC3E}">
        <p14:creationId xmlns:p14="http://schemas.microsoft.com/office/powerpoint/2010/main" val="58263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a:t>
            </a:r>
            <a:r>
              <a:rPr lang="en-US" baseline="0" dirty="0"/>
              <a:t> makes a lot of sense – because it’s looks relatively isolated at first and is undeveloped relative to the rest of the world and sits in between three major world regions via newly opening shipping routes. </a:t>
            </a:r>
            <a:endParaRPr lang="en-US" dirty="0"/>
          </a:p>
          <a:p>
            <a:endParaRPr lang="en-US" dirty="0"/>
          </a:p>
          <a:p>
            <a:endParaRPr lang="en-US" dirty="0"/>
          </a:p>
          <a:p>
            <a:r>
              <a:rPr lang="en-US" dirty="0"/>
              <a:t>With night-light imagery being a dataset</a:t>
            </a:r>
            <a:r>
              <a:rPr lang="en-US" baseline="0" dirty="0"/>
              <a:t> that has been well-established in the literature as a reliable proxy for socioeconomic parameters such as GDP and population, we can use apply it both qualitatively and quantitatively in the Arctic.</a:t>
            </a:r>
          </a:p>
          <a:p>
            <a:endParaRPr lang="en-US" baseline="0" dirty="0"/>
          </a:p>
          <a:p>
            <a:r>
              <a:rPr lang="en-US" baseline="0" dirty="0"/>
              <a:t>First, we can see that narratives that present the Arctic as undeveloped are in some sense right: Relative to the rest of the world, the Arctic does not emit much light. We can see that the main points of light are concentrated around areas like Yamal LNG in Russia, where Chinese and Korean companies are contributing capital and infrastructure to the project, northern Norway, one of the Arctic’s most urbanized regions, and Alaska’s North Slope, where oil and gas has been extracted for four decades. </a:t>
            </a:r>
          </a:p>
          <a:p>
            <a:endParaRPr lang="en-US" baseline="0" dirty="0"/>
          </a:p>
          <a:p>
            <a:r>
              <a:rPr lang="en-US" baseline="0" dirty="0"/>
              <a:t>Filling out the picture, we can start to see the lights of Europe and the oil fields of northern Canada come on, and filling it out even more, we see how the Arctic stands at the center of three of the world’s global markets: Asia, Europe, and North America. Thus, from this projection, it is more evident why states and corporations in these three markets would wish to use the Arctic as a shipping shortcut once the sea ice has melted along passages such as the Northern Sea Route, north of Russia and which leads to Asia, or the Northwest Passage through Canada. These shipping shortcuts would also pass through rich fossil fuel deposits, as I mentioned before. </a:t>
            </a:r>
          </a:p>
          <a:p>
            <a:endParaRPr lang="en-US" baseline="0" dirty="0"/>
          </a:p>
          <a:p>
            <a:r>
              <a:rPr lang="en-US" baseline="0" dirty="0"/>
              <a:t>More quantitatively, we can also use night-light imagery to view change over time in the Arctic and see where there have been increases and decreases of light. We see that the areas in red, where there has been the most change, are around places like the increasingly northern oil fields of Russia and Canada along with coastal areas in Scandinavia and Iceland, and in decline are villages in the Russian North and along railroads, for instance. </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4</a:t>
            </a:fld>
            <a:endParaRPr lang="en-US"/>
          </a:p>
        </p:txBody>
      </p:sp>
    </p:spTree>
    <p:extLst>
      <p:ext uri="{BB962C8B-B14F-4D97-AF65-F5344CB8AC3E}">
        <p14:creationId xmlns:p14="http://schemas.microsoft.com/office/powerpoint/2010/main" val="27810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think the real puzzle, the real question we have to ask is: for</a:t>
            </a:r>
            <a:r>
              <a:rPr lang="en-US" baseline="0" dirty="0"/>
              <a:t> whom are these new types of access and opportunities, where are they located, and what are they connecting?</a:t>
            </a:r>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5</a:t>
            </a:fld>
            <a:endParaRPr lang="en-US"/>
          </a:p>
        </p:txBody>
      </p:sp>
    </p:spTree>
    <p:extLst>
      <p:ext uri="{BB962C8B-B14F-4D97-AF65-F5344CB8AC3E}">
        <p14:creationId xmlns:p14="http://schemas.microsoft.com/office/powerpoint/2010/main" val="86827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7</a:t>
            </a:fld>
            <a:endParaRPr lang="en-US"/>
          </a:p>
        </p:txBody>
      </p:sp>
    </p:spTree>
    <p:extLst>
      <p:ext uri="{BB962C8B-B14F-4D97-AF65-F5344CB8AC3E}">
        <p14:creationId xmlns:p14="http://schemas.microsoft.com/office/powerpoint/2010/main" val="343289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start off by showing this photograph I took in northern Norway, which I think captures popular imaginings of the Arctic as isolated and remote. Throughout this presentation, I’ll be showing photographs I’ve taken during my fieldwork and travels in and beyond the Arctic in order to help illustrate the ways in which I think the full texture of Arctic development cannot be grasped unless approached from both inside and outside the region, and from above and from the ground. </a:t>
            </a:r>
          </a:p>
          <a:p>
            <a:endParaRPr lang="en-US" dirty="0"/>
          </a:p>
          <a:p>
            <a:r>
              <a:rPr lang="en-US" dirty="0"/>
              <a:t>Now, while imaginings of the Arctic as iconic and frozen in time have persisted for centuries, as many of us know, climate change is fast challenging this notion by creating a “new era” of melting sea ice and thawing permafrost. As indigenous peoples contend with alterations to their landscapes and seascapes and villages sink into the ocean, climate change presents numerous vulnerabilities to the Arctic. </a:t>
            </a:r>
          </a:p>
          <a:p>
            <a:endParaRPr lang="en-US" dirty="0"/>
          </a:p>
          <a:p>
            <a:r>
              <a:rPr lang="en-US" dirty="0"/>
              <a:t>Yet, particularly in the Arctic compared to other regions, climate change is seen as bringing a promise of prosperity. One news headline went so far as to declare that “the world has discovered a $1 trillion ocean,” in reference to a claim made by the Chief Financial Officer of a leading financial firm interested in investing in Arctic infrastructure that the region needed $1 trillion of investments in infrastructure and projects – mostly centered around oil, gas, mining, and shipping. </a:t>
            </a:r>
          </a:p>
        </p:txBody>
      </p:sp>
      <p:sp>
        <p:nvSpPr>
          <p:cNvPr id="4" name="Slide Number Placeholder 3"/>
          <p:cNvSpPr>
            <a:spLocks noGrp="1"/>
          </p:cNvSpPr>
          <p:nvPr>
            <p:ph type="sldNum" sz="quarter" idx="10"/>
          </p:nvPr>
        </p:nvSpPr>
        <p:spPr/>
        <p:txBody>
          <a:bodyPr/>
          <a:lstStyle/>
          <a:p>
            <a:fld id="{13BD28D3-4D26-4FF5-85FB-4517027EB231}" type="slidenum">
              <a:rPr lang="en-US" smtClean="0"/>
              <a:t>8</a:t>
            </a:fld>
            <a:endParaRPr lang="en-US"/>
          </a:p>
        </p:txBody>
      </p:sp>
    </p:spTree>
    <p:extLst>
      <p:ext uri="{BB962C8B-B14F-4D97-AF65-F5344CB8AC3E}">
        <p14:creationId xmlns:p14="http://schemas.microsoft.com/office/powerpoint/2010/main" val="127853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28D3-4D26-4FF5-85FB-4517027EB231}" type="slidenum">
              <a:rPr lang="en-US" smtClean="0"/>
              <a:t>9</a:t>
            </a:fld>
            <a:endParaRPr lang="en-US"/>
          </a:p>
        </p:txBody>
      </p:sp>
    </p:spTree>
    <p:extLst>
      <p:ext uri="{BB962C8B-B14F-4D97-AF65-F5344CB8AC3E}">
        <p14:creationId xmlns:p14="http://schemas.microsoft.com/office/powerpoint/2010/main" val="3386128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D28D3-4D26-4FF5-85FB-4517027EB231}" type="slidenum">
              <a:rPr lang="en-US" smtClean="0"/>
              <a:t>11</a:t>
            </a:fld>
            <a:endParaRPr lang="en-US"/>
          </a:p>
        </p:txBody>
      </p:sp>
    </p:spTree>
    <p:extLst>
      <p:ext uri="{BB962C8B-B14F-4D97-AF65-F5344CB8AC3E}">
        <p14:creationId xmlns:p14="http://schemas.microsoft.com/office/powerpoint/2010/main" val="255969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4/14/2017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4/14/2017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notesSlide" Target="../notesSlides/notesSlide18.xml"/><Relationship Id="rId7" Type="http://schemas.openxmlformats.org/officeDocument/2006/relationships/image" Target="../media/image43.tif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2.tiff"/><Relationship Id="rId5" Type="http://schemas.openxmlformats.org/officeDocument/2006/relationships/image" Target="../media/image41.tiff"/><Relationship Id="rId10" Type="http://schemas.microsoft.com/office/2007/relationships/hdphoto" Target="../media/hdphoto3.wdp"/><Relationship Id="rId4" Type="http://schemas.openxmlformats.org/officeDocument/2006/relationships/image" Target="../media/image40.tiff"/><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hyperlink" Target="https://www.arcus.org/research-seminar-serie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bit.ly/2ePsc5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55511" y="-2893381"/>
            <a:ext cx="16621342" cy="12466005"/>
          </a:xfrm>
          <a:prstGeom prst="rect">
            <a:avLst/>
          </a:prstGeom>
        </p:spPr>
      </p:pic>
      <p:sp>
        <p:nvSpPr>
          <p:cNvPr id="13" name="Rectangle 12"/>
          <p:cNvSpPr/>
          <p:nvPr/>
        </p:nvSpPr>
        <p:spPr>
          <a:xfrm>
            <a:off x="419476" y="1091858"/>
            <a:ext cx="8284656" cy="4694409"/>
          </a:xfrm>
          <a:prstGeom prst="rect">
            <a:avLst/>
          </a:prstGeom>
          <a:solidFill>
            <a:schemeClr val="bg1">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42948" y="1377892"/>
            <a:ext cx="5208497" cy="803910"/>
          </a:xfrm>
        </p:spPr>
        <p:txBody>
          <a:bodyPr>
            <a:normAutofit fontScale="90000"/>
          </a:bodyPr>
          <a:lstStyle/>
          <a:p>
            <a:r>
              <a:rPr lang="en-US" sz="4900" b="1" dirty="0"/>
              <a:t>Welcome</a:t>
            </a:r>
            <a:endParaRPr lang="en-US" b="1" dirty="0"/>
          </a:p>
        </p:txBody>
      </p:sp>
      <p:pic>
        <p:nvPicPr>
          <p:cNvPr id="6" name="Picture 5" descr="arcus_research_seminar_sign_40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72670" y="4017579"/>
            <a:ext cx="1328342" cy="1770015"/>
          </a:xfrm>
          <a:prstGeom prst="rect">
            <a:avLst/>
          </a:prstGeom>
        </p:spPr>
      </p:pic>
      <p:sp>
        <p:nvSpPr>
          <p:cNvPr id="10" name="TextBox 9"/>
          <p:cNvSpPr txBox="1"/>
          <p:nvPr/>
        </p:nvSpPr>
        <p:spPr>
          <a:xfrm>
            <a:off x="2147182" y="4802786"/>
            <a:ext cx="5142618" cy="923330"/>
          </a:xfrm>
          <a:prstGeom prst="rect">
            <a:avLst/>
          </a:prstGeom>
          <a:noFill/>
        </p:spPr>
        <p:txBody>
          <a:bodyPr wrap="square" rtlCol="0">
            <a:spAutoFit/>
          </a:bodyPr>
          <a:lstStyle/>
          <a:p>
            <a:endParaRPr lang="en-US" b="1" i="1" dirty="0">
              <a:latin typeface="News Gothic MT"/>
              <a:cs typeface="News Gothic MT"/>
            </a:endParaRPr>
          </a:p>
          <a:p>
            <a:r>
              <a:rPr lang="en-US" dirty="0">
                <a:latin typeface="News Gothic MT"/>
                <a:cs typeface="News Gothic MT"/>
              </a:rPr>
              <a:t>Presented by Mia Bennett</a:t>
            </a:r>
          </a:p>
          <a:p>
            <a:r>
              <a:rPr lang="en-US" dirty="0">
                <a:latin typeface="News Gothic MT"/>
                <a:cs typeface="News Gothic MT"/>
              </a:rPr>
              <a:t>UCLA &amp; </a:t>
            </a:r>
            <a:r>
              <a:rPr lang="en-US" dirty="0" err="1">
                <a:latin typeface="News Gothic MT"/>
                <a:cs typeface="News Gothic MT"/>
              </a:rPr>
              <a:t>Cryopolitics</a:t>
            </a:r>
            <a:r>
              <a:rPr lang="en-US" dirty="0">
                <a:latin typeface="News Gothic MT"/>
                <a:cs typeface="News Gothic MT"/>
              </a:rPr>
              <a:t> </a:t>
            </a:r>
          </a:p>
        </p:txBody>
      </p:sp>
      <p:sp>
        <p:nvSpPr>
          <p:cNvPr id="11" name="TextBox 10"/>
          <p:cNvSpPr txBox="1"/>
          <p:nvPr/>
        </p:nvSpPr>
        <p:spPr>
          <a:xfrm>
            <a:off x="527112" y="2171195"/>
            <a:ext cx="7888484" cy="646331"/>
          </a:xfrm>
          <a:prstGeom prst="rect">
            <a:avLst/>
          </a:prstGeom>
          <a:noFill/>
        </p:spPr>
        <p:txBody>
          <a:bodyPr wrap="square" rtlCol="0">
            <a:spAutoFit/>
          </a:bodyPr>
          <a:lstStyle/>
          <a:p>
            <a:pPr algn="ctr"/>
            <a:r>
              <a:rPr lang="en-US" sz="3600" dirty="0">
                <a:latin typeface="+mj-lt"/>
              </a:rPr>
              <a:t>ARCUS Arctic Research Seminar Series</a:t>
            </a:r>
          </a:p>
        </p:txBody>
      </p:sp>
      <p:sp>
        <p:nvSpPr>
          <p:cNvPr id="4" name="TextBox 3"/>
          <p:cNvSpPr txBox="1"/>
          <p:nvPr/>
        </p:nvSpPr>
        <p:spPr>
          <a:xfrm>
            <a:off x="273352" y="5770777"/>
            <a:ext cx="8546536" cy="369332"/>
          </a:xfrm>
          <a:prstGeom prst="rect">
            <a:avLst/>
          </a:prstGeom>
          <a:noFill/>
        </p:spPr>
        <p:txBody>
          <a:bodyPr wrap="square" rtlCol="0">
            <a:spAutoFit/>
          </a:bodyPr>
          <a:lstStyle/>
          <a:p>
            <a:pPr algn="r"/>
            <a:r>
              <a:rPr lang="en-US" dirty="0"/>
              <a:t>#</a:t>
            </a:r>
            <a:r>
              <a:rPr lang="en-US" dirty="0" err="1"/>
              <a:t>arcuswebinar</a:t>
            </a:r>
            <a:endParaRPr lang="en-US" dirty="0"/>
          </a:p>
        </p:txBody>
      </p:sp>
      <p:sp>
        <p:nvSpPr>
          <p:cNvPr id="8" name="TextBox 7"/>
          <p:cNvSpPr txBox="1"/>
          <p:nvPr/>
        </p:nvSpPr>
        <p:spPr>
          <a:xfrm>
            <a:off x="424784" y="4470533"/>
            <a:ext cx="8284656" cy="646331"/>
          </a:xfrm>
          <a:prstGeom prst="rect">
            <a:avLst/>
          </a:prstGeom>
          <a:noFill/>
        </p:spPr>
        <p:txBody>
          <a:bodyPr wrap="square" rtlCol="0">
            <a:spAutoFit/>
          </a:bodyPr>
          <a:lstStyle/>
          <a:p>
            <a:pPr algn="ctr"/>
            <a:r>
              <a:rPr lang="en-US" b="1" dirty="0"/>
              <a:t>14 April 2017</a:t>
            </a:r>
          </a:p>
          <a:p>
            <a:pPr algn="ctr"/>
            <a:endParaRPr lang="en-US" b="1" dirty="0"/>
          </a:p>
        </p:txBody>
      </p:sp>
      <p:sp>
        <p:nvSpPr>
          <p:cNvPr id="12" name="TextBox 11"/>
          <p:cNvSpPr txBox="1"/>
          <p:nvPr/>
        </p:nvSpPr>
        <p:spPr>
          <a:xfrm>
            <a:off x="419476" y="3395524"/>
            <a:ext cx="8289964" cy="830997"/>
          </a:xfrm>
          <a:prstGeom prst="rect">
            <a:avLst/>
          </a:prstGeom>
          <a:noFill/>
        </p:spPr>
        <p:txBody>
          <a:bodyPr wrap="square" rtlCol="0">
            <a:spAutoFit/>
          </a:bodyPr>
          <a:lstStyle/>
          <a:p>
            <a:pPr algn="ctr"/>
            <a:r>
              <a:rPr lang="en-US" sz="2400" i="1" dirty="0">
                <a:latin typeface="News Gothic MT"/>
                <a:cs typeface="News Gothic MT"/>
              </a:rPr>
              <a:t>“</a:t>
            </a:r>
            <a:r>
              <a:rPr lang="en-US" sz="2400" i="1" dirty="0"/>
              <a:t>Development on Ice: Social and Economic Impacts of Arctic Transportation Infrastructure</a:t>
            </a:r>
            <a:r>
              <a:rPr lang="en-US" sz="2400" i="1" dirty="0">
                <a:latin typeface="News Gothic MT"/>
                <a:cs typeface="News Gothic MT"/>
              </a:rPr>
              <a:t>”</a:t>
            </a:r>
          </a:p>
        </p:txBody>
      </p:sp>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3756" y="4083403"/>
            <a:ext cx="1656384" cy="1718889"/>
          </a:xfrm>
          <a:prstGeom prst="rect">
            <a:avLst/>
          </a:prstGeom>
        </p:spPr>
      </p:pic>
    </p:spTree>
    <p:extLst>
      <p:ext uri="{BB962C8B-B14F-4D97-AF65-F5344CB8AC3E}">
        <p14:creationId xmlns:p14="http://schemas.microsoft.com/office/powerpoint/2010/main" val="227884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From national sovereignty to global governance</a:t>
            </a:r>
            <a:endParaRPr lang="en-US" sz="2800" dirty="0">
              <a:solidFill>
                <a:schemeClr val="bg1"/>
              </a:solidFill>
              <a:latin typeface="Segoe UI" pitchFamily="34" charset="0"/>
              <a:ea typeface="Segoe UI" pitchFamily="34" charset="0"/>
              <a:cs typeface="Segoe UI" pitchFamily="34" charset="0"/>
            </a:endParaRPr>
          </a:p>
        </p:txBody>
      </p:sp>
      <p:sp>
        <p:nvSpPr>
          <p:cNvPr id="4" name="TextBox 3"/>
          <p:cNvSpPr txBox="1"/>
          <p:nvPr/>
        </p:nvSpPr>
        <p:spPr>
          <a:xfrm>
            <a:off x="486358" y="5852100"/>
            <a:ext cx="4139988" cy="646331"/>
          </a:xfrm>
          <a:prstGeom prst="rect">
            <a:avLst/>
          </a:prstGeom>
          <a:noFill/>
        </p:spPr>
        <p:txBody>
          <a:bodyPr wrap="square" rtlCol="0">
            <a:spAutoFit/>
          </a:bodyPr>
          <a:lstStyle/>
          <a:p>
            <a:r>
              <a:rPr lang="en-US" b="1" dirty="0">
                <a:solidFill>
                  <a:srgbClr val="FFFFFF"/>
                </a:solidFill>
                <a:latin typeface="Segoe UI"/>
                <a:cs typeface="Segoe UI"/>
              </a:rPr>
              <a:t>Goal: </a:t>
            </a:r>
            <a:r>
              <a:rPr lang="en-US" dirty="0">
                <a:solidFill>
                  <a:srgbClr val="FFFFFF"/>
                </a:solidFill>
                <a:latin typeface="Segoe UI"/>
                <a:cs typeface="Segoe UI"/>
              </a:rPr>
              <a:t>“Establishing strong market connections between the Arctic states”</a:t>
            </a:r>
            <a:endParaRPr lang="en-US" dirty="0">
              <a:latin typeface="Segoe UI"/>
              <a:cs typeface="Segoe UI"/>
            </a:endParaRPr>
          </a:p>
        </p:txBody>
      </p:sp>
      <p:pic>
        <p:nvPicPr>
          <p:cNvPr id="5" name="Picture 4"/>
          <p:cNvPicPr>
            <a:picLocks noChangeAspect="1"/>
          </p:cNvPicPr>
          <p:nvPr/>
        </p:nvPicPr>
        <p:blipFill>
          <a:blip r:embed="rId2"/>
          <a:stretch>
            <a:fillRect/>
          </a:stretch>
        </p:blipFill>
        <p:spPr>
          <a:xfrm>
            <a:off x="1369377" y="4028943"/>
            <a:ext cx="1917700" cy="1651000"/>
          </a:xfrm>
          <a:prstGeom prst="rect">
            <a:avLst/>
          </a:prstGeom>
        </p:spPr>
      </p:pic>
      <p:pic>
        <p:nvPicPr>
          <p:cNvPr id="6" name="Picture 5" descr="Screen shot 2017-01-28 at 2.42.44 PM.png"/>
          <p:cNvPicPr>
            <a:picLocks noChangeAspect="1"/>
          </p:cNvPicPr>
          <p:nvPr/>
        </p:nvPicPr>
        <p:blipFill rotWithShape="1">
          <a:blip r:embed="rId3" cstate="email">
            <a:extLst>
              <a:ext uri="{28A0092B-C50C-407E-A947-70E740481C1C}">
                <a14:useLocalDpi xmlns:a14="http://schemas.microsoft.com/office/drawing/2010/main" val="0"/>
              </a:ext>
            </a:extLst>
          </a:blip>
          <a:srcRect l="33522" t="19273" r="36695" b="10973"/>
          <a:stretch/>
        </p:blipFill>
        <p:spPr>
          <a:xfrm>
            <a:off x="5251312" y="1440477"/>
            <a:ext cx="3224062" cy="4719400"/>
          </a:xfrm>
          <a:prstGeom prst="rect">
            <a:avLst/>
          </a:prstGeom>
        </p:spPr>
      </p:pic>
      <p:sp>
        <p:nvSpPr>
          <p:cNvPr id="16" name="TextBox 15"/>
          <p:cNvSpPr txBox="1"/>
          <p:nvPr/>
        </p:nvSpPr>
        <p:spPr>
          <a:xfrm>
            <a:off x="3424327" y="5403041"/>
            <a:ext cx="1164510" cy="338554"/>
          </a:xfrm>
          <a:prstGeom prst="rect">
            <a:avLst/>
          </a:prstGeom>
          <a:noFill/>
        </p:spPr>
        <p:txBody>
          <a:bodyPr wrap="square" rtlCol="0">
            <a:spAutoFit/>
          </a:bodyPr>
          <a:lstStyle/>
          <a:p>
            <a:r>
              <a:rPr lang="en-US" sz="1600" i="1" dirty="0">
                <a:solidFill>
                  <a:srgbClr val="FFFFFF"/>
                </a:solidFill>
                <a:latin typeface="Segoe UI"/>
                <a:cs typeface="Segoe UI"/>
              </a:rPr>
              <a:t>est. 2015</a:t>
            </a:r>
            <a:endParaRPr lang="en-US" sz="1600" i="1" dirty="0">
              <a:latin typeface="Segoe UI"/>
              <a:cs typeface="Segoe UI"/>
            </a:endParaRPr>
          </a:p>
        </p:txBody>
      </p:sp>
      <p:sp>
        <p:nvSpPr>
          <p:cNvPr id="17" name="TextBox 16"/>
          <p:cNvSpPr txBox="1"/>
          <p:nvPr/>
        </p:nvSpPr>
        <p:spPr>
          <a:xfrm>
            <a:off x="7310864" y="6159877"/>
            <a:ext cx="1164510" cy="338554"/>
          </a:xfrm>
          <a:prstGeom prst="rect">
            <a:avLst/>
          </a:prstGeom>
          <a:noFill/>
        </p:spPr>
        <p:txBody>
          <a:bodyPr wrap="square" rtlCol="0">
            <a:spAutoFit/>
          </a:bodyPr>
          <a:lstStyle/>
          <a:p>
            <a:pPr algn="r"/>
            <a:r>
              <a:rPr lang="en-US" sz="1600" i="1" dirty="0">
                <a:solidFill>
                  <a:srgbClr val="FFFFFF"/>
                </a:solidFill>
                <a:latin typeface="Segoe UI"/>
                <a:cs typeface="Segoe UI"/>
              </a:rPr>
              <a:t>pub. 2016</a:t>
            </a:r>
            <a:endParaRPr lang="en-US" sz="1600" i="1" dirty="0">
              <a:latin typeface="Segoe UI"/>
              <a:cs typeface="Segoe UI"/>
            </a:endParaRPr>
          </a:p>
        </p:txBody>
      </p:sp>
      <p:pic>
        <p:nvPicPr>
          <p:cNvPr id="3" name="Picture 2"/>
          <p:cNvPicPr>
            <a:picLocks noChangeAspect="1"/>
          </p:cNvPicPr>
          <p:nvPr/>
        </p:nvPicPr>
        <p:blipFill rotWithShape="1">
          <a:blip r:embed="rId4"/>
          <a:srcRect l="3864" r="4505"/>
          <a:stretch/>
        </p:blipFill>
        <p:spPr>
          <a:xfrm>
            <a:off x="324027" y="977833"/>
            <a:ext cx="3148537" cy="1938305"/>
          </a:xfrm>
          <a:prstGeom prst="rect">
            <a:avLst/>
          </a:prstGeom>
        </p:spPr>
      </p:pic>
      <p:sp>
        <p:nvSpPr>
          <p:cNvPr id="13" name="TextBox 12"/>
          <p:cNvSpPr txBox="1"/>
          <p:nvPr/>
        </p:nvSpPr>
        <p:spPr>
          <a:xfrm>
            <a:off x="270352" y="2916138"/>
            <a:ext cx="4706460" cy="646331"/>
          </a:xfrm>
          <a:prstGeom prst="rect">
            <a:avLst/>
          </a:prstGeom>
          <a:noFill/>
        </p:spPr>
        <p:txBody>
          <a:bodyPr wrap="square">
            <a:spAutoFit/>
          </a:bodyPr>
          <a:lstStyle/>
          <a:p>
            <a:r>
              <a:rPr lang="en-US" i="0" dirty="0">
                <a:solidFill>
                  <a:schemeClr val="bg1"/>
                </a:solidFill>
                <a:effectLst/>
                <a:latin typeface="Segoe UI" panose="020B0502040204020203" pitchFamily="34" charset="0"/>
                <a:cs typeface="Segoe UI" panose="020B0502040204020203" pitchFamily="34" charset="0"/>
              </a:rPr>
              <a:t>“Let</a:t>
            </a:r>
            <a:r>
              <a:rPr lang="en-US" dirty="0">
                <a:solidFill>
                  <a:schemeClr val="bg1"/>
                </a:solidFill>
                <a:latin typeface="Segoe UI" panose="020B0502040204020203" pitchFamily="34" charset="0"/>
                <a:cs typeface="Segoe UI" panose="020B0502040204020203" pitchFamily="34" charset="0"/>
              </a:rPr>
              <a:t> t</a:t>
            </a:r>
            <a:r>
              <a:rPr lang="en-US" i="0" dirty="0">
                <a:solidFill>
                  <a:schemeClr val="bg1"/>
                </a:solidFill>
                <a:effectLst/>
                <a:latin typeface="Segoe UI" panose="020B0502040204020203" pitchFamily="34" charset="0"/>
                <a:cs typeface="Segoe UI" panose="020B0502040204020203" pitchFamily="34" charset="0"/>
              </a:rPr>
              <a:t>he North of the globe, the Arctic, become a zone of peace.” – Gorbachev, 1987</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741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 q</a:t>
            </a:r>
          </a:p>
        </p:txBody>
      </p:sp>
      <p:sp>
        <p:nvSpPr>
          <p:cNvPr id="3" name="Content Placeholder 2"/>
          <p:cNvSpPr>
            <a:spLocks noGrp="1"/>
          </p:cNvSpPr>
          <p:nvPr>
            <p:ph idx="1"/>
          </p:nvPr>
        </p:nvSpPr>
        <p:spPr/>
        <p:txBody>
          <a:bodyPr/>
          <a:lstStyle/>
          <a:p>
            <a:endParaRPr lang="en-US" dirty="0"/>
          </a:p>
        </p:txBody>
      </p:sp>
      <p:sp>
        <p:nvSpPr>
          <p:cNvPr id="8" name="TextBox 7"/>
          <p:cNvSpPr txBox="1"/>
          <p:nvPr/>
        </p:nvSpPr>
        <p:spPr>
          <a:xfrm>
            <a:off x="0" y="6122347"/>
            <a:ext cx="184666" cy="338554"/>
          </a:xfrm>
          <a:prstGeom prst="rect">
            <a:avLst/>
          </a:prstGeom>
          <a:noFill/>
        </p:spPr>
        <p:txBody>
          <a:bodyPr wrap="none" rtlCol="0">
            <a:spAutoFit/>
          </a:bodyPr>
          <a:lstStyle/>
          <a:p>
            <a:endParaRPr lang="en-US" sz="1600" dirty="0">
              <a:solidFill>
                <a:srgbClr val="FFFFFF"/>
              </a:solidFill>
            </a:endParaRPr>
          </a:p>
        </p:txBody>
      </p:sp>
      <p:pic>
        <p:nvPicPr>
          <p:cNvPr id="7" name="Picture 4" descr="https://cryopolitics.files.wordpress.com/2014/11/arcticcircle_japan_kuupik_klei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0564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933" y="6448652"/>
            <a:ext cx="3230372"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Arctic Circle Conference, Reykjavik, Iceland, 2014.</a:t>
            </a:r>
          </a:p>
        </p:txBody>
      </p:sp>
    </p:spTree>
    <p:extLst>
      <p:ext uri="{BB962C8B-B14F-4D97-AF65-F5344CB8AC3E}">
        <p14:creationId xmlns:p14="http://schemas.microsoft.com/office/powerpoint/2010/main" val="389280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7" name="Rectangle 7"/>
          <p:cNvSpPr>
            <a:spLocks noChangeArrowheads="1"/>
          </p:cNvSpPr>
          <p:nvPr/>
        </p:nvSpPr>
        <p:spPr bwMode="auto">
          <a:xfrm>
            <a:off x="-16934" y="0"/>
            <a:ext cx="9160933" cy="677108"/>
          </a:xfrm>
          <a:prstGeom prst="rect">
            <a:avLst/>
          </a:prstGeom>
          <a:solidFill>
            <a:srgbClr val="00427F">
              <a:alpha val="90000"/>
            </a:srgbClr>
          </a:solidFill>
          <a:ln>
            <a:noFill/>
          </a:ln>
          <a:extLst/>
        </p:spPr>
        <p:txBody>
          <a:bodyPr wrap="square" lIns="91440" tIns="182880" rIns="91440" bIns="91440">
            <a:spAutoFit/>
          </a:bodyPr>
          <a:lstStyle/>
          <a:p>
            <a:pPr algn="ctr"/>
            <a:r>
              <a:rPr lang="en-US" sz="2600" dirty="0">
                <a:solidFill>
                  <a:schemeClr val="bg1"/>
                </a:solidFill>
                <a:latin typeface="Segoe UI" pitchFamily="34" charset="0"/>
                <a:ea typeface="Segoe UI" pitchFamily="34" charset="0"/>
                <a:cs typeface="Segoe UI" pitchFamily="34" charset="0"/>
              </a:rPr>
              <a:t>Actors in 21</a:t>
            </a:r>
            <a:r>
              <a:rPr lang="en-US" sz="2600" baseline="30000" dirty="0">
                <a:solidFill>
                  <a:schemeClr val="bg1"/>
                </a:solidFill>
                <a:latin typeface="Segoe UI" pitchFamily="34" charset="0"/>
                <a:ea typeface="Segoe UI" pitchFamily="34" charset="0"/>
                <a:cs typeface="Segoe UI" pitchFamily="34" charset="0"/>
              </a:rPr>
              <a:t>st</a:t>
            </a:r>
            <a:r>
              <a:rPr lang="en-US" sz="2600" dirty="0">
                <a:solidFill>
                  <a:schemeClr val="bg1"/>
                </a:solidFill>
                <a:latin typeface="Segoe UI" pitchFamily="34" charset="0"/>
                <a:ea typeface="Segoe UI" pitchFamily="34" charset="0"/>
                <a:cs typeface="Segoe UI" pitchFamily="34" charset="0"/>
              </a:rPr>
              <a:t> century Arctic development</a:t>
            </a:r>
          </a:p>
        </p:txBody>
      </p:sp>
      <p:sp>
        <p:nvSpPr>
          <p:cNvPr id="9" name="TextBox 8"/>
          <p:cNvSpPr txBox="1"/>
          <p:nvPr/>
        </p:nvSpPr>
        <p:spPr>
          <a:xfrm>
            <a:off x="3489211" y="1280277"/>
            <a:ext cx="3637121" cy="984885"/>
          </a:xfrm>
          <a:prstGeom prst="rect">
            <a:avLst/>
          </a:prstGeom>
          <a:solidFill>
            <a:schemeClr val="accent2">
              <a:lumMod val="75000"/>
            </a:schemeClr>
          </a:solidFill>
          <a:ln>
            <a:solidFill>
              <a:srgbClr val="000000"/>
            </a:solidFill>
          </a:ln>
        </p:spPr>
        <p:txBody>
          <a:bodyPr wrap="none" rtlCol="0">
            <a:spAutoFit/>
          </a:bodyPr>
          <a:lstStyle/>
          <a:p>
            <a:pPr algn="ctr"/>
            <a:r>
              <a:rPr lang="en-US" sz="2200" dirty="0">
                <a:solidFill>
                  <a:srgbClr val="FFFFFF"/>
                </a:solidFill>
                <a:latin typeface="Segoe UI"/>
                <a:cs typeface="Segoe UI"/>
              </a:rPr>
              <a:t>Arctic states</a:t>
            </a:r>
            <a:br>
              <a:rPr lang="en-US" sz="2200" dirty="0">
                <a:solidFill>
                  <a:srgbClr val="FFFFFF"/>
                </a:solidFill>
                <a:latin typeface="Segoe UI"/>
                <a:cs typeface="Segoe UI"/>
              </a:rPr>
            </a:br>
            <a:r>
              <a:rPr lang="en-US" dirty="0">
                <a:solidFill>
                  <a:srgbClr val="FFFFFF"/>
                </a:solidFill>
                <a:latin typeface="Segoe UI"/>
                <a:cs typeface="Segoe UI"/>
              </a:rPr>
              <a:t>(Canada, Russia, U.S.,</a:t>
            </a:r>
          </a:p>
          <a:p>
            <a:pPr algn="ctr"/>
            <a:r>
              <a:rPr lang="en-US" dirty="0">
                <a:solidFill>
                  <a:srgbClr val="FFFFFF"/>
                </a:solidFill>
                <a:latin typeface="Segoe UI"/>
                <a:cs typeface="Segoe UI"/>
              </a:rPr>
              <a:t>Iceland, Norway, Sweden, Finland)</a:t>
            </a:r>
          </a:p>
        </p:txBody>
      </p:sp>
      <p:sp>
        <p:nvSpPr>
          <p:cNvPr id="11" name="TextBox 10"/>
          <p:cNvSpPr txBox="1"/>
          <p:nvPr/>
        </p:nvSpPr>
        <p:spPr>
          <a:xfrm>
            <a:off x="6751414" y="2490356"/>
            <a:ext cx="1819854" cy="769441"/>
          </a:xfrm>
          <a:prstGeom prst="rect">
            <a:avLst/>
          </a:prstGeom>
          <a:solidFill>
            <a:schemeClr val="accent2">
              <a:lumMod val="75000"/>
            </a:schemeClr>
          </a:solidFill>
          <a:ln>
            <a:solidFill>
              <a:srgbClr val="000000"/>
            </a:solidFill>
          </a:ln>
        </p:spPr>
        <p:txBody>
          <a:bodyPr wrap="none" rtlCol="0">
            <a:spAutoFit/>
          </a:bodyPr>
          <a:lstStyle/>
          <a:p>
            <a:pPr algn="ctr"/>
            <a:r>
              <a:rPr lang="en-US" sz="2200" dirty="0">
                <a:solidFill>
                  <a:srgbClr val="FFFFFF"/>
                </a:solidFill>
                <a:latin typeface="Segoe UI"/>
                <a:cs typeface="Segoe UI"/>
              </a:rPr>
              <a:t>Subnational</a:t>
            </a:r>
            <a:br>
              <a:rPr lang="en-US" sz="2200" dirty="0">
                <a:solidFill>
                  <a:srgbClr val="FFFFFF"/>
                </a:solidFill>
                <a:latin typeface="Segoe UI"/>
                <a:cs typeface="Segoe UI"/>
              </a:rPr>
            </a:br>
            <a:r>
              <a:rPr lang="en-US" sz="2200" dirty="0">
                <a:solidFill>
                  <a:srgbClr val="FFFFFF"/>
                </a:solidFill>
                <a:latin typeface="Segoe UI"/>
                <a:cs typeface="Segoe UI"/>
              </a:rPr>
              <a:t>governments</a:t>
            </a:r>
          </a:p>
        </p:txBody>
      </p:sp>
      <p:sp>
        <p:nvSpPr>
          <p:cNvPr id="13" name="TextBox 12"/>
          <p:cNvSpPr txBox="1"/>
          <p:nvPr/>
        </p:nvSpPr>
        <p:spPr>
          <a:xfrm>
            <a:off x="6373726" y="3732755"/>
            <a:ext cx="2331212" cy="984885"/>
          </a:xfrm>
          <a:prstGeom prst="rect">
            <a:avLst/>
          </a:prstGeom>
          <a:solidFill>
            <a:schemeClr val="accent2">
              <a:lumMod val="75000"/>
            </a:schemeClr>
          </a:solidFill>
          <a:ln>
            <a:solidFill>
              <a:srgbClr val="000000"/>
            </a:solidFill>
          </a:ln>
        </p:spPr>
        <p:txBody>
          <a:bodyPr wrap="none" rtlCol="0">
            <a:spAutoFit/>
          </a:bodyPr>
          <a:lstStyle/>
          <a:p>
            <a:pPr algn="ctr"/>
            <a:r>
              <a:rPr lang="en-US" sz="2200" dirty="0">
                <a:solidFill>
                  <a:srgbClr val="FFFFFF"/>
                </a:solidFill>
                <a:latin typeface="Segoe UI"/>
                <a:cs typeface="Segoe UI"/>
              </a:rPr>
              <a:t>Non-Arctic states</a:t>
            </a:r>
          </a:p>
          <a:p>
            <a:pPr algn="ctr"/>
            <a:r>
              <a:rPr lang="en-US" dirty="0">
                <a:solidFill>
                  <a:srgbClr val="FFFFFF"/>
                </a:solidFill>
                <a:latin typeface="Segoe UI"/>
                <a:cs typeface="Segoe UI"/>
              </a:rPr>
              <a:t>(</a:t>
            </a:r>
            <a:r>
              <a:rPr lang="en-US" dirty="0" err="1">
                <a:solidFill>
                  <a:srgbClr val="FFFFFF"/>
                </a:solidFill>
                <a:latin typeface="Segoe UI"/>
                <a:cs typeface="Segoe UI"/>
              </a:rPr>
              <a:t>eg</a:t>
            </a:r>
            <a:r>
              <a:rPr lang="en-US" dirty="0">
                <a:solidFill>
                  <a:srgbClr val="FFFFFF"/>
                </a:solidFill>
                <a:latin typeface="Segoe UI"/>
                <a:cs typeface="Segoe UI"/>
              </a:rPr>
              <a:t> China, Japan, </a:t>
            </a:r>
            <a:br>
              <a:rPr lang="en-US" dirty="0">
                <a:solidFill>
                  <a:srgbClr val="FFFFFF"/>
                </a:solidFill>
                <a:latin typeface="Segoe UI"/>
                <a:cs typeface="Segoe UI"/>
              </a:rPr>
            </a:br>
            <a:r>
              <a:rPr lang="en-US" dirty="0">
                <a:solidFill>
                  <a:srgbClr val="FFFFFF"/>
                </a:solidFill>
                <a:latin typeface="Segoe UI"/>
                <a:cs typeface="Segoe UI"/>
              </a:rPr>
              <a:t>S. Korea, Singapore</a:t>
            </a:r>
          </a:p>
        </p:txBody>
      </p:sp>
      <p:sp>
        <p:nvSpPr>
          <p:cNvPr id="15" name="TextBox 14"/>
          <p:cNvSpPr txBox="1"/>
          <p:nvPr/>
        </p:nvSpPr>
        <p:spPr>
          <a:xfrm>
            <a:off x="4484806" y="5288598"/>
            <a:ext cx="2528720" cy="984885"/>
          </a:xfrm>
          <a:prstGeom prst="rect">
            <a:avLst/>
          </a:prstGeom>
          <a:solidFill>
            <a:schemeClr val="accent2">
              <a:lumMod val="75000"/>
            </a:schemeClr>
          </a:solidFill>
          <a:ln>
            <a:solidFill>
              <a:srgbClr val="000000"/>
            </a:solidFill>
          </a:ln>
        </p:spPr>
        <p:txBody>
          <a:bodyPr wrap="none" rtlCol="0">
            <a:spAutoFit/>
          </a:bodyPr>
          <a:lstStyle/>
          <a:p>
            <a:pPr algn="ctr"/>
            <a:r>
              <a:rPr lang="en-US" sz="2200" dirty="0">
                <a:solidFill>
                  <a:srgbClr val="FFFFFF"/>
                </a:solidFill>
                <a:latin typeface="Segoe UI"/>
                <a:cs typeface="Segoe UI"/>
              </a:rPr>
              <a:t>Corporations</a:t>
            </a:r>
          </a:p>
          <a:p>
            <a:pPr algn="ctr"/>
            <a:r>
              <a:rPr lang="en-US" dirty="0">
                <a:solidFill>
                  <a:srgbClr val="FFFFFF"/>
                </a:solidFill>
                <a:latin typeface="Segoe UI"/>
                <a:cs typeface="Segoe UI"/>
              </a:rPr>
              <a:t>(State-owned, national,</a:t>
            </a:r>
            <a:br>
              <a:rPr lang="en-US" dirty="0">
                <a:solidFill>
                  <a:srgbClr val="FFFFFF"/>
                </a:solidFill>
                <a:latin typeface="Segoe UI"/>
                <a:cs typeface="Segoe UI"/>
              </a:rPr>
            </a:br>
            <a:r>
              <a:rPr lang="en-US" dirty="0">
                <a:solidFill>
                  <a:srgbClr val="FFFFFF"/>
                </a:solidFill>
                <a:latin typeface="Segoe UI"/>
                <a:cs typeface="Segoe UI"/>
              </a:rPr>
              <a:t>and multinational)</a:t>
            </a:r>
          </a:p>
        </p:txBody>
      </p:sp>
      <p:sp>
        <p:nvSpPr>
          <p:cNvPr id="17" name="TextBox 16"/>
          <p:cNvSpPr txBox="1"/>
          <p:nvPr/>
        </p:nvSpPr>
        <p:spPr>
          <a:xfrm>
            <a:off x="314920" y="1895619"/>
            <a:ext cx="2482057" cy="769441"/>
          </a:xfrm>
          <a:prstGeom prst="rect">
            <a:avLst/>
          </a:prstGeom>
          <a:solidFill>
            <a:schemeClr val="accent2">
              <a:lumMod val="75000"/>
            </a:schemeClr>
          </a:solidFill>
          <a:ln>
            <a:solidFill>
              <a:srgbClr val="000000"/>
            </a:solidFill>
          </a:ln>
        </p:spPr>
        <p:txBody>
          <a:bodyPr wrap="none" rtlCol="0">
            <a:spAutoFit/>
          </a:bodyPr>
          <a:lstStyle/>
          <a:p>
            <a:pPr algn="ctr"/>
            <a:r>
              <a:rPr lang="en-US" sz="2200" dirty="0">
                <a:solidFill>
                  <a:srgbClr val="FFFFFF"/>
                </a:solidFill>
                <a:latin typeface="Segoe UI"/>
                <a:cs typeface="Segoe UI"/>
              </a:rPr>
              <a:t>Intergovernmental</a:t>
            </a:r>
          </a:p>
          <a:p>
            <a:pPr algn="ctr"/>
            <a:r>
              <a:rPr lang="en-US" sz="2200" dirty="0">
                <a:solidFill>
                  <a:srgbClr val="FFFFFF"/>
                </a:solidFill>
                <a:latin typeface="Segoe UI"/>
                <a:cs typeface="Segoe UI"/>
              </a:rPr>
              <a:t>organizations</a:t>
            </a:r>
          </a:p>
        </p:txBody>
      </p:sp>
      <p:sp>
        <p:nvSpPr>
          <p:cNvPr id="19" name="TextBox 18"/>
          <p:cNvSpPr txBox="1"/>
          <p:nvPr/>
        </p:nvSpPr>
        <p:spPr>
          <a:xfrm>
            <a:off x="314920" y="3612723"/>
            <a:ext cx="1861733" cy="769441"/>
          </a:xfrm>
          <a:prstGeom prst="rect">
            <a:avLst/>
          </a:prstGeom>
          <a:solidFill>
            <a:schemeClr val="accent2">
              <a:lumMod val="75000"/>
            </a:schemeClr>
          </a:solidFill>
          <a:ln>
            <a:solidFill>
              <a:srgbClr val="000000"/>
            </a:solidFill>
          </a:ln>
        </p:spPr>
        <p:txBody>
          <a:bodyPr wrap="none" rtlCol="0">
            <a:spAutoFit/>
          </a:bodyPr>
          <a:lstStyle/>
          <a:p>
            <a:pPr algn="ctr"/>
            <a:r>
              <a:rPr lang="en-US" sz="2200" dirty="0">
                <a:solidFill>
                  <a:srgbClr val="FFFFFF"/>
                </a:solidFill>
                <a:latin typeface="Segoe UI"/>
                <a:cs typeface="Segoe UI"/>
              </a:rPr>
              <a:t>Indigenous </a:t>
            </a:r>
            <a:br>
              <a:rPr lang="en-US" sz="2200" dirty="0">
                <a:solidFill>
                  <a:srgbClr val="FFFFFF"/>
                </a:solidFill>
                <a:latin typeface="Segoe UI"/>
                <a:cs typeface="Segoe UI"/>
              </a:rPr>
            </a:br>
            <a:r>
              <a:rPr lang="en-US" sz="2200" dirty="0">
                <a:solidFill>
                  <a:srgbClr val="FFFFFF"/>
                </a:solidFill>
                <a:latin typeface="Segoe UI"/>
                <a:cs typeface="Segoe UI"/>
              </a:rPr>
              <a:t>organizations</a:t>
            </a:r>
          </a:p>
        </p:txBody>
      </p:sp>
      <p:sp>
        <p:nvSpPr>
          <p:cNvPr id="21" name="TextBox 20"/>
          <p:cNvSpPr txBox="1"/>
          <p:nvPr/>
        </p:nvSpPr>
        <p:spPr>
          <a:xfrm>
            <a:off x="1492049" y="5011600"/>
            <a:ext cx="1967531" cy="769441"/>
          </a:xfrm>
          <a:prstGeom prst="rect">
            <a:avLst/>
          </a:prstGeom>
          <a:solidFill>
            <a:schemeClr val="accent2">
              <a:lumMod val="75000"/>
            </a:schemeClr>
          </a:solidFill>
          <a:ln>
            <a:solidFill>
              <a:srgbClr val="000000"/>
            </a:solidFill>
          </a:ln>
        </p:spPr>
        <p:txBody>
          <a:bodyPr wrap="none" rtlCol="0">
            <a:spAutoFit/>
          </a:bodyPr>
          <a:lstStyle/>
          <a:p>
            <a:pPr algn="ctr"/>
            <a:r>
              <a:rPr lang="en-US" sz="2200" dirty="0">
                <a:solidFill>
                  <a:srgbClr val="FFFFFF"/>
                </a:solidFill>
                <a:latin typeface="Segoe UI"/>
                <a:cs typeface="Segoe UI"/>
              </a:rPr>
              <a:t>Environmental</a:t>
            </a:r>
            <a:br>
              <a:rPr lang="en-US" sz="2200" dirty="0">
                <a:solidFill>
                  <a:srgbClr val="FFFFFF"/>
                </a:solidFill>
                <a:latin typeface="Segoe UI"/>
                <a:cs typeface="Segoe UI"/>
              </a:rPr>
            </a:br>
            <a:r>
              <a:rPr lang="en-US" sz="2200" dirty="0">
                <a:solidFill>
                  <a:srgbClr val="FFFFFF"/>
                </a:solidFill>
                <a:latin typeface="Segoe UI"/>
                <a:cs typeface="Segoe UI"/>
              </a:rPr>
              <a:t>organizations</a:t>
            </a:r>
          </a:p>
        </p:txBody>
      </p:sp>
      <p:sp>
        <p:nvSpPr>
          <p:cNvPr id="23" name="TextBox 22"/>
          <p:cNvSpPr txBox="1"/>
          <p:nvPr/>
        </p:nvSpPr>
        <p:spPr>
          <a:xfrm>
            <a:off x="3742711" y="3284031"/>
            <a:ext cx="2006454" cy="553998"/>
          </a:xfrm>
          <a:prstGeom prst="rect">
            <a:avLst/>
          </a:prstGeom>
          <a:noFill/>
        </p:spPr>
        <p:txBody>
          <a:bodyPr wrap="none" rtlCol="0">
            <a:spAutoFit/>
          </a:bodyPr>
          <a:lstStyle/>
          <a:p>
            <a:r>
              <a:rPr lang="en-US" sz="3000" b="1" dirty="0">
                <a:solidFill>
                  <a:schemeClr val="accent1">
                    <a:lumMod val="50000"/>
                  </a:schemeClr>
                </a:solidFill>
                <a:latin typeface="Segoe UI"/>
                <a:cs typeface="Segoe UI"/>
              </a:rPr>
              <a:t>The Arctic</a:t>
            </a:r>
          </a:p>
        </p:txBody>
      </p:sp>
      <p:cxnSp>
        <p:nvCxnSpPr>
          <p:cNvPr id="25" name="Straight Connector 24"/>
          <p:cNvCxnSpPr/>
          <p:nvPr/>
        </p:nvCxnSpPr>
        <p:spPr>
          <a:xfrm flipV="1">
            <a:off x="3489211" y="3889721"/>
            <a:ext cx="866628" cy="1121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2" idx="1"/>
          </p:cNvCxnSpPr>
          <p:nvPr/>
        </p:nvCxnSpPr>
        <p:spPr>
          <a:xfrm flipH="1" flipV="1">
            <a:off x="5749166" y="3802513"/>
            <a:ext cx="624560" cy="422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3" idx="0"/>
          </p:cNvCxnSpPr>
          <p:nvPr/>
        </p:nvCxnSpPr>
        <p:spPr>
          <a:xfrm flipH="1" flipV="1">
            <a:off x="4968967" y="3889721"/>
            <a:ext cx="780199" cy="139887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0" idx="2"/>
          </p:cNvCxnSpPr>
          <p:nvPr/>
        </p:nvCxnSpPr>
        <p:spPr>
          <a:xfrm flipH="1">
            <a:off x="4725347" y="2265162"/>
            <a:ext cx="582425" cy="99463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2176654" y="3727949"/>
            <a:ext cx="1557742" cy="307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2798097" y="2265162"/>
            <a:ext cx="1251178" cy="1018869"/>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550808" y="2866593"/>
            <a:ext cx="1200606" cy="417438"/>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14920" y="3612723"/>
            <a:ext cx="1861733" cy="769441"/>
          </a:xfrm>
          <a:prstGeom prst="rect">
            <a:avLst/>
          </a:prstGeom>
          <a:solidFill>
            <a:srgbClr val="FF9F0A">
              <a:alpha val="64000"/>
            </a:srgbClr>
          </a:solidFill>
          <a:ln>
            <a:solidFill>
              <a:srgbClr val="000000"/>
            </a:solidFill>
          </a:ln>
        </p:spPr>
        <p:txBody>
          <a:bodyPr wrap="none" rtlCol="0">
            <a:spAutoFit/>
          </a:bodyPr>
          <a:lstStyle/>
          <a:p>
            <a:pPr algn="ctr"/>
            <a:r>
              <a:rPr lang="en-US" sz="2200" dirty="0">
                <a:solidFill>
                  <a:srgbClr val="FFFFFF"/>
                </a:solidFill>
                <a:latin typeface="Segoe UI"/>
                <a:cs typeface="Segoe UI"/>
              </a:rPr>
              <a:t>Indigenous </a:t>
            </a:r>
            <a:br>
              <a:rPr lang="en-US" sz="2200" dirty="0">
                <a:solidFill>
                  <a:srgbClr val="FFFFFF"/>
                </a:solidFill>
                <a:latin typeface="Segoe UI"/>
                <a:cs typeface="Segoe UI"/>
              </a:rPr>
            </a:br>
            <a:r>
              <a:rPr lang="en-US" sz="2200" dirty="0">
                <a:solidFill>
                  <a:srgbClr val="FFFFFF"/>
                </a:solidFill>
                <a:latin typeface="Segoe UI"/>
                <a:cs typeface="Segoe UI"/>
              </a:rPr>
              <a:t>organizations</a:t>
            </a:r>
          </a:p>
        </p:txBody>
      </p:sp>
      <p:sp>
        <p:nvSpPr>
          <p:cNvPr id="41" name="TextBox 40"/>
          <p:cNvSpPr txBox="1"/>
          <p:nvPr/>
        </p:nvSpPr>
        <p:spPr>
          <a:xfrm>
            <a:off x="4484805" y="5288597"/>
            <a:ext cx="2528720" cy="984885"/>
          </a:xfrm>
          <a:prstGeom prst="rect">
            <a:avLst/>
          </a:prstGeom>
          <a:solidFill>
            <a:srgbClr val="FF9F0A">
              <a:alpha val="67000"/>
            </a:srgbClr>
          </a:solidFill>
          <a:ln>
            <a:solidFill>
              <a:srgbClr val="000000"/>
            </a:solidFill>
          </a:ln>
        </p:spPr>
        <p:txBody>
          <a:bodyPr wrap="square" rtlCol="0">
            <a:spAutoFit/>
          </a:bodyPr>
          <a:lstStyle/>
          <a:p>
            <a:pPr algn="ctr"/>
            <a:r>
              <a:rPr lang="en-US" sz="2200" dirty="0">
                <a:solidFill>
                  <a:srgbClr val="FFFFFF"/>
                </a:solidFill>
                <a:latin typeface="Segoe UI"/>
                <a:cs typeface="Segoe UI"/>
              </a:rPr>
              <a:t>Corporations</a:t>
            </a:r>
          </a:p>
          <a:p>
            <a:pPr algn="ctr"/>
            <a:r>
              <a:rPr lang="en-US" dirty="0">
                <a:solidFill>
                  <a:srgbClr val="FFFFFF"/>
                </a:solidFill>
                <a:latin typeface="Segoe UI"/>
                <a:cs typeface="Segoe UI"/>
              </a:rPr>
              <a:t>(State-owned, national,</a:t>
            </a:r>
            <a:br>
              <a:rPr lang="en-US" dirty="0">
                <a:solidFill>
                  <a:srgbClr val="FFFFFF"/>
                </a:solidFill>
                <a:latin typeface="Segoe UI"/>
                <a:cs typeface="Segoe UI"/>
              </a:rPr>
            </a:br>
            <a:r>
              <a:rPr lang="en-US" dirty="0">
                <a:solidFill>
                  <a:srgbClr val="FFFFFF"/>
                </a:solidFill>
                <a:latin typeface="Segoe UI"/>
                <a:cs typeface="Segoe UI"/>
              </a:rPr>
              <a:t>and multinational)</a:t>
            </a:r>
          </a:p>
        </p:txBody>
      </p:sp>
      <p:sp>
        <p:nvSpPr>
          <p:cNvPr id="43" name="TextBox 42"/>
          <p:cNvSpPr txBox="1"/>
          <p:nvPr/>
        </p:nvSpPr>
        <p:spPr>
          <a:xfrm>
            <a:off x="6373726" y="3732755"/>
            <a:ext cx="2331212" cy="984885"/>
          </a:xfrm>
          <a:prstGeom prst="rect">
            <a:avLst/>
          </a:prstGeom>
          <a:solidFill>
            <a:srgbClr val="FF9F0A">
              <a:alpha val="65000"/>
            </a:srgbClr>
          </a:solidFill>
          <a:ln>
            <a:solidFill>
              <a:srgbClr val="000000"/>
            </a:solidFill>
          </a:ln>
        </p:spPr>
        <p:txBody>
          <a:bodyPr wrap="none" rtlCol="0">
            <a:spAutoFit/>
          </a:bodyPr>
          <a:lstStyle/>
          <a:p>
            <a:pPr algn="ctr"/>
            <a:r>
              <a:rPr lang="en-US" sz="2200" dirty="0">
                <a:solidFill>
                  <a:srgbClr val="FFFFFF"/>
                </a:solidFill>
                <a:latin typeface="Segoe UI"/>
                <a:cs typeface="Segoe UI"/>
              </a:rPr>
              <a:t>Non-Arctic states</a:t>
            </a:r>
          </a:p>
          <a:p>
            <a:pPr algn="ctr"/>
            <a:r>
              <a:rPr lang="en-US" dirty="0">
                <a:solidFill>
                  <a:srgbClr val="FFFFFF"/>
                </a:solidFill>
                <a:latin typeface="Segoe UI"/>
                <a:cs typeface="Segoe UI"/>
              </a:rPr>
              <a:t>(</a:t>
            </a:r>
            <a:r>
              <a:rPr lang="en-US" dirty="0" err="1">
                <a:solidFill>
                  <a:srgbClr val="FFFFFF"/>
                </a:solidFill>
                <a:latin typeface="Segoe UI"/>
                <a:cs typeface="Segoe UI"/>
              </a:rPr>
              <a:t>eg</a:t>
            </a:r>
            <a:r>
              <a:rPr lang="en-US" dirty="0">
                <a:solidFill>
                  <a:srgbClr val="FFFFFF"/>
                </a:solidFill>
                <a:latin typeface="Segoe UI"/>
                <a:cs typeface="Segoe UI"/>
              </a:rPr>
              <a:t> China, Japan, </a:t>
            </a:r>
            <a:br>
              <a:rPr lang="en-US" dirty="0">
                <a:solidFill>
                  <a:srgbClr val="FFFFFF"/>
                </a:solidFill>
                <a:latin typeface="Segoe UI"/>
                <a:cs typeface="Segoe UI"/>
              </a:rPr>
            </a:br>
            <a:r>
              <a:rPr lang="en-US" dirty="0">
                <a:solidFill>
                  <a:srgbClr val="FFFFFF"/>
                </a:solidFill>
                <a:latin typeface="Segoe UI"/>
                <a:cs typeface="Segoe UI"/>
              </a:rPr>
              <a:t>S. Korea, Singapore</a:t>
            </a:r>
          </a:p>
        </p:txBody>
      </p:sp>
    </p:spTree>
    <p:extLst>
      <p:ext uri="{BB962C8B-B14F-4D97-AF65-F5344CB8AC3E}">
        <p14:creationId xmlns:p14="http://schemas.microsoft.com/office/powerpoint/2010/main" val="141384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2" descr="F:\DCIM\275_FUJI\DSCF588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6906" y="681441"/>
            <a:ext cx="10940907" cy="61676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933" y="6621367"/>
            <a:ext cx="2212465" cy="261610"/>
          </a:xfrm>
          <a:prstGeom prst="rect">
            <a:avLst/>
          </a:prstGeom>
          <a:noFill/>
        </p:spPr>
        <p:txBody>
          <a:bodyPr wrap="none" rtlCol="0">
            <a:spAutoFit/>
          </a:bodyPr>
          <a:lstStyle/>
          <a:p>
            <a:r>
              <a:rPr lang="en-US" sz="11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7"/>
          <p:cNvSpPr>
            <a:spLocks noChangeArrowheads="1"/>
          </p:cNvSpPr>
          <p:nvPr/>
        </p:nvSpPr>
        <p:spPr bwMode="auto">
          <a:xfrm>
            <a:off x="-16933" y="0"/>
            <a:ext cx="9144000" cy="661720"/>
          </a:xfrm>
          <a:prstGeom prst="rect">
            <a:avLst/>
          </a:prstGeom>
          <a:solidFill>
            <a:srgbClr val="00427F">
              <a:alpha val="90000"/>
            </a:srgbClr>
          </a:solidFill>
          <a:ln>
            <a:noFill/>
          </a:ln>
          <a:extLst/>
        </p:spPr>
        <p:txBody>
          <a:bodyPr lIns="91440" tIns="182880" rIns="91440" bIns="91440">
            <a:spAutoFit/>
          </a:bodyPr>
          <a:lstStyle/>
          <a:p>
            <a:pPr algn="ctr"/>
            <a:r>
              <a:rPr lang="en-US" sz="2500" dirty="0">
                <a:solidFill>
                  <a:schemeClr val="bg1"/>
                </a:solidFill>
                <a:latin typeface="Segoe UI" pitchFamily="34" charset="0"/>
                <a:ea typeface="Segoe UI" pitchFamily="34" charset="0"/>
                <a:cs typeface="Segoe UI" pitchFamily="34" charset="0"/>
              </a:rPr>
              <a:t>New actors, old “problem”</a:t>
            </a:r>
          </a:p>
        </p:txBody>
      </p:sp>
      <p:pic>
        <p:nvPicPr>
          <p:cNvPr id="5" name="Picture 4" descr="seq-57.jp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 y="824902"/>
            <a:ext cx="4632672" cy="5833426"/>
          </a:xfrm>
          <a:prstGeom prst="rect">
            <a:avLst/>
          </a:prstGeom>
          <a:ln>
            <a:solidFill>
              <a:srgbClr val="000000"/>
            </a:solidFill>
          </a:ln>
        </p:spPr>
      </p:pic>
      <p:pic>
        <p:nvPicPr>
          <p:cNvPr id="7" name="Picture 6" descr="seq-57.jp2"/>
          <p:cNvPicPr>
            <a:picLocks noChangeAspect="1"/>
          </p:cNvPicPr>
          <p:nvPr/>
        </p:nvPicPr>
        <p:blipFill rotWithShape="1">
          <a:blip r:embed="rId5" cstate="print">
            <a:extLst>
              <a:ext uri="{28A0092B-C50C-407E-A947-70E740481C1C}">
                <a14:useLocalDpi xmlns:a14="http://schemas.microsoft.com/office/drawing/2010/main" val="0"/>
              </a:ext>
            </a:extLst>
          </a:blip>
          <a:srcRect l="66069" t="60572" r="17983" b="30521"/>
          <a:stretch/>
        </p:blipFill>
        <p:spPr>
          <a:xfrm>
            <a:off x="5480202" y="1190027"/>
            <a:ext cx="3485668" cy="2451399"/>
          </a:xfrm>
          <a:prstGeom prst="rect">
            <a:avLst/>
          </a:prstGeom>
          <a:ln>
            <a:solidFill>
              <a:srgbClr val="C00000"/>
            </a:solidFill>
          </a:ln>
          <a:effectLst>
            <a:outerShdw blurRad="50800" dist="38100" dir="8100000" sx="103000" sy="103000" algn="tr" rotWithShape="0">
              <a:prstClr val="black">
                <a:alpha val="58000"/>
              </a:prstClr>
            </a:outerShdw>
          </a:effectLst>
        </p:spPr>
      </p:pic>
      <p:cxnSp>
        <p:nvCxnSpPr>
          <p:cNvPr id="12" name="Straight Connector 11"/>
          <p:cNvCxnSpPr/>
          <p:nvPr/>
        </p:nvCxnSpPr>
        <p:spPr>
          <a:xfrm flipH="1">
            <a:off x="3540125" y="1190027"/>
            <a:ext cx="1940078" cy="3212709"/>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4333875" y="3641426"/>
            <a:ext cx="4631995" cy="12851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540125" y="4402736"/>
            <a:ext cx="793750" cy="523875"/>
          </a:xfrm>
          <a:prstGeom prst="rect">
            <a:avLst/>
          </a:prstGeom>
          <a:noFill/>
          <a:ln w="19050">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Rectangle 13"/>
          <p:cNvSpPr/>
          <p:nvPr/>
        </p:nvSpPr>
        <p:spPr>
          <a:xfrm>
            <a:off x="5480202" y="1190027"/>
            <a:ext cx="2309131" cy="57104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09700" y="729652"/>
            <a:ext cx="3029163" cy="307777"/>
          </a:xfrm>
          <a:prstGeom prst="rect">
            <a:avLst/>
          </a:prstGeom>
          <a:solidFill>
            <a:schemeClr val="bg1">
              <a:lumMod val="85000"/>
              <a:alpha val="76000"/>
            </a:schemeClr>
          </a:solidFill>
        </p:spPr>
        <p:txBody>
          <a:bodyPr wrap="none" rtlCol="0">
            <a:spAutoFit/>
          </a:bodyPr>
          <a:lstStyle/>
          <a:p>
            <a:r>
              <a:rPr lang="en-US" sz="1400" b="1" i="1" dirty="0">
                <a:latin typeface="Segoe UI" panose="020B0502040204020203" pitchFamily="34" charset="0"/>
                <a:ea typeface="Segoe UI" panose="020B0502040204020203" pitchFamily="34" charset="0"/>
                <a:cs typeface="Segoe UI" panose="020B0502040204020203" pitchFamily="34" charset="0"/>
              </a:rPr>
              <a:t>New York Tribune</a:t>
            </a:r>
            <a:r>
              <a:rPr lang="en-US" sz="1400" b="1" dirty="0">
                <a:latin typeface="Segoe UI" panose="020B0502040204020203" pitchFamily="34" charset="0"/>
                <a:ea typeface="Segoe UI" panose="020B0502040204020203" pitchFamily="34" charset="0"/>
                <a:cs typeface="Segoe UI" panose="020B0502040204020203" pitchFamily="34" charset="0"/>
              </a:rPr>
              <a:t>, 26 March 1922</a:t>
            </a:r>
          </a:p>
        </p:txBody>
      </p:sp>
    </p:spTree>
    <p:extLst>
      <p:ext uri="{BB962C8B-B14F-4D97-AF65-F5344CB8AC3E}">
        <p14:creationId xmlns:p14="http://schemas.microsoft.com/office/powerpoint/2010/main" val="30297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G:\DCIM\278_FUJI\DSCF8349.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l="3792" b="10710"/>
          <a:stretch/>
        </p:blipFill>
        <p:spPr bwMode="auto">
          <a:xfrm>
            <a:off x="-16933" y="1200329"/>
            <a:ext cx="9144000" cy="56576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5" name="Rectangle 7"/>
          <p:cNvSpPr>
            <a:spLocks noChangeArrowheads="1"/>
          </p:cNvSpPr>
          <p:nvPr/>
        </p:nvSpPr>
        <p:spPr bwMode="auto">
          <a:xfrm>
            <a:off x="-16933" y="0"/>
            <a:ext cx="9144000" cy="1200329"/>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Transportation as a technical solution to deliver regional </a:t>
            </a:r>
            <a:r>
              <a:rPr lang="en-US" sz="3000" i="1" dirty="0">
                <a:solidFill>
                  <a:schemeClr val="bg1"/>
                </a:solidFill>
                <a:latin typeface="Segoe UI" pitchFamily="34" charset="0"/>
                <a:ea typeface="Segoe UI" pitchFamily="34" charset="0"/>
                <a:cs typeface="Segoe UI" pitchFamily="34" charset="0"/>
              </a:rPr>
              <a:t>and </a:t>
            </a:r>
            <a:r>
              <a:rPr lang="en-US" sz="3000" dirty="0">
                <a:solidFill>
                  <a:schemeClr val="bg1"/>
                </a:solidFill>
                <a:latin typeface="Segoe UI" pitchFamily="34" charset="0"/>
                <a:ea typeface="Segoe UI" pitchFamily="34" charset="0"/>
                <a:cs typeface="Segoe UI" pitchFamily="34" charset="0"/>
              </a:rPr>
              <a:t>human development</a:t>
            </a:r>
            <a:endParaRPr lang="en-US" sz="2800" dirty="0">
              <a:solidFill>
                <a:schemeClr val="bg1"/>
              </a:solidFill>
              <a:latin typeface="Segoe UI" pitchFamily="34" charset="0"/>
              <a:ea typeface="Segoe UI" pitchFamily="34" charset="0"/>
              <a:cs typeface="Segoe UI" pitchFamily="34" charset="0"/>
            </a:endParaRPr>
          </a:p>
        </p:txBody>
      </p:sp>
      <p:sp>
        <p:nvSpPr>
          <p:cNvPr id="6" name="TextBox 5"/>
          <p:cNvSpPr txBox="1"/>
          <p:nvPr/>
        </p:nvSpPr>
        <p:spPr>
          <a:xfrm>
            <a:off x="20704" y="1442578"/>
            <a:ext cx="2271497" cy="1477328"/>
          </a:xfrm>
          <a:prstGeom prst="rect">
            <a:avLst/>
          </a:prstGeom>
          <a:noFill/>
        </p:spPr>
        <p:txBody>
          <a:bodyPr wrap="square" rtlCol="0">
            <a:spAutoFit/>
          </a:bodyPr>
          <a:lstStyle/>
          <a:p>
            <a:pPr algn="ctr"/>
            <a:r>
              <a:rPr lang="en-US" dirty="0">
                <a:solidFill>
                  <a:srgbClr val="FFFFFF"/>
                </a:solidFill>
                <a:latin typeface="Segoe UI"/>
                <a:cs typeface="Segoe UI"/>
              </a:rPr>
              <a:t>Biggest Arctic development conference, held annually in Iceland since 2014</a:t>
            </a:r>
          </a:p>
        </p:txBody>
      </p:sp>
      <p:cxnSp>
        <p:nvCxnSpPr>
          <p:cNvPr id="10" name="Straight Connector 9"/>
          <p:cNvCxnSpPr/>
          <p:nvPr/>
        </p:nvCxnSpPr>
        <p:spPr>
          <a:xfrm>
            <a:off x="1825688" y="2683863"/>
            <a:ext cx="272805" cy="71293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04571" y="2575716"/>
            <a:ext cx="1822495" cy="923330"/>
          </a:xfrm>
          <a:prstGeom prst="rect">
            <a:avLst/>
          </a:prstGeom>
          <a:noFill/>
        </p:spPr>
        <p:txBody>
          <a:bodyPr wrap="square" rtlCol="0">
            <a:spAutoFit/>
          </a:bodyPr>
          <a:lstStyle/>
          <a:p>
            <a:pPr algn="ctr"/>
            <a:r>
              <a:rPr lang="en-US" dirty="0">
                <a:solidFill>
                  <a:srgbClr val="FFFFFF"/>
                </a:solidFill>
                <a:latin typeface="Segoe UI"/>
                <a:cs typeface="Segoe UI"/>
              </a:rPr>
              <a:t>Icelandic shipping company</a:t>
            </a:r>
          </a:p>
        </p:txBody>
      </p:sp>
      <p:cxnSp>
        <p:nvCxnSpPr>
          <p:cNvPr id="14" name="Straight Connector 13"/>
          <p:cNvCxnSpPr/>
          <p:nvPr/>
        </p:nvCxnSpPr>
        <p:spPr>
          <a:xfrm flipV="1">
            <a:off x="7124700" y="3135995"/>
            <a:ext cx="537936" cy="59780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933" y="6564217"/>
            <a:ext cx="2191626"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Iceland, 2016</a:t>
            </a:r>
          </a:p>
        </p:txBody>
      </p:sp>
    </p:spTree>
    <p:extLst>
      <p:ext uri="{BB962C8B-B14F-4D97-AF65-F5344CB8AC3E}">
        <p14:creationId xmlns:p14="http://schemas.microsoft.com/office/powerpoint/2010/main" val="371534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232" y="2732087"/>
            <a:ext cx="7543800" cy="1143000"/>
          </a:xfrm>
        </p:spPr>
        <p:txBody>
          <a:bodyPr>
            <a:noAutofit/>
          </a:bodyPr>
          <a:lstStyle/>
          <a:p>
            <a:r>
              <a:rPr lang="en-US" sz="3600" b="1" dirty="0">
                <a:latin typeface="Segoe UI" panose="020B0502040204020203" pitchFamily="34" charset="0"/>
                <a:cs typeface="Segoe UI" panose="020B0502040204020203" pitchFamily="34" charset="0"/>
              </a:rPr>
              <a:t>How is Arctic development unfolding today?</a:t>
            </a:r>
          </a:p>
        </p:txBody>
      </p:sp>
    </p:spTree>
    <p:extLst>
      <p:ext uri="{BB962C8B-B14F-4D97-AF65-F5344CB8AC3E}">
        <p14:creationId xmlns:p14="http://schemas.microsoft.com/office/powerpoint/2010/main" val="114622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39170" cy="7415783"/>
          </a:xfrm>
          <a:prstGeom prst="rect">
            <a:avLst/>
          </a:prstGeom>
        </p:spPr>
      </p:pic>
      <p:sp>
        <p:nvSpPr>
          <p:cNvPr id="10" name="Rectangle 9"/>
          <p:cNvSpPr/>
          <p:nvPr/>
        </p:nvSpPr>
        <p:spPr>
          <a:xfrm rot="1276786">
            <a:off x="3505455" y="5243397"/>
            <a:ext cx="1012285" cy="246221"/>
          </a:xfrm>
          <a:prstGeom prst="rect">
            <a:avLst/>
          </a:prstGeom>
        </p:spPr>
        <p:txBody>
          <a:bodyPr wrap="square">
            <a:spAutoFit/>
          </a:bodyPr>
          <a:lstStyle/>
          <a:p>
            <a:r>
              <a:rPr lang="en-US" sz="1000" dirty="0">
                <a:solidFill>
                  <a:srgbClr val="FFFFFF"/>
                </a:solidFill>
                <a:latin typeface="Segoe UI"/>
                <a:cs typeface="Segoe UI"/>
              </a:rPr>
              <a:t>Arctic Circle</a:t>
            </a:r>
          </a:p>
        </p:txBody>
      </p:sp>
      <p:sp>
        <p:nvSpPr>
          <p:cNvPr id="11" name="Rectangle 10"/>
          <p:cNvSpPr/>
          <p:nvPr/>
        </p:nvSpPr>
        <p:spPr>
          <a:xfrm rot="1104978">
            <a:off x="3263850" y="6335956"/>
            <a:ext cx="1012285" cy="246221"/>
          </a:xfrm>
          <a:prstGeom prst="rect">
            <a:avLst/>
          </a:prstGeom>
        </p:spPr>
        <p:txBody>
          <a:bodyPr wrap="square">
            <a:spAutoFit/>
          </a:bodyPr>
          <a:lstStyle/>
          <a:p>
            <a:r>
              <a:rPr lang="en-US" sz="1000" dirty="0">
                <a:solidFill>
                  <a:srgbClr val="FFFFFF"/>
                </a:solidFill>
                <a:latin typeface="Segoe UI Semibold" panose="020B0702040204020203" pitchFamily="34" charset="0"/>
                <a:cs typeface="Segoe UI Semibold" panose="020B0702040204020203" pitchFamily="34" charset="0"/>
              </a:rPr>
              <a:t>50</a:t>
            </a:r>
            <a:r>
              <a:rPr lang="en-US" sz="1000" dirty="0">
                <a:solidFill>
                  <a:srgbClr val="FFFFFF"/>
                </a:solidFill>
              </a:rPr>
              <a:t>°</a:t>
            </a:r>
            <a:r>
              <a:rPr lang="en-US" sz="1000" dirty="0">
                <a:solidFill>
                  <a:srgbClr val="FFFFFF"/>
                </a:solidFill>
                <a:latin typeface="Segoe UI Semibold" panose="020B0702040204020203" pitchFamily="34" charset="0"/>
                <a:cs typeface="Segoe UI Semibold" panose="020B0702040204020203" pitchFamily="34" charset="0"/>
              </a:rPr>
              <a:t>N</a:t>
            </a:r>
          </a:p>
        </p:txBody>
      </p:sp>
      <p:sp>
        <p:nvSpPr>
          <p:cNvPr id="12" name="Rectangle 11"/>
          <p:cNvSpPr/>
          <p:nvPr/>
        </p:nvSpPr>
        <p:spPr>
          <a:xfrm>
            <a:off x="4065856" y="3337402"/>
            <a:ext cx="1012285" cy="246221"/>
          </a:xfrm>
          <a:prstGeom prst="rect">
            <a:avLst/>
          </a:prstGeom>
        </p:spPr>
        <p:txBody>
          <a:bodyPr wrap="square">
            <a:spAutoFit/>
          </a:bodyPr>
          <a:lstStyle/>
          <a:p>
            <a:pPr algn="ctr"/>
            <a:r>
              <a:rPr lang="en-US" sz="1000" dirty="0">
                <a:solidFill>
                  <a:srgbClr val="FFFFFF"/>
                </a:solidFill>
                <a:latin typeface="Segoe UI"/>
                <a:cs typeface="Segoe UI"/>
              </a:rPr>
              <a:t>North Pole</a:t>
            </a:r>
          </a:p>
        </p:txBody>
      </p:sp>
      <p:sp>
        <p:nvSpPr>
          <p:cNvPr id="13" name="TextBox 12"/>
          <p:cNvSpPr txBox="1"/>
          <p:nvPr/>
        </p:nvSpPr>
        <p:spPr>
          <a:xfrm>
            <a:off x="5316407" y="5666464"/>
            <a:ext cx="1017586" cy="369332"/>
          </a:xfrm>
          <a:prstGeom prst="rect">
            <a:avLst/>
          </a:prstGeom>
          <a:noFill/>
        </p:spPr>
        <p:txBody>
          <a:bodyPr wrap="none" rtlCol="0">
            <a:spAutoFit/>
          </a:bodyPr>
          <a:lstStyle/>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EUROPE</a:t>
            </a:r>
          </a:p>
        </p:txBody>
      </p:sp>
      <p:sp>
        <p:nvSpPr>
          <p:cNvPr id="14" name="TextBox 13"/>
          <p:cNvSpPr txBox="1"/>
          <p:nvPr/>
        </p:nvSpPr>
        <p:spPr>
          <a:xfrm>
            <a:off x="1344958" y="2744568"/>
            <a:ext cx="1148071" cy="646331"/>
          </a:xfrm>
          <a:prstGeom prst="rect">
            <a:avLst/>
          </a:prstGeom>
          <a:noFill/>
        </p:spPr>
        <p:txBody>
          <a:bodyPr wrap="none" rtlCol="0">
            <a:spAutoFit/>
          </a:bodyPr>
          <a:lstStyle/>
          <a:p>
            <a:pPr algn="ct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NORTH</a:t>
            </a:r>
          </a:p>
          <a:p>
            <a:pPr algn="ct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AMERICA</a:t>
            </a:r>
          </a:p>
        </p:txBody>
      </p:sp>
      <p:sp>
        <p:nvSpPr>
          <p:cNvPr id="15" name="TextBox 14"/>
          <p:cNvSpPr txBox="1"/>
          <p:nvPr/>
        </p:nvSpPr>
        <p:spPr>
          <a:xfrm>
            <a:off x="5929593" y="1415534"/>
            <a:ext cx="667170" cy="369332"/>
          </a:xfrm>
          <a:prstGeom prst="rect">
            <a:avLst/>
          </a:prstGeom>
          <a:noFill/>
        </p:spPr>
        <p:txBody>
          <a:bodyPr wrap="none" rtlCol="0">
            <a:spAutoFit/>
          </a:bodyPr>
          <a:lstStyle/>
          <a:p>
            <a:pPr algn="ct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ASIA</a:t>
            </a:r>
          </a:p>
        </p:txBody>
      </p:sp>
      <p:sp>
        <p:nvSpPr>
          <p:cNvPr id="34" name="TextBox 33"/>
          <p:cNvSpPr txBox="1"/>
          <p:nvPr/>
        </p:nvSpPr>
        <p:spPr>
          <a:xfrm>
            <a:off x="57139" y="6072648"/>
            <a:ext cx="2810934" cy="646331"/>
          </a:xfrm>
          <a:prstGeom prst="rect">
            <a:avLst/>
          </a:prstGeom>
          <a:noFill/>
        </p:spPr>
        <p:txBody>
          <a:bodyPr wrap="square" rtlCol="0">
            <a:spAutoFit/>
          </a:bodyPr>
          <a:lstStyle/>
          <a:p>
            <a:r>
              <a:rPr lang="en-US" dirty="0">
                <a:solidFill>
                  <a:srgbClr val="FFFFFF"/>
                </a:solidFill>
                <a:latin typeface="Segoe UI"/>
                <a:cs typeface="Segoe UI"/>
              </a:rPr>
              <a:t>1993-2011</a:t>
            </a:r>
            <a:br>
              <a:rPr lang="en-US" dirty="0">
                <a:solidFill>
                  <a:srgbClr val="FFFFFF"/>
                </a:solidFill>
                <a:latin typeface="Segoe UI"/>
                <a:cs typeface="Segoe UI"/>
              </a:rPr>
            </a:br>
            <a:r>
              <a:rPr lang="en-US" dirty="0">
                <a:solidFill>
                  <a:srgbClr val="FFFFFF"/>
                </a:solidFill>
                <a:latin typeface="Segoe UI"/>
                <a:cs typeface="Segoe UI"/>
              </a:rPr>
              <a:t>DMSP/OLS Imagery</a:t>
            </a:r>
          </a:p>
        </p:txBody>
      </p:sp>
      <p:sp>
        <p:nvSpPr>
          <p:cNvPr id="26" name="Rectangle 25"/>
          <p:cNvSpPr/>
          <p:nvPr/>
        </p:nvSpPr>
        <p:spPr>
          <a:xfrm>
            <a:off x="142866" y="497510"/>
            <a:ext cx="508000" cy="449587"/>
          </a:xfrm>
          <a:prstGeom prst="rect">
            <a:avLst/>
          </a:prstGeom>
          <a:gradFill>
            <a:gsLst>
              <a:gs pos="100000">
                <a:srgbClr val="FFFF00"/>
              </a:gs>
              <a:gs pos="4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50866" y="395138"/>
            <a:ext cx="1107883" cy="1200329"/>
          </a:xfrm>
          <a:prstGeom prst="rect">
            <a:avLst/>
          </a:prstGeom>
          <a:noFill/>
        </p:spPr>
        <p:txBody>
          <a:bodyPr wrap="none" rtlCol="0">
            <a:spAutoFit/>
          </a:bodyPr>
          <a:lstStyle/>
          <a:p>
            <a:r>
              <a:rPr lang="en-US" dirty="0">
                <a:solidFill>
                  <a:schemeClr val="bg1"/>
                </a:solidFill>
                <a:latin typeface="Segoe UI"/>
                <a:cs typeface="Segoe UI"/>
              </a:rPr>
              <a:t>Increase</a:t>
            </a:r>
          </a:p>
          <a:p>
            <a:endParaRPr lang="en-US" dirty="0">
              <a:solidFill>
                <a:schemeClr val="bg1"/>
              </a:solidFill>
              <a:latin typeface="Segoe UI"/>
              <a:cs typeface="Segoe UI"/>
            </a:endParaRPr>
          </a:p>
          <a:p>
            <a:r>
              <a:rPr lang="en-US" dirty="0">
                <a:solidFill>
                  <a:schemeClr val="bg1"/>
                </a:solidFill>
                <a:latin typeface="Segoe UI"/>
                <a:cs typeface="Segoe UI"/>
              </a:rPr>
              <a:t>Decrease</a:t>
            </a:r>
          </a:p>
          <a:p>
            <a:endParaRPr lang="en-US" dirty="0">
              <a:solidFill>
                <a:schemeClr val="bg1"/>
              </a:solidFill>
              <a:latin typeface="Segoe UI"/>
              <a:cs typeface="Segoe UI"/>
            </a:endParaRPr>
          </a:p>
        </p:txBody>
      </p:sp>
      <p:sp>
        <p:nvSpPr>
          <p:cNvPr id="38" name="TextBox 37"/>
          <p:cNvSpPr txBox="1"/>
          <p:nvPr/>
        </p:nvSpPr>
        <p:spPr>
          <a:xfrm>
            <a:off x="50799" y="128178"/>
            <a:ext cx="1530888" cy="369332"/>
          </a:xfrm>
          <a:prstGeom prst="rect">
            <a:avLst/>
          </a:prstGeom>
          <a:noFill/>
        </p:spPr>
        <p:txBody>
          <a:bodyPr wrap="none" rtlCol="0">
            <a:spAutoFit/>
          </a:bodyPr>
          <a:lstStyle/>
          <a:p>
            <a:r>
              <a:rPr lang="en-US" b="1" dirty="0">
                <a:solidFill>
                  <a:srgbClr val="FFFFFF"/>
                </a:solidFill>
                <a:latin typeface="Segoe UI"/>
                <a:cs typeface="Segoe UI"/>
              </a:rPr>
              <a:t>Night Lights</a:t>
            </a:r>
          </a:p>
        </p:txBody>
      </p:sp>
      <p:sp>
        <p:nvSpPr>
          <p:cNvPr id="40" name="Rectangle 39"/>
          <p:cNvSpPr/>
          <p:nvPr/>
        </p:nvSpPr>
        <p:spPr>
          <a:xfrm>
            <a:off x="142866" y="1069322"/>
            <a:ext cx="508000" cy="391947"/>
          </a:xfrm>
          <a:prstGeom prst="rect">
            <a:avLst/>
          </a:prstGeom>
          <a:gradFill>
            <a:gsLst>
              <a:gs pos="100000">
                <a:srgbClr val="0000FF"/>
              </a:gs>
              <a:gs pos="4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6407" y="1047583"/>
            <a:ext cx="710665" cy="952052"/>
          </a:xfrm>
          <a:prstGeom prst="ellipse">
            <a:avLst/>
          </a:prstGeom>
          <a:noFill/>
          <a:ln>
            <a:solidFill>
              <a:srgbClr val="74A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796145">
            <a:off x="6039234" y="4888433"/>
            <a:ext cx="710665" cy="409403"/>
          </a:xfrm>
          <a:prstGeom prst="ellipse">
            <a:avLst/>
          </a:prstGeom>
          <a:noFill/>
          <a:ln>
            <a:solidFill>
              <a:srgbClr val="74A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495284" y="2087966"/>
            <a:ext cx="455298" cy="2646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673058" y="5450248"/>
            <a:ext cx="455298" cy="2646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219884" y="3702721"/>
            <a:ext cx="455298" cy="2646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883495" y="4315118"/>
            <a:ext cx="455298" cy="2646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441694" y="4965642"/>
            <a:ext cx="281771" cy="272647"/>
          </a:xfrm>
          <a:prstGeom prst="ellipse">
            <a:avLst/>
          </a:prstGeom>
          <a:noFill/>
          <a:ln>
            <a:solidFill>
              <a:srgbClr val="74A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41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16" grpId="0" animBg="1"/>
      <p:bldP spid="42" grpId="0" animBg="1"/>
      <p:bldP spid="43" grpId="0" animBg="1"/>
      <p:bldP spid="44"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80603" y="1177484"/>
            <a:ext cx="4386419" cy="894202"/>
          </a:xfrm>
        </p:spPr>
        <p:txBody>
          <a:bodyPr>
            <a:normAutofit/>
          </a:bodyPr>
          <a:lstStyle/>
          <a:p>
            <a:pPr marL="0" indent="0">
              <a:buNone/>
            </a:pPr>
            <a:r>
              <a:rPr lang="en-US" sz="2600" dirty="0" err="1">
                <a:solidFill>
                  <a:schemeClr val="bg1"/>
                </a:solidFill>
                <a:latin typeface="Segoe UI" panose="020B0502040204020203" pitchFamily="34" charset="0"/>
                <a:ea typeface="Segoe UI" panose="020B0502040204020203" pitchFamily="34" charset="0"/>
                <a:cs typeface="Segoe UI" panose="020B0502040204020203" pitchFamily="34" charset="0"/>
              </a:rPr>
              <a:t>Mirny</a:t>
            </a:r>
            <a:r>
              <a:rPr lang="en-US" sz="2600" dirty="0">
                <a:solidFill>
                  <a:schemeClr val="bg1"/>
                </a:solidFill>
                <a:latin typeface="Segoe UI" panose="020B0502040204020203" pitchFamily="34" charset="0"/>
                <a:ea typeface="Segoe UI" panose="020B0502040204020203" pitchFamily="34" charset="0"/>
                <a:cs typeface="Segoe UI" panose="020B0502040204020203" pitchFamily="34" charset="0"/>
              </a:rPr>
              <a:t> City, Sakha, Russia</a:t>
            </a:r>
          </a:p>
        </p:txBody>
      </p:sp>
      <p:pic>
        <p:nvPicPr>
          <p:cNvPr id="16386" name="Picture 2" descr="20160216_1105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495550"/>
            <a:ext cx="9142631" cy="21256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flipV="1">
            <a:off x="3200400" y="1714501"/>
            <a:ext cx="2466622" cy="14350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4621213"/>
            <a:ext cx="2135521"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Russia, 2016</a:t>
            </a:r>
          </a:p>
        </p:txBody>
      </p:sp>
    </p:spTree>
    <p:extLst>
      <p:ext uri="{BB962C8B-B14F-4D97-AF65-F5344CB8AC3E}">
        <p14:creationId xmlns:p14="http://schemas.microsoft.com/office/powerpoint/2010/main" val="6527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eninorge.com/Global/Bilder/Goliat%20float%20on/1900/05Goliat%20float-on-1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763257"/>
            <a:ext cx="9144000" cy="4730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1790" y="5548445"/>
            <a:ext cx="6306214" cy="646331"/>
          </a:xfrm>
          <a:prstGeom prst="rect">
            <a:avLst/>
          </a:prstGeom>
          <a:noFill/>
        </p:spPr>
        <p:txBody>
          <a:bodyPr wrap="none" rtlCol="0">
            <a:spAutoFit/>
          </a:bodyPr>
          <a:lstStyle/>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Eni’s </a:t>
            </a:r>
            <a:r>
              <a:rPr lang="en-US" i="1" dirty="0" err="1">
                <a:solidFill>
                  <a:schemeClr val="bg1"/>
                </a:solidFill>
                <a:latin typeface="Segoe UI" panose="020B0502040204020203" pitchFamily="34" charset="0"/>
                <a:ea typeface="Segoe UI" panose="020B0502040204020203" pitchFamily="34" charset="0"/>
                <a:cs typeface="Segoe UI" panose="020B0502040204020203" pitchFamily="34" charset="0"/>
              </a:rPr>
              <a:t>Goliat</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Floating Production Storage and Offloading Unit</a:t>
            </a:r>
          </a:p>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off Hammerfest, Norway</a:t>
            </a:r>
          </a:p>
        </p:txBody>
      </p:sp>
      <p:sp>
        <p:nvSpPr>
          <p:cNvPr id="5" name="TextBox 4"/>
          <p:cNvSpPr txBox="1"/>
          <p:nvPr/>
        </p:nvSpPr>
        <p:spPr>
          <a:xfrm>
            <a:off x="4592867" y="1607074"/>
            <a:ext cx="2148321" cy="656174"/>
          </a:xfrm>
          <a:prstGeom prst="rect">
            <a:avLst/>
          </a:prstGeom>
          <a:noFill/>
        </p:spPr>
        <p:txBody>
          <a:bodyPr wrap="square" rtlCol="0">
            <a:spAutoFit/>
          </a:bodyPr>
          <a:lstStyle/>
          <a:p>
            <a:pPr algn="ct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Manufactured in South Korea</a:t>
            </a:r>
          </a:p>
        </p:txBody>
      </p:sp>
      <p:cxnSp>
        <p:nvCxnSpPr>
          <p:cNvPr id="7" name="Straight Arrow Connector 6"/>
          <p:cNvCxnSpPr/>
          <p:nvPr/>
        </p:nvCxnSpPr>
        <p:spPr>
          <a:xfrm flipH="1">
            <a:off x="4995333" y="2263248"/>
            <a:ext cx="745067" cy="93715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cryopolitics.files.wordpress.com/2015/04/goliatrout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9941" y="915762"/>
            <a:ext cx="2238375" cy="21621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988" y="780997"/>
            <a:ext cx="6045200" cy="923330"/>
          </a:xfrm>
          <a:prstGeom prst="rect">
            <a:avLst/>
          </a:prstGeom>
          <a:noFill/>
        </p:spPr>
        <p:txBody>
          <a:bodyPr wrap="square" rtlCol="0">
            <a:spAutoFit/>
          </a:bodyPr>
          <a:lstStyle/>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The world’s </a:t>
            </a: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largest</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FPSO, </a:t>
            </a:r>
          </a:p>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shipped by the world’s </a:t>
            </a: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largest</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heavy transport vessel, </a:t>
            </a:r>
            <a:b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to the world’s </a:t>
            </a: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northernmost</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oil field.</a:t>
            </a:r>
          </a:p>
        </p:txBody>
      </p:sp>
    </p:spTree>
    <p:extLst>
      <p:ext uri="{BB962C8B-B14F-4D97-AF65-F5344CB8AC3E}">
        <p14:creationId xmlns:p14="http://schemas.microsoft.com/office/powerpoint/2010/main" val="12382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rcRect l="213" r="213"/>
          <a:stretch>
            <a:fillRect/>
          </a:stretch>
        </p:blipFill>
        <p:spPr/>
      </p:pic>
      <p:pic>
        <p:nvPicPr>
          <p:cNvPr id="4" name="Picture 3" descr="Figure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 y="0"/>
            <a:ext cx="9132513" cy="6858000"/>
          </a:xfrm>
          <a:prstGeom prst="rect">
            <a:avLst/>
          </a:prstGeom>
        </p:spPr>
      </p:pic>
      <p:sp>
        <p:nvSpPr>
          <p:cNvPr id="5" name="Content Placeholder 2"/>
          <p:cNvSpPr txBox="1">
            <a:spLocks/>
          </p:cNvSpPr>
          <p:nvPr/>
        </p:nvSpPr>
        <p:spPr>
          <a:xfrm>
            <a:off x="2895600" y="6513690"/>
            <a:ext cx="6236913" cy="4233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r">
              <a:buFont typeface="Arial" pitchFamily="34" charset="0"/>
              <a:buNone/>
            </a:pPr>
            <a:r>
              <a:rPr lang="en-US" sz="1400" dirty="0">
                <a:latin typeface="Segoe UI" panose="020B0502040204020203" pitchFamily="34" charset="0"/>
                <a:ea typeface="Segoe UI" panose="020B0502040204020203" pitchFamily="34" charset="0"/>
                <a:cs typeface="Segoe UI" panose="020B0502040204020203" pitchFamily="34" charset="0"/>
              </a:rPr>
              <a:t>Bennett (2014) </a:t>
            </a:r>
            <a:r>
              <a:rPr lang="en-US" sz="1400" i="1" dirty="0">
                <a:latin typeface="Segoe UI" panose="020B0502040204020203" pitchFamily="34" charset="0"/>
                <a:ea typeface="Segoe UI" panose="020B0502040204020203" pitchFamily="34" charset="0"/>
                <a:cs typeface="Segoe UI" panose="020B0502040204020203" pitchFamily="34" charset="0"/>
              </a:rPr>
              <a:t>Eurasian Geography and Economics</a:t>
            </a:r>
          </a:p>
        </p:txBody>
      </p:sp>
    </p:spTree>
    <p:extLst>
      <p:ext uri="{BB962C8B-B14F-4D97-AF65-F5344CB8AC3E}">
        <p14:creationId xmlns:p14="http://schemas.microsoft.com/office/powerpoint/2010/main" val="300913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https://svs.gsfc.nasa.gov/vis/a000000/a003400/a003464/still_seaIce2007_0914.073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740932"/>
            <a:ext cx="9097010" cy="5117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488668"/>
            <a:ext cx="1228221" cy="307777"/>
          </a:xfrm>
          <a:prstGeom prst="rect">
            <a:avLst/>
          </a:prstGeom>
          <a:noFill/>
        </p:spPr>
        <p:txBody>
          <a:bodyPr wrap="none" rtlCol="0">
            <a:spAutoFit/>
          </a:bodyPr>
          <a:lstStyle/>
          <a:p>
            <a:r>
              <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t>Image: NASA</a:t>
            </a:r>
          </a:p>
        </p:txBody>
      </p:sp>
      <p:sp>
        <p:nvSpPr>
          <p:cNvPr id="7"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Climate change and the opening of a new frontier</a:t>
            </a:r>
            <a:endParaRPr lang="en-US" sz="2800" dirty="0">
              <a:solidFill>
                <a:schemeClr val="bg1"/>
              </a:solidFill>
              <a:latin typeface="Segoe UI" pitchFamily="34" charset="0"/>
              <a:ea typeface="Segoe UI" pitchFamily="34" charset="0"/>
              <a:cs typeface="Segoe UI" pitchFamily="34" charset="0"/>
            </a:endParaRPr>
          </a:p>
        </p:txBody>
      </p:sp>
      <p:sp>
        <p:nvSpPr>
          <p:cNvPr id="4" name="Rectangle 3"/>
          <p:cNvSpPr/>
          <p:nvPr/>
        </p:nvSpPr>
        <p:spPr>
          <a:xfrm>
            <a:off x="0" y="738664"/>
            <a:ext cx="10278534" cy="6424136"/>
          </a:xfrm>
          <a:prstGeom prst="rect">
            <a:avLst/>
          </a:prstGeom>
          <a:solidFill>
            <a:schemeClr val="tx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614110" y="1286933"/>
            <a:ext cx="2971321" cy="4199467"/>
          </a:xfrm>
          <a:prstGeom prst="rect">
            <a:avLst/>
          </a:prstGeom>
          <a:ln>
            <a:solidFill>
              <a:schemeClr val="bg1"/>
            </a:solidFill>
          </a:ln>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92698" y="3950732"/>
            <a:ext cx="6233562" cy="246458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530475182"/>
      </p:ext>
    </p:extLst>
  </p:cSld>
  <p:clrMapOvr>
    <a:masterClrMapping/>
  </p:clrMapOvr>
  <mc:AlternateContent xmlns:mc="http://schemas.openxmlformats.org/markup-compatibility/2006" xmlns:p14="http://schemas.microsoft.com/office/powerpoint/2010/main">
    <mc:Choice Requires="p14">
      <p:transition spd="slow" p14:dur="2000" advTm="1047"/>
    </mc:Choice>
    <mc:Fallback xmlns="">
      <p:transition spd="slow" advTm="10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357327" y="1271062"/>
            <a:ext cx="3187378" cy="430887"/>
          </a:xfrm>
          <a:prstGeom prst="rect">
            <a:avLst/>
          </a:prstGeom>
          <a:noFill/>
        </p:spPr>
        <p:txBody>
          <a:bodyPr wrap="none" rtlCol="0">
            <a:spAutoFit/>
          </a:bodyPr>
          <a:lstStyle/>
          <a:p>
            <a:r>
              <a:rPr lang="en-US" sz="2200" b="1" dirty="0" err="1">
                <a:solidFill>
                  <a:srgbClr val="FFC000"/>
                </a:solidFill>
                <a:latin typeface="Segoe UI" panose="020B0502040204020203" pitchFamily="34" charset="0"/>
                <a:ea typeface="Segoe UI" panose="020B0502040204020203" pitchFamily="34" charset="0"/>
                <a:cs typeface="Segoe UI" panose="020B0502040204020203" pitchFamily="34" charset="0"/>
              </a:rPr>
              <a:t>Sakha</a:t>
            </a:r>
            <a:r>
              <a:rPr lang="en-US" sz="2200" b="1" dirty="0">
                <a:solidFill>
                  <a:srgbClr val="FFC000"/>
                </a:solidFill>
                <a:latin typeface="Segoe UI" panose="020B0502040204020203" pitchFamily="34" charset="0"/>
                <a:ea typeface="Segoe UI" panose="020B0502040204020203" pitchFamily="34" charset="0"/>
                <a:cs typeface="Segoe UI" panose="020B0502040204020203" pitchFamily="34" charset="0"/>
              </a:rPr>
              <a:t> Republic, Russia</a:t>
            </a:r>
            <a:endParaRPr lang="en-US" sz="2200" b="1"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5298935" y="3409849"/>
            <a:ext cx="3635022" cy="1754327"/>
          </a:xfrm>
          <a:prstGeom prst="rect">
            <a:avLst/>
          </a:prstGeom>
          <a:noFill/>
        </p:spPr>
        <p:txBody>
          <a:bodyPr wrap="square" rtlCol="0">
            <a:spAutoFit/>
          </a:bodyPr>
          <a:lstStyle/>
          <a:p>
            <a:pPr algn="ct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One of the world’s largest cities without an overland connection</a:t>
            </a:r>
          </a:p>
          <a:p>
            <a:pPr algn="ctr"/>
            <a:b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br>
            <a:endPar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algn="ctr"/>
            <a: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t>Fieldwork</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February-March 2016</a:t>
            </a:r>
          </a:p>
        </p:txBody>
      </p:sp>
      <p:sp>
        <p:nvSpPr>
          <p:cNvPr id="5" name="TextBox 4"/>
          <p:cNvSpPr txBox="1"/>
          <p:nvPr/>
        </p:nvSpPr>
        <p:spPr>
          <a:xfrm>
            <a:off x="-723229" y="2310992"/>
            <a:ext cx="184666" cy="369332"/>
          </a:xfrm>
          <a:prstGeom prst="rect">
            <a:avLst/>
          </a:prstGeom>
          <a:noFill/>
        </p:spPr>
        <p:txBody>
          <a:bodyPr wrap="none" rtlCol="0">
            <a:spAutoFit/>
          </a:bodyPr>
          <a:lstStyle/>
          <a:p>
            <a:endParaRPr lang="en-US" dirty="0"/>
          </a:p>
        </p:txBody>
      </p:sp>
      <p:sp>
        <p:nvSpPr>
          <p:cNvPr id="16" name="TextBox 15"/>
          <p:cNvSpPr txBox="1"/>
          <p:nvPr/>
        </p:nvSpPr>
        <p:spPr>
          <a:xfrm>
            <a:off x="125098" y="1271062"/>
            <a:ext cx="4149068" cy="430887"/>
          </a:xfrm>
          <a:prstGeom prst="rect">
            <a:avLst/>
          </a:prstGeom>
          <a:noFill/>
        </p:spPr>
        <p:txBody>
          <a:bodyPr wrap="none" rtlCol="0">
            <a:spAutoFit/>
          </a:bodyPr>
          <a:lstStyle/>
          <a:p>
            <a:r>
              <a:rPr lang="en-US" sz="2200" b="1" dirty="0">
                <a:solidFill>
                  <a:srgbClr val="FFC000"/>
                </a:solidFill>
                <a:latin typeface="Segoe UI" panose="020B0502040204020203" pitchFamily="34" charset="0"/>
                <a:ea typeface="Segoe UI" panose="020B0502040204020203" pitchFamily="34" charset="0"/>
                <a:cs typeface="Segoe UI" panose="020B0502040204020203" pitchFamily="34" charset="0"/>
              </a:rPr>
              <a:t>Northwest Territories, Canada</a:t>
            </a:r>
            <a:endParaRPr lang="en-US" sz="2200" b="1"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extBox 16"/>
          <p:cNvSpPr txBox="1"/>
          <p:nvPr/>
        </p:nvSpPr>
        <p:spPr>
          <a:xfrm>
            <a:off x="323633" y="3389459"/>
            <a:ext cx="3708614" cy="2308324"/>
          </a:xfrm>
          <a:prstGeom prst="rect">
            <a:avLst/>
          </a:prstGeom>
          <a:noFill/>
        </p:spPr>
        <p:txBody>
          <a:bodyPr wrap="square" rtlCol="0">
            <a:spAutoFit/>
          </a:bodyPr>
          <a:lstStyle/>
          <a:p>
            <a:pPr algn="ct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New highway from Inuvik to Tuktoyaktuk, coastal indigenous hamlet on Arctic Ocean</a:t>
            </a:r>
          </a:p>
          <a:p>
            <a:pPr algn="ctr"/>
            <a:endPar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algn="ctr"/>
            <a: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t>Fieldwork</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June-July 2016</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endParaRPr lang="en-US"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p:nvPr/>
        </p:nvSpPr>
        <p:spPr>
          <a:xfrm>
            <a:off x="2177940" y="5142428"/>
            <a:ext cx="4572000" cy="1477328"/>
          </a:xfrm>
          <a:prstGeom prst="rect">
            <a:avLst/>
          </a:prstGeom>
        </p:spPr>
        <p:txBody>
          <a:bodyPr>
            <a:spAutoFit/>
          </a:bodyPr>
          <a:lstStyle/>
          <a:p>
            <a:pPr algn="ctr"/>
            <a: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t>Methods</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-20+ semi-structured interviews</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-1 focus group</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-Informal conversations</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-Participant observation</a:t>
            </a:r>
            <a:endParaRPr lang="en-US" dirty="0"/>
          </a:p>
        </p:txBody>
      </p:sp>
      <p:pic>
        <p:nvPicPr>
          <p:cNvPr id="18" name="Picture 2" descr="F:\DCIM\276_FUJI\DSCF601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8582" y="1823005"/>
            <a:ext cx="2501810" cy="1410334"/>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740715" y="1823005"/>
            <a:ext cx="2535048" cy="1429133"/>
          </a:xfrm>
          <a:prstGeom prst="rect">
            <a:avLst/>
          </a:prstGeom>
          <a:ln>
            <a:solidFill>
              <a:srgbClr val="FFFFFF"/>
            </a:solidFill>
          </a:ln>
        </p:spPr>
      </p:pic>
      <p:pic>
        <p:nvPicPr>
          <p:cNvPr id="20" name="Picture 19" descr="DSCF2800.JPG"/>
          <p:cNvPicPr>
            <a:picLocks noChangeAspect="1"/>
          </p:cNvPicPr>
          <p:nvPr/>
        </p:nvPicPr>
        <p:blipFill rotWithShape="1">
          <a:blip r:embed="rId6" cstate="email">
            <a:extLst>
              <a:ext uri="{28A0092B-C50C-407E-A947-70E740481C1C}">
                <a14:useLocalDpi xmlns:a14="http://schemas.microsoft.com/office/drawing/2010/main" val="0"/>
              </a:ext>
            </a:extLst>
          </a:blip>
          <a:srcRect t="7573"/>
          <a:stretch/>
        </p:blipFill>
        <p:spPr>
          <a:xfrm>
            <a:off x="-538562" y="677108"/>
            <a:ext cx="10072022" cy="6206162"/>
          </a:xfrm>
          <a:prstGeom prst="rect">
            <a:avLst/>
          </a:prstGeom>
        </p:spPr>
      </p:pic>
      <p:sp>
        <p:nvSpPr>
          <p:cNvPr id="21" name="TextBox 20"/>
          <p:cNvSpPr txBox="1"/>
          <p:nvPr/>
        </p:nvSpPr>
        <p:spPr>
          <a:xfrm>
            <a:off x="-16933" y="6564217"/>
            <a:ext cx="2135521" cy="261610"/>
          </a:xfrm>
          <a:prstGeom prst="rect">
            <a:avLst/>
          </a:prstGeom>
          <a:noFill/>
        </p:spPr>
        <p:txBody>
          <a:bodyPr wrap="none" rtlCol="0">
            <a:spAutoFit/>
          </a:bodyPr>
          <a:lstStyle/>
          <a:p>
            <a:r>
              <a:rPr lang="en-US" sz="11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Photo: M. Bennett, Russia, 2016</a:t>
            </a:r>
          </a:p>
        </p:txBody>
      </p:sp>
      <p:sp>
        <p:nvSpPr>
          <p:cNvPr id="4" name="Rectangle 3"/>
          <p:cNvSpPr/>
          <p:nvPr/>
        </p:nvSpPr>
        <p:spPr>
          <a:xfrm>
            <a:off x="125097" y="747060"/>
            <a:ext cx="8808859" cy="3046988"/>
          </a:xfrm>
          <a:prstGeom prst="rect">
            <a:avLst/>
          </a:prstGeom>
        </p:spPr>
        <p:txBody>
          <a:bodyPr wrap="square">
            <a:spAutoFit/>
          </a:bodyPr>
          <a:lstStyle/>
          <a:p>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Climate adaptation is done to:</a:t>
            </a:r>
            <a:endPar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endPar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285750" indent="-285750">
              <a:buFont typeface="Arial"/>
              <a:buChar char="•"/>
            </a:pP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Moderate climate change’s impacts</a:t>
            </a:r>
          </a:p>
          <a:p>
            <a:pPr marL="285750" indent="-285750">
              <a:buFont typeface="Arial"/>
              <a:buChar char="•"/>
            </a:pP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Take advantage of new opportunities</a:t>
            </a:r>
          </a:p>
          <a:p>
            <a:pPr marL="285750" indent="-285750">
              <a:buFont typeface="Arial"/>
              <a:buChar char="•"/>
            </a:pP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Cope with the consequences</a:t>
            </a:r>
            <a:b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2400" dirty="0" err="1">
                <a:solidFill>
                  <a:schemeClr val="bg1"/>
                </a:solidFill>
                <a:latin typeface="Segoe UI" panose="020B0502040204020203" pitchFamily="34" charset="0"/>
                <a:ea typeface="Segoe UI" panose="020B0502040204020203" pitchFamily="34" charset="0"/>
                <a:cs typeface="Segoe UI" panose="020B0502040204020203" pitchFamily="34" charset="0"/>
              </a:rPr>
              <a:t>Adger</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 et al., 2013)</a:t>
            </a:r>
          </a:p>
          <a:p>
            <a:pPr marL="285750" indent="-285750">
              <a:buFont typeface="Arial"/>
              <a:buChar char="•"/>
            </a:pPr>
            <a:endPar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endPar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Ice road replacement in Canada and Russia</a:t>
            </a:r>
            <a:endParaRPr lang="en-US" sz="2800" dirty="0">
              <a:solidFill>
                <a:schemeClr val="bg1"/>
              </a:solidFill>
              <a:latin typeface="Segoe UI" pitchFamily="34" charset="0"/>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4154446875"/>
      </p:ext>
    </p:extLst>
  </p:cSld>
  <p:clrMapOvr>
    <a:masterClrMapping/>
  </p:clrMapOvr>
  <mc:AlternateContent xmlns:mc="http://schemas.openxmlformats.org/markup-compatibility/2006" xmlns:p14="http://schemas.microsoft.com/office/powerpoint/2010/main">
    <mc:Choice Requires="p14">
      <p:transition spd="slow" p14:dur="2000" advTm="98897"/>
    </mc:Choice>
    <mc:Fallback xmlns="">
      <p:transition spd="slow" advTm="98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Case studies: Ice roads in Canada and Russia</a:t>
            </a:r>
            <a:endParaRPr lang="en-US" sz="2800" dirty="0">
              <a:solidFill>
                <a:schemeClr val="bg1"/>
              </a:solidFill>
              <a:latin typeface="Segoe UI" pitchFamily="34" charset="0"/>
              <a:ea typeface="Segoe UI" pitchFamily="34" charset="0"/>
              <a:cs typeface="Segoe UI" pitchFamily="34" charset="0"/>
            </a:endParaRPr>
          </a:p>
        </p:txBody>
      </p:sp>
      <p:sp>
        <p:nvSpPr>
          <p:cNvPr id="2" name="TextBox 1"/>
          <p:cNvSpPr txBox="1"/>
          <p:nvPr/>
        </p:nvSpPr>
        <p:spPr>
          <a:xfrm>
            <a:off x="4691717" y="1271062"/>
            <a:ext cx="4368247" cy="430887"/>
          </a:xfrm>
          <a:prstGeom prst="rect">
            <a:avLst/>
          </a:prstGeom>
          <a:noFill/>
        </p:spPr>
        <p:txBody>
          <a:bodyPr wrap="none" rtlCol="0">
            <a:spAutoFit/>
          </a:bodyPr>
          <a:lstStyle/>
          <a:p>
            <a:r>
              <a:rPr lang="en-US" sz="2200" b="1" dirty="0">
                <a:solidFill>
                  <a:srgbClr val="7BB9F3"/>
                </a:solidFill>
                <a:latin typeface="Segoe UI" panose="020B0502040204020203" pitchFamily="34" charset="0"/>
                <a:ea typeface="Segoe UI" panose="020B0502040204020203" pitchFamily="34" charset="0"/>
                <a:cs typeface="Segoe UI" panose="020B0502040204020203" pitchFamily="34" charset="0"/>
              </a:rPr>
              <a:t>Yakutsk, Sakha Republic, Russia</a:t>
            </a:r>
          </a:p>
        </p:txBody>
      </p:sp>
      <p:sp>
        <p:nvSpPr>
          <p:cNvPr id="3" name="TextBox 2"/>
          <p:cNvSpPr txBox="1"/>
          <p:nvPr/>
        </p:nvSpPr>
        <p:spPr>
          <a:xfrm>
            <a:off x="5298935" y="3409849"/>
            <a:ext cx="3635022" cy="1754327"/>
          </a:xfrm>
          <a:prstGeom prst="rect">
            <a:avLst/>
          </a:prstGeom>
          <a:noFill/>
        </p:spPr>
        <p:txBody>
          <a:bodyPr wrap="square" rtlCol="0">
            <a:spAutoFit/>
          </a:bodyPr>
          <a:lstStyle/>
          <a:p>
            <a:pPr algn="ct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One of the world’s largest cities without an overland connection</a:t>
            </a:r>
          </a:p>
          <a:p>
            <a:pPr algn="ctr"/>
            <a:b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br>
            <a:endPar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algn="ctr"/>
            <a: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t>Fieldwork</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February-March 2016</a:t>
            </a:r>
          </a:p>
        </p:txBody>
      </p:sp>
      <p:sp>
        <p:nvSpPr>
          <p:cNvPr id="5" name="TextBox 4"/>
          <p:cNvSpPr txBox="1"/>
          <p:nvPr/>
        </p:nvSpPr>
        <p:spPr>
          <a:xfrm>
            <a:off x="-723229" y="2310992"/>
            <a:ext cx="184666" cy="369332"/>
          </a:xfrm>
          <a:prstGeom prst="rect">
            <a:avLst/>
          </a:prstGeom>
          <a:noFill/>
        </p:spPr>
        <p:txBody>
          <a:bodyPr wrap="none" rtlCol="0">
            <a:spAutoFit/>
          </a:bodyPr>
          <a:lstStyle/>
          <a:p>
            <a:endParaRPr lang="en-US" dirty="0"/>
          </a:p>
        </p:txBody>
      </p:sp>
      <p:sp>
        <p:nvSpPr>
          <p:cNvPr id="16" name="TextBox 15"/>
          <p:cNvSpPr txBox="1"/>
          <p:nvPr/>
        </p:nvSpPr>
        <p:spPr>
          <a:xfrm>
            <a:off x="125098" y="1271062"/>
            <a:ext cx="4149068" cy="430887"/>
          </a:xfrm>
          <a:prstGeom prst="rect">
            <a:avLst/>
          </a:prstGeom>
          <a:noFill/>
        </p:spPr>
        <p:txBody>
          <a:bodyPr wrap="none" rtlCol="0">
            <a:spAutoFit/>
          </a:bodyPr>
          <a:lstStyle/>
          <a:p>
            <a:r>
              <a:rPr lang="en-US" sz="2200" b="1" dirty="0">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Northwest Territories, Canada</a:t>
            </a:r>
          </a:p>
        </p:txBody>
      </p:sp>
      <p:sp>
        <p:nvSpPr>
          <p:cNvPr id="17" name="TextBox 16"/>
          <p:cNvSpPr txBox="1"/>
          <p:nvPr/>
        </p:nvSpPr>
        <p:spPr>
          <a:xfrm>
            <a:off x="323633" y="3389459"/>
            <a:ext cx="3708614" cy="2308324"/>
          </a:xfrm>
          <a:prstGeom prst="rect">
            <a:avLst/>
          </a:prstGeom>
          <a:noFill/>
        </p:spPr>
        <p:txBody>
          <a:bodyPr wrap="square" rtlCol="0">
            <a:spAutoFit/>
          </a:bodyPr>
          <a:lstStyle/>
          <a:p>
            <a:pPr algn="ct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New highway from Inuvik to Tuktoyaktuk, a coastal indigenous hamlet on Arctic Ocean</a:t>
            </a:r>
          </a:p>
          <a:p>
            <a:pPr algn="ctr"/>
            <a:endPar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a:p>
            <a:pPr algn="ctr"/>
            <a: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t>Fieldwork</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June-July 2016</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endParaRPr lang="en-US"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p:nvPr/>
        </p:nvSpPr>
        <p:spPr>
          <a:xfrm>
            <a:off x="2177940" y="5142428"/>
            <a:ext cx="4572000" cy="1477328"/>
          </a:xfrm>
          <a:prstGeom prst="rect">
            <a:avLst/>
          </a:prstGeom>
        </p:spPr>
        <p:txBody>
          <a:bodyPr>
            <a:spAutoFit/>
          </a:bodyPr>
          <a:lstStyle/>
          <a:p>
            <a:pPr algn="ctr"/>
            <a:r>
              <a:rPr lang="en-US" u="sng" dirty="0">
                <a:solidFill>
                  <a:srgbClr val="FFFFFF"/>
                </a:solidFill>
                <a:latin typeface="Segoe UI" panose="020B0502040204020203" pitchFamily="34" charset="0"/>
                <a:ea typeface="Segoe UI" panose="020B0502040204020203" pitchFamily="34" charset="0"/>
                <a:cs typeface="Segoe UI" panose="020B0502040204020203" pitchFamily="34" charset="0"/>
              </a:rPr>
              <a:t>Methods</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-20+ semi-structured interviews</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-1 focus group</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-Informal conversations</a:t>
            </a:r>
            <a:b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FFFFFF"/>
                </a:solidFill>
                <a:latin typeface="Segoe UI" panose="020B0502040204020203" pitchFamily="34" charset="0"/>
                <a:ea typeface="Segoe UI" panose="020B0502040204020203" pitchFamily="34" charset="0"/>
                <a:cs typeface="Segoe UI" panose="020B0502040204020203" pitchFamily="34" charset="0"/>
              </a:rPr>
              <a:t>-Participant observation</a:t>
            </a:r>
            <a:endParaRPr lang="en-US" dirty="0"/>
          </a:p>
        </p:txBody>
      </p:sp>
      <p:pic>
        <p:nvPicPr>
          <p:cNvPr id="18" name="Picture 2" descr="F:\DCIM\276_FUJI\DSCF601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8582" y="1823005"/>
            <a:ext cx="2501810" cy="1410334"/>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740715" y="1823005"/>
            <a:ext cx="2535048" cy="1429133"/>
          </a:xfrm>
          <a:prstGeom prst="rect">
            <a:avLst/>
          </a:prstGeom>
          <a:ln>
            <a:solidFill>
              <a:srgbClr val="FFFFFF"/>
            </a:solidFill>
          </a:ln>
        </p:spPr>
      </p:pic>
      <p:sp>
        <p:nvSpPr>
          <p:cNvPr id="4" name="Rectangle 3"/>
          <p:cNvSpPr/>
          <p:nvPr/>
        </p:nvSpPr>
        <p:spPr>
          <a:xfrm>
            <a:off x="125098" y="1161143"/>
            <a:ext cx="4149068" cy="4003033"/>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694180"/>
      </p:ext>
    </p:extLst>
  </p:cSld>
  <p:clrMapOvr>
    <a:masterClrMapping/>
  </p:clrMapOvr>
  <mc:AlternateContent xmlns:mc="http://schemas.openxmlformats.org/markup-compatibility/2006" xmlns:p14="http://schemas.microsoft.com/office/powerpoint/2010/main">
    <mc:Choice Requires="p14">
      <p:transition spd="slow" p14:dur="2000" advTm="98897"/>
    </mc:Choice>
    <mc:Fallback xmlns="">
      <p:transition spd="slow" advTm="98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7"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27F"/>
        </a:solidFill>
        <a:effectLst/>
      </p:bgPr>
    </p:bg>
    <p:spTree>
      <p:nvGrpSpPr>
        <p:cNvPr id="1" name=""/>
        <p:cNvGrpSpPr/>
        <p:nvPr/>
      </p:nvGrpSpPr>
      <p:grpSpPr>
        <a:xfrm>
          <a:off x="0" y="0"/>
          <a:ext cx="0" cy="0"/>
          <a:chOff x="0" y="0"/>
          <a:chExt cx="0" cy="0"/>
        </a:xfrm>
      </p:grpSpPr>
      <p:sp>
        <p:nvSpPr>
          <p:cNvPr id="11" name="Rectangle 7"/>
          <p:cNvSpPr>
            <a:spLocks noChangeArrowheads="1"/>
          </p:cNvSpPr>
          <p:nvPr/>
        </p:nvSpPr>
        <p:spPr bwMode="auto">
          <a:xfrm>
            <a:off x="0" y="0"/>
            <a:ext cx="9144000" cy="646331"/>
          </a:xfrm>
          <a:prstGeom prst="rect">
            <a:avLst/>
          </a:prstGeom>
          <a:solidFill>
            <a:srgbClr val="00427F">
              <a:alpha val="90000"/>
            </a:srgbClr>
          </a:solidFill>
          <a:ln>
            <a:noFill/>
          </a:ln>
          <a:extLst/>
        </p:spPr>
        <p:txBody>
          <a:bodyPr lIns="91440" tIns="182880" rIns="91440" bIns="91440">
            <a:spAutoFit/>
          </a:bodyPr>
          <a:lstStyle/>
          <a:p>
            <a:pPr algn="ctr"/>
            <a:r>
              <a:rPr lang="en-US" sz="2400" b="1" dirty="0">
                <a:solidFill>
                  <a:schemeClr val="bg1"/>
                </a:solidFill>
                <a:latin typeface="Segoe UI" pitchFamily="34" charset="0"/>
                <a:ea typeface="Segoe UI" pitchFamily="34" charset="0"/>
                <a:cs typeface="Segoe UI" pitchFamily="34" charset="0"/>
              </a:rPr>
              <a:t>The first public highway in North America to the Arctic Ocean</a:t>
            </a:r>
          </a:p>
        </p:txBody>
      </p:sp>
      <p:sp>
        <p:nvSpPr>
          <p:cNvPr id="5" name="TextBox 4"/>
          <p:cNvSpPr txBox="1"/>
          <p:nvPr/>
        </p:nvSpPr>
        <p:spPr>
          <a:xfrm>
            <a:off x="6248065" y="5048852"/>
            <a:ext cx="1983836" cy="830997"/>
          </a:xfrm>
          <a:prstGeom prst="rect">
            <a:avLst/>
          </a:prstGeom>
          <a:noFill/>
        </p:spPr>
        <p:txBody>
          <a:bodyPr wrap="none" rtlCol="0">
            <a:spAutoFit/>
          </a:bodyPr>
          <a:lstStyle/>
          <a:p>
            <a:r>
              <a:rPr lang="en-US" sz="2400" b="1" dirty="0">
                <a:effectLst>
                  <a:glow rad="63500">
                    <a:srgbClr val="9999FF">
                      <a:alpha val="40000"/>
                    </a:srgbClr>
                  </a:glow>
                </a:effectLst>
                <a:latin typeface="Segoe UI"/>
                <a:cs typeface="Segoe UI"/>
              </a:rPr>
              <a:t>85 miles</a:t>
            </a:r>
          </a:p>
          <a:p>
            <a:r>
              <a:rPr lang="en-US" sz="2400" b="1" dirty="0">
                <a:effectLst>
                  <a:glow rad="63500">
                    <a:srgbClr val="9999FF">
                      <a:alpha val="40000"/>
                    </a:srgbClr>
                  </a:glow>
                </a:effectLst>
                <a:latin typeface="Segoe UI"/>
                <a:cs typeface="Segoe UI"/>
              </a:rPr>
              <a:t>$300 million</a:t>
            </a:r>
          </a:p>
        </p:txBody>
      </p:sp>
      <p:sp>
        <p:nvSpPr>
          <p:cNvPr id="10" name="Rectangle 9"/>
          <p:cNvSpPr/>
          <p:nvPr/>
        </p:nvSpPr>
        <p:spPr>
          <a:xfrm>
            <a:off x="0" y="6217420"/>
            <a:ext cx="9144000" cy="646331"/>
          </a:xfrm>
          <a:prstGeom prst="rect">
            <a:avLst/>
          </a:prstGeom>
        </p:spPr>
        <p:txBody>
          <a:bodyPr wrap="square">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Bennett, M. M. (In prep). A road home or a “road to resources”? Indigenous and state visions of Canada’s first highway to the Arctic Ocean</a:t>
            </a: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731520"/>
            <a:ext cx="9144000" cy="612648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738664"/>
            <a:ext cx="9144000" cy="6126480"/>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731520"/>
            <a:ext cx="9144000" cy="6126480"/>
          </a:xfrm>
          <a:prstGeom prst="rect">
            <a:avLst/>
          </a:prstGeom>
        </p:spPr>
      </p:pic>
      <p:pic>
        <p:nvPicPr>
          <p:cNvPr id="33" name="Picture 3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 y="731520"/>
            <a:ext cx="9144000" cy="6126480"/>
          </a:xfrm>
          <a:prstGeom prst="rect">
            <a:avLst/>
          </a:prstGeom>
        </p:spPr>
      </p:pic>
      <p:pic>
        <p:nvPicPr>
          <p:cNvPr id="34" name="Picture 3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 y="738664"/>
            <a:ext cx="9144000" cy="6126480"/>
          </a:xfrm>
          <a:prstGeom prst="rect">
            <a:avLst/>
          </a:prstGeom>
        </p:spPr>
      </p:pic>
      <p:pic>
        <p:nvPicPr>
          <p:cNvPr id="30" name="Picture 2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 y="743581"/>
            <a:ext cx="9144000" cy="6126480"/>
          </a:xfrm>
          <a:prstGeom prst="rect">
            <a:avLst/>
          </a:prstGeom>
        </p:spPr>
      </p:pic>
      <p:sp>
        <p:nvSpPr>
          <p:cNvPr id="28" name="Freeform 27"/>
          <p:cNvSpPr/>
          <p:nvPr/>
        </p:nvSpPr>
        <p:spPr>
          <a:xfrm>
            <a:off x="4085112" y="972555"/>
            <a:ext cx="4720531" cy="4739649"/>
          </a:xfrm>
          <a:custGeom>
            <a:avLst/>
            <a:gdLst>
              <a:gd name="connsiteX0" fmla="*/ 4061361 w 4143724"/>
              <a:gd name="connsiteY0" fmla="*/ 4189824 h 4326891"/>
              <a:gd name="connsiteX1" fmla="*/ 4049486 w 4143724"/>
              <a:gd name="connsiteY1" fmla="*/ 4082946 h 4326891"/>
              <a:gd name="connsiteX2" fmla="*/ 3111335 w 4143724"/>
              <a:gd name="connsiteY2" fmla="*/ 1945388 h 4326891"/>
              <a:gd name="connsiteX3" fmla="*/ 2339439 w 4143724"/>
              <a:gd name="connsiteY3" fmla="*/ 1517876 h 4326891"/>
              <a:gd name="connsiteX4" fmla="*/ 1935678 w 4143724"/>
              <a:gd name="connsiteY4" fmla="*/ 1399123 h 4326891"/>
              <a:gd name="connsiteX5" fmla="*/ 1674421 w 4143724"/>
              <a:gd name="connsiteY5" fmla="*/ 1268494 h 4326891"/>
              <a:gd name="connsiteX6" fmla="*/ 1448790 w 4143724"/>
              <a:gd name="connsiteY6" fmla="*/ 1173491 h 4326891"/>
              <a:gd name="connsiteX7" fmla="*/ 1104405 w 4143724"/>
              <a:gd name="connsiteY7" fmla="*/ 1114115 h 4326891"/>
              <a:gd name="connsiteX8" fmla="*/ 819397 w 4143724"/>
              <a:gd name="connsiteY8" fmla="*/ 1185367 h 4326891"/>
              <a:gd name="connsiteX9" fmla="*/ 653143 w 4143724"/>
              <a:gd name="connsiteY9" fmla="*/ 1185367 h 4326891"/>
              <a:gd name="connsiteX10" fmla="*/ 593766 w 4143724"/>
              <a:gd name="connsiteY10" fmla="*/ 924110 h 4326891"/>
              <a:gd name="connsiteX11" fmla="*/ 451262 w 4143724"/>
              <a:gd name="connsiteY11" fmla="*/ 603476 h 4326891"/>
              <a:gd name="connsiteX12" fmla="*/ 534390 w 4143724"/>
              <a:gd name="connsiteY12" fmla="*/ 80962 h 4326891"/>
              <a:gd name="connsiteX13" fmla="*/ 0 w 4143724"/>
              <a:gd name="connsiteY13" fmla="*/ 9710 h 4326891"/>
              <a:gd name="connsiteX0" fmla="*/ 4191990 w 4227683"/>
              <a:gd name="connsiteY0" fmla="*/ 4462956 h 4519500"/>
              <a:gd name="connsiteX1" fmla="*/ 4049486 w 4227683"/>
              <a:gd name="connsiteY1" fmla="*/ 4082946 h 4519500"/>
              <a:gd name="connsiteX2" fmla="*/ 3111335 w 4227683"/>
              <a:gd name="connsiteY2" fmla="*/ 1945388 h 4519500"/>
              <a:gd name="connsiteX3" fmla="*/ 2339439 w 4227683"/>
              <a:gd name="connsiteY3" fmla="*/ 1517876 h 4519500"/>
              <a:gd name="connsiteX4" fmla="*/ 1935678 w 4227683"/>
              <a:gd name="connsiteY4" fmla="*/ 1399123 h 4519500"/>
              <a:gd name="connsiteX5" fmla="*/ 1674421 w 4227683"/>
              <a:gd name="connsiteY5" fmla="*/ 1268494 h 4519500"/>
              <a:gd name="connsiteX6" fmla="*/ 1448790 w 4227683"/>
              <a:gd name="connsiteY6" fmla="*/ 1173491 h 4519500"/>
              <a:gd name="connsiteX7" fmla="*/ 1104405 w 4227683"/>
              <a:gd name="connsiteY7" fmla="*/ 1114115 h 4519500"/>
              <a:gd name="connsiteX8" fmla="*/ 819397 w 4227683"/>
              <a:gd name="connsiteY8" fmla="*/ 1185367 h 4519500"/>
              <a:gd name="connsiteX9" fmla="*/ 653143 w 4227683"/>
              <a:gd name="connsiteY9" fmla="*/ 1185367 h 4519500"/>
              <a:gd name="connsiteX10" fmla="*/ 593766 w 4227683"/>
              <a:gd name="connsiteY10" fmla="*/ 924110 h 4519500"/>
              <a:gd name="connsiteX11" fmla="*/ 451262 w 4227683"/>
              <a:gd name="connsiteY11" fmla="*/ 603476 h 4519500"/>
              <a:gd name="connsiteX12" fmla="*/ 534390 w 4227683"/>
              <a:gd name="connsiteY12" fmla="*/ 80962 h 4519500"/>
              <a:gd name="connsiteX13" fmla="*/ 0 w 4227683"/>
              <a:gd name="connsiteY13" fmla="*/ 9710 h 4519500"/>
              <a:gd name="connsiteX0" fmla="*/ 4168240 w 4209376"/>
              <a:gd name="connsiteY0" fmla="*/ 4367953 h 4443367"/>
              <a:gd name="connsiteX1" fmla="*/ 4049486 w 4209376"/>
              <a:gd name="connsiteY1" fmla="*/ 4082946 h 4443367"/>
              <a:gd name="connsiteX2" fmla="*/ 3111335 w 4209376"/>
              <a:gd name="connsiteY2" fmla="*/ 1945388 h 4443367"/>
              <a:gd name="connsiteX3" fmla="*/ 2339439 w 4209376"/>
              <a:gd name="connsiteY3" fmla="*/ 1517876 h 4443367"/>
              <a:gd name="connsiteX4" fmla="*/ 1935678 w 4209376"/>
              <a:gd name="connsiteY4" fmla="*/ 1399123 h 4443367"/>
              <a:gd name="connsiteX5" fmla="*/ 1674421 w 4209376"/>
              <a:gd name="connsiteY5" fmla="*/ 1268494 h 4443367"/>
              <a:gd name="connsiteX6" fmla="*/ 1448790 w 4209376"/>
              <a:gd name="connsiteY6" fmla="*/ 1173491 h 4443367"/>
              <a:gd name="connsiteX7" fmla="*/ 1104405 w 4209376"/>
              <a:gd name="connsiteY7" fmla="*/ 1114115 h 4443367"/>
              <a:gd name="connsiteX8" fmla="*/ 819397 w 4209376"/>
              <a:gd name="connsiteY8" fmla="*/ 1185367 h 4443367"/>
              <a:gd name="connsiteX9" fmla="*/ 653143 w 4209376"/>
              <a:gd name="connsiteY9" fmla="*/ 1185367 h 4443367"/>
              <a:gd name="connsiteX10" fmla="*/ 593766 w 4209376"/>
              <a:gd name="connsiteY10" fmla="*/ 924110 h 4443367"/>
              <a:gd name="connsiteX11" fmla="*/ 451262 w 4209376"/>
              <a:gd name="connsiteY11" fmla="*/ 603476 h 4443367"/>
              <a:gd name="connsiteX12" fmla="*/ 534390 w 4209376"/>
              <a:gd name="connsiteY12" fmla="*/ 80962 h 4443367"/>
              <a:gd name="connsiteX13" fmla="*/ 0 w 4209376"/>
              <a:gd name="connsiteY13" fmla="*/ 9710 h 4443367"/>
              <a:gd name="connsiteX0" fmla="*/ 4655128 w 4696264"/>
              <a:gd name="connsiteY0" fmla="*/ 4679421 h 4754835"/>
              <a:gd name="connsiteX1" fmla="*/ 4536374 w 4696264"/>
              <a:gd name="connsiteY1" fmla="*/ 4394414 h 4754835"/>
              <a:gd name="connsiteX2" fmla="*/ 3598223 w 4696264"/>
              <a:gd name="connsiteY2" fmla="*/ 2256856 h 4754835"/>
              <a:gd name="connsiteX3" fmla="*/ 2826327 w 4696264"/>
              <a:gd name="connsiteY3" fmla="*/ 1829344 h 4754835"/>
              <a:gd name="connsiteX4" fmla="*/ 2422566 w 4696264"/>
              <a:gd name="connsiteY4" fmla="*/ 1710591 h 4754835"/>
              <a:gd name="connsiteX5" fmla="*/ 2161309 w 4696264"/>
              <a:gd name="connsiteY5" fmla="*/ 1579962 h 4754835"/>
              <a:gd name="connsiteX6" fmla="*/ 1935678 w 4696264"/>
              <a:gd name="connsiteY6" fmla="*/ 1484959 h 4754835"/>
              <a:gd name="connsiteX7" fmla="*/ 1591293 w 4696264"/>
              <a:gd name="connsiteY7" fmla="*/ 1425583 h 4754835"/>
              <a:gd name="connsiteX8" fmla="*/ 1306285 w 4696264"/>
              <a:gd name="connsiteY8" fmla="*/ 1496835 h 4754835"/>
              <a:gd name="connsiteX9" fmla="*/ 1140031 w 4696264"/>
              <a:gd name="connsiteY9" fmla="*/ 1496835 h 4754835"/>
              <a:gd name="connsiteX10" fmla="*/ 1080654 w 4696264"/>
              <a:gd name="connsiteY10" fmla="*/ 1235578 h 4754835"/>
              <a:gd name="connsiteX11" fmla="*/ 938150 w 4696264"/>
              <a:gd name="connsiteY11" fmla="*/ 914944 h 4754835"/>
              <a:gd name="connsiteX12" fmla="*/ 1021278 w 4696264"/>
              <a:gd name="connsiteY12" fmla="*/ 392430 h 4754835"/>
              <a:gd name="connsiteX13" fmla="*/ 0 w 4696264"/>
              <a:gd name="connsiteY13" fmla="*/ 545 h 4754835"/>
              <a:gd name="connsiteX0" fmla="*/ 4655128 w 4696264"/>
              <a:gd name="connsiteY0" fmla="*/ 4679081 h 4754495"/>
              <a:gd name="connsiteX1" fmla="*/ 4536374 w 4696264"/>
              <a:gd name="connsiteY1" fmla="*/ 4394074 h 4754495"/>
              <a:gd name="connsiteX2" fmla="*/ 3598223 w 4696264"/>
              <a:gd name="connsiteY2" fmla="*/ 2256516 h 4754495"/>
              <a:gd name="connsiteX3" fmla="*/ 2826327 w 4696264"/>
              <a:gd name="connsiteY3" fmla="*/ 1829004 h 4754495"/>
              <a:gd name="connsiteX4" fmla="*/ 2422566 w 4696264"/>
              <a:gd name="connsiteY4" fmla="*/ 1710251 h 4754495"/>
              <a:gd name="connsiteX5" fmla="*/ 2161309 w 4696264"/>
              <a:gd name="connsiteY5" fmla="*/ 1579622 h 4754495"/>
              <a:gd name="connsiteX6" fmla="*/ 1935678 w 4696264"/>
              <a:gd name="connsiteY6" fmla="*/ 1484619 h 4754495"/>
              <a:gd name="connsiteX7" fmla="*/ 1591293 w 4696264"/>
              <a:gd name="connsiteY7" fmla="*/ 1425243 h 4754495"/>
              <a:gd name="connsiteX8" fmla="*/ 1306285 w 4696264"/>
              <a:gd name="connsiteY8" fmla="*/ 1496495 h 4754495"/>
              <a:gd name="connsiteX9" fmla="*/ 1140031 w 4696264"/>
              <a:gd name="connsiteY9" fmla="*/ 1496495 h 4754495"/>
              <a:gd name="connsiteX10" fmla="*/ 1080654 w 4696264"/>
              <a:gd name="connsiteY10" fmla="*/ 1235238 h 4754495"/>
              <a:gd name="connsiteX11" fmla="*/ 938150 w 4696264"/>
              <a:gd name="connsiteY11" fmla="*/ 914604 h 4754495"/>
              <a:gd name="connsiteX12" fmla="*/ 95003 w 4696264"/>
              <a:gd name="connsiteY12" fmla="*/ 831477 h 4754495"/>
              <a:gd name="connsiteX13" fmla="*/ 0 w 4696264"/>
              <a:gd name="connsiteY13" fmla="*/ 205 h 4754495"/>
              <a:gd name="connsiteX0" fmla="*/ 4655128 w 4696264"/>
              <a:gd name="connsiteY0" fmla="*/ 4679077 h 4754491"/>
              <a:gd name="connsiteX1" fmla="*/ 4536374 w 4696264"/>
              <a:gd name="connsiteY1" fmla="*/ 4394070 h 4754491"/>
              <a:gd name="connsiteX2" fmla="*/ 3598223 w 4696264"/>
              <a:gd name="connsiteY2" fmla="*/ 2256512 h 4754491"/>
              <a:gd name="connsiteX3" fmla="*/ 2826327 w 4696264"/>
              <a:gd name="connsiteY3" fmla="*/ 1829000 h 4754491"/>
              <a:gd name="connsiteX4" fmla="*/ 2422566 w 4696264"/>
              <a:gd name="connsiteY4" fmla="*/ 1710247 h 4754491"/>
              <a:gd name="connsiteX5" fmla="*/ 2161309 w 4696264"/>
              <a:gd name="connsiteY5" fmla="*/ 1579618 h 4754491"/>
              <a:gd name="connsiteX6" fmla="*/ 1935678 w 4696264"/>
              <a:gd name="connsiteY6" fmla="*/ 1484615 h 4754491"/>
              <a:gd name="connsiteX7" fmla="*/ 1591293 w 4696264"/>
              <a:gd name="connsiteY7" fmla="*/ 1425239 h 4754491"/>
              <a:gd name="connsiteX8" fmla="*/ 1306285 w 4696264"/>
              <a:gd name="connsiteY8" fmla="*/ 1496491 h 4754491"/>
              <a:gd name="connsiteX9" fmla="*/ 1140031 w 4696264"/>
              <a:gd name="connsiteY9" fmla="*/ 1496491 h 4754491"/>
              <a:gd name="connsiteX10" fmla="*/ 1080654 w 4696264"/>
              <a:gd name="connsiteY10" fmla="*/ 1235234 h 4754491"/>
              <a:gd name="connsiteX11" fmla="*/ 843148 w 4696264"/>
              <a:gd name="connsiteY11" fmla="*/ 831473 h 4754491"/>
              <a:gd name="connsiteX12" fmla="*/ 95003 w 4696264"/>
              <a:gd name="connsiteY12" fmla="*/ 831473 h 4754491"/>
              <a:gd name="connsiteX13" fmla="*/ 0 w 4696264"/>
              <a:gd name="connsiteY13" fmla="*/ 201 h 4754491"/>
              <a:gd name="connsiteX0" fmla="*/ 4655128 w 4720531"/>
              <a:gd name="connsiteY0" fmla="*/ 4679077 h 4739649"/>
              <a:gd name="connsiteX1" fmla="*/ 4536374 w 4720531"/>
              <a:gd name="connsiteY1" fmla="*/ 4394070 h 4739649"/>
              <a:gd name="connsiteX2" fmla="*/ 3111334 w 4720531"/>
              <a:gd name="connsiteY2" fmla="*/ 2672149 h 4739649"/>
              <a:gd name="connsiteX3" fmla="*/ 2826327 w 4720531"/>
              <a:gd name="connsiteY3" fmla="*/ 1829000 h 4739649"/>
              <a:gd name="connsiteX4" fmla="*/ 2422566 w 4720531"/>
              <a:gd name="connsiteY4" fmla="*/ 1710247 h 4739649"/>
              <a:gd name="connsiteX5" fmla="*/ 2161309 w 4720531"/>
              <a:gd name="connsiteY5" fmla="*/ 1579618 h 4739649"/>
              <a:gd name="connsiteX6" fmla="*/ 1935678 w 4720531"/>
              <a:gd name="connsiteY6" fmla="*/ 1484615 h 4739649"/>
              <a:gd name="connsiteX7" fmla="*/ 1591293 w 4720531"/>
              <a:gd name="connsiteY7" fmla="*/ 1425239 h 4739649"/>
              <a:gd name="connsiteX8" fmla="*/ 1306285 w 4720531"/>
              <a:gd name="connsiteY8" fmla="*/ 1496491 h 4739649"/>
              <a:gd name="connsiteX9" fmla="*/ 1140031 w 4720531"/>
              <a:gd name="connsiteY9" fmla="*/ 1496491 h 4739649"/>
              <a:gd name="connsiteX10" fmla="*/ 1080654 w 4720531"/>
              <a:gd name="connsiteY10" fmla="*/ 1235234 h 4739649"/>
              <a:gd name="connsiteX11" fmla="*/ 843148 w 4720531"/>
              <a:gd name="connsiteY11" fmla="*/ 831473 h 4739649"/>
              <a:gd name="connsiteX12" fmla="*/ 95003 w 4720531"/>
              <a:gd name="connsiteY12" fmla="*/ 831473 h 4739649"/>
              <a:gd name="connsiteX13" fmla="*/ 0 w 4720531"/>
              <a:gd name="connsiteY13" fmla="*/ 201 h 473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0531" h="4739649">
                <a:moveTo>
                  <a:pt x="4655128" y="4679077"/>
                </a:moveTo>
                <a:cubicBezTo>
                  <a:pt x="4728359" y="4812674"/>
                  <a:pt x="4793673" y="4728558"/>
                  <a:pt x="4536374" y="4394070"/>
                </a:cubicBezTo>
                <a:cubicBezTo>
                  <a:pt x="4279075" y="4059582"/>
                  <a:pt x="3396342" y="3099661"/>
                  <a:pt x="3111334" y="2672149"/>
                </a:cubicBezTo>
                <a:cubicBezTo>
                  <a:pt x="2826326" y="2244637"/>
                  <a:pt x="2941122" y="1989317"/>
                  <a:pt x="2826327" y="1829000"/>
                </a:cubicBezTo>
                <a:cubicBezTo>
                  <a:pt x="2711532" y="1668683"/>
                  <a:pt x="2533402" y="1751811"/>
                  <a:pt x="2422566" y="1710247"/>
                </a:cubicBezTo>
                <a:cubicBezTo>
                  <a:pt x="2311730" y="1668683"/>
                  <a:pt x="2242457" y="1617223"/>
                  <a:pt x="2161309" y="1579618"/>
                </a:cubicBezTo>
                <a:cubicBezTo>
                  <a:pt x="2080161" y="1542013"/>
                  <a:pt x="2030681" y="1510345"/>
                  <a:pt x="1935678" y="1484615"/>
                </a:cubicBezTo>
                <a:cubicBezTo>
                  <a:pt x="1840675" y="1458885"/>
                  <a:pt x="1696192" y="1423260"/>
                  <a:pt x="1591293" y="1425239"/>
                </a:cubicBezTo>
                <a:cubicBezTo>
                  <a:pt x="1486394" y="1427218"/>
                  <a:pt x="1381495" y="1484616"/>
                  <a:pt x="1306285" y="1496491"/>
                </a:cubicBezTo>
                <a:cubicBezTo>
                  <a:pt x="1231075" y="1508366"/>
                  <a:pt x="1177636" y="1540034"/>
                  <a:pt x="1140031" y="1496491"/>
                </a:cubicBezTo>
                <a:cubicBezTo>
                  <a:pt x="1102426" y="1452948"/>
                  <a:pt x="1130135" y="1346070"/>
                  <a:pt x="1080654" y="1235234"/>
                </a:cubicBezTo>
                <a:cubicBezTo>
                  <a:pt x="1031174" y="1124398"/>
                  <a:pt x="1007423" y="898766"/>
                  <a:pt x="843148" y="831473"/>
                </a:cubicBezTo>
                <a:cubicBezTo>
                  <a:pt x="678873" y="764180"/>
                  <a:pt x="235528" y="970018"/>
                  <a:pt x="95003" y="831473"/>
                </a:cubicBezTo>
                <a:cubicBezTo>
                  <a:pt x="-45522" y="692928"/>
                  <a:pt x="229590" y="-13654"/>
                  <a:pt x="0" y="20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178792" y="2442900"/>
            <a:ext cx="1053109" cy="276999"/>
          </a:xfrm>
          <a:prstGeom prst="rect">
            <a:avLst/>
          </a:prstGeom>
          <a:noFill/>
        </p:spPr>
        <p:txBody>
          <a:bodyPr wrap="non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GREENLAND</a:t>
            </a:r>
          </a:p>
        </p:txBody>
      </p:sp>
      <p:sp>
        <p:nvSpPr>
          <p:cNvPr id="16" name="TextBox 15"/>
          <p:cNvSpPr txBox="1"/>
          <p:nvPr/>
        </p:nvSpPr>
        <p:spPr>
          <a:xfrm>
            <a:off x="2777306" y="6085759"/>
            <a:ext cx="471604" cy="276999"/>
          </a:xfrm>
          <a:prstGeom prst="rect">
            <a:avLst/>
          </a:prstGeom>
          <a:noFill/>
        </p:spPr>
        <p:txBody>
          <a:bodyPr wrap="non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USA</a:t>
            </a:r>
          </a:p>
        </p:txBody>
      </p:sp>
      <p:sp>
        <p:nvSpPr>
          <p:cNvPr id="17" name="TextBox 16"/>
          <p:cNvSpPr txBox="1"/>
          <p:nvPr/>
        </p:nvSpPr>
        <p:spPr>
          <a:xfrm>
            <a:off x="4110058" y="4460999"/>
            <a:ext cx="797719" cy="276999"/>
          </a:xfrm>
          <a:prstGeom prst="rect">
            <a:avLst/>
          </a:prstGeom>
          <a:noFill/>
        </p:spPr>
        <p:txBody>
          <a:bodyPr wrap="non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CANADA</a:t>
            </a:r>
          </a:p>
        </p:txBody>
      </p:sp>
      <p:sp>
        <p:nvSpPr>
          <p:cNvPr id="18" name="TextBox 17"/>
          <p:cNvSpPr txBox="1"/>
          <p:nvPr/>
        </p:nvSpPr>
        <p:spPr>
          <a:xfrm>
            <a:off x="3520064" y="2612929"/>
            <a:ext cx="552331" cy="276999"/>
          </a:xfrm>
          <a:prstGeom prst="rect">
            <a:avLst/>
          </a:prstGeom>
          <a:noFill/>
        </p:spPr>
        <p:txBody>
          <a:bodyPr wrap="none" rtlCol="0">
            <a:spAutoFit/>
          </a:bodyPr>
          <a:lstStyle/>
          <a:p>
            <a:pPr algn="ctr"/>
            <a:r>
              <a:rPr lang="en-US" sz="1200" b="1" dirty="0">
                <a:latin typeface="Segoe UI" panose="020B0502040204020203" pitchFamily="34" charset="0"/>
                <a:ea typeface="Segoe UI" panose="020B0502040204020203" pitchFamily="34" charset="0"/>
                <a:cs typeface="Segoe UI" panose="020B0502040204020203" pitchFamily="34" charset="0"/>
              </a:rPr>
              <a:t>NWT</a:t>
            </a:r>
          </a:p>
        </p:txBody>
      </p:sp>
      <p:sp>
        <p:nvSpPr>
          <p:cNvPr id="19" name="TextBox 18"/>
          <p:cNvSpPr txBox="1"/>
          <p:nvPr/>
        </p:nvSpPr>
        <p:spPr>
          <a:xfrm>
            <a:off x="4110058" y="1177288"/>
            <a:ext cx="894796" cy="646331"/>
          </a:xfrm>
          <a:prstGeom prst="rect">
            <a:avLst/>
          </a:prstGeom>
          <a:noFill/>
        </p:spPr>
        <p:txBody>
          <a:bodyPr wrap="none" rtlCol="0">
            <a:spAutoFit/>
          </a:bodyPr>
          <a:lstStyle/>
          <a:p>
            <a:pPr algn="ctr"/>
            <a:r>
              <a:rPr lang="en-US" sz="1200" i="1" dirty="0">
                <a:latin typeface="Segoe UI" panose="020B0502040204020203" pitchFamily="34" charset="0"/>
                <a:ea typeface="Segoe UI" panose="020B0502040204020203" pitchFamily="34" charset="0"/>
                <a:cs typeface="Segoe UI" panose="020B0502040204020203" pitchFamily="34" charset="0"/>
              </a:rPr>
              <a:t>Inuvialuit</a:t>
            </a:r>
          </a:p>
          <a:p>
            <a:pPr algn="ctr"/>
            <a:r>
              <a:rPr lang="en-US" sz="1200" i="1" dirty="0">
                <a:latin typeface="Segoe UI" panose="020B0502040204020203" pitchFamily="34" charset="0"/>
                <a:ea typeface="Segoe UI" panose="020B0502040204020203" pitchFamily="34" charset="0"/>
                <a:cs typeface="Segoe UI" panose="020B0502040204020203" pitchFamily="34" charset="0"/>
              </a:rPr>
              <a:t>Settlement</a:t>
            </a:r>
          </a:p>
          <a:p>
            <a:pPr algn="ctr"/>
            <a:r>
              <a:rPr lang="en-US" sz="1200" i="1" dirty="0">
                <a:latin typeface="Segoe UI" panose="020B0502040204020203" pitchFamily="34" charset="0"/>
                <a:ea typeface="Segoe UI" panose="020B0502040204020203" pitchFamily="34" charset="0"/>
                <a:cs typeface="Segoe UI" panose="020B0502040204020203" pitchFamily="34" charset="0"/>
              </a:rPr>
              <a:t>Region</a:t>
            </a:r>
          </a:p>
        </p:txBody>
      </p:sp>
      <p:sp>
        <p:nvSpPr>
          <p:cNvPr id="2" name="TextBox 1"/>
          <p:cNvSpPr txBox="1"/>
          <p:nvPr/>
        </p:nvSpPr>
        <p:spPr>
          <a:xfrm>
            <a:off x="3198700" y="1504912"/>
            <a:ext cx="587020" cy="276999"/>
          </a:xfrm>
          <a:prstGeom prst="rect">
            <a:avLst/>
          </a:prstGeom>
          <a:noFill/>
        </p:spPr>
        <p:txBody>
          <a:bodyPr wrap="non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Inuvik</a:t>
            </a:r>
          </a:p>
        </p:txBody>
      </p:sp>
      <p:sp>
        <p:nvSpPr>
          <p:cNvPr id="24" name="TextBox 23"/>
          <p:cNvSpPr txBox="1"/>
          <p:nvPr/>
        </p:nvSpPr>
        <p:spPr>
          <a:xfrm>
            <a:off x="3666667" y="1375924"/>
            <a:ext cx="414922" cy="276999"/>
          </a:xfrm>
          <a:prstGeom prst="rect">
            <a:avLst/>
          </a:prstGeom>
          <a:noFill/>
        </p:spPr>
        <p:txBody>
          <a:bodyPr wrap="none" rtlCol="0">
            <a:spAutoFit/>
          </a:bodyPr>
          <a:lstStyle/>
          <a:p>
            <a:r>
              <a:rPr lang="en-US" sz="1200" dirty="0" err="1">
                <a:latin typeface="Segoe UI" panose="020B0502040204020203" pitchFamily="34" charset="0"/>
                <a:ea typeface="Segoe UI" panose="020B0502040204020203" pitchFamily="34" charset="0"/>
                <a:cs typeface="Segoe UI" panose="020B0502040204020203" pitchFamily="34" charset="0"/>
              </a:rPr>
              <a:t>Tuk</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4" name="Straight Connector 3"/>
          <p:cNvCxnSpPr/>
          <p:nvPr/>
        </p:nvCxnSpPr>
        <p:spPr>
          <a:xfrm>
            <a:off x="3608194" y="1710100"/>
            <a:ext cx="306581" cy="245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15946" y="1585267"/>
            <a:ext cx="153291" cy="307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29170" y="944761"/>
            <a:ext cx="1029257" cy="276999"/>
          </a:xfrm>
          <a:prstGeom prst="rect">
            <a:avLst/>
          </a:prstGeom>
          <a:noFill/>
        </p:spPr>
        <p:txBody>
          <a:bodyPr wrap="none" rtlCol="0">
            <a:spAutoFit/>
          </a:bodyPr>
          <a:lstStyle/>
          <a:p>
            <a:pPr algn="ctr"/>
            <a:r>
              <a:rPr lang="en-US" sz="12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Arctic Ocean</a:t>
            </a:r>
          </a:p>
        </p:txBody>
      </p:sp>
      <p:sp>
        <p:nvSpPr>
          <p:cNvPr id="35" name="TextBox 34"/>
          <p:cNvSpPr txBox="1"/>
          <p:nvPr/>
        </p:nvSpPr>
        <p:spPr>
          <a:xfrm>
            <a:off x="734721" y="2667374"/>
            <a:ext cx="613821" cy="646331"/>
          </a:xfrm>
          <a:prstGeom prst="rect">
            <a:avLst/>
          </a:prstGeom>
          <a:noFill/>
        </p:spPr>
        <p:txBody>
          <a:bodyPr wrap="none" rtlCol="0">
            <a:spAutoFit/>
          </a:bodyPr>
          <a:lstStyle/>
          <a:p>
            <a:pPr algn="ctr"/>
            <a:r>
              <a:rPr lang="en-US" sz="12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North</a:t>
            </a:r>
          </a:p>
          <a:p>
            <a:pPr algn="ctr"/>
            <a:r>
              <a:rPr lang="en-US" sz="12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Pacific</a:t>
            </a:r>
          </a:p>
          <a:p>
            <a:pPr algn="ctr"/>
            <a:r>
              <a:rPr lang="en-US" sz="12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Ocean</a:t>
            </a:r>
          </a:p>
        </p:txBody>
      </p:sp>
      <p:sp>
        <p:nvSpPr>
          <p:cNvPr id="36" name="TextBox 35"/>
          <p:cNvSpPr txBox="1"/>
          <p:nvPr/>
        </p:nvSpPr>
        <p:spPr>
          <a:xfrm>
            <a:off x="8368451" y="4091666"/>
            <a:ext cx="697755" cy="646331"/>
          </a:xfrm>
          <a:prstGeom prst="rect">
            <a:avLst/>
          </a:prstGeom>
          <a:noFill/>
        </p:spPr>
        <p:txBody>
          <a:bodyPr wrap="none" rtlCol="0">
            <a:spAutoFit/>
          </a:bodyPr>
          <a:lstStyle/>
          <a:p>
            <a:pPr algn="ctr"/>
            <a:r>
              <a:rPr lang="en-US" sz="12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North</a:t>
            </a:r>
          </a:p>
          <a:p>
            <a:pPr algn="ctr"/>
            <a:r>
              <a:rPr lang="en-US" sz="12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Atlantic</a:t>
            </a:r>
          </a:p>
          <a:p>
            <a:pPr algn="ctr"/>
            <a:r>
              <a:rPr lang="en-US" sz="12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Ocean</a:t>
            </a:r>
          </a:p>
        </p:txBody>
      </p:sp>
      <p:sp>
        <p:nvSpPr>
          <p:cNvPr id="37" name="TextBox 36"/>
          <p:cNvSpPr txBox="1"/>
          <p:nvPr/>
        </p:nvSpPr>
        <p:spPr>
          <a:xfrm>
            <a:off x="4918287" y="4004211"/>
            <a:ext cx="609461" cy="400110"/>
          </a:xfrm>
          <a:prstGeom prst="rect">
            <a:avLst/>
          </a:prstGeom>
          <a:noFill/>
        </p:spPr>
        <p:txBody>
          <a:bodyPr wrap="none" rtlCol="0">
            <a:spAutoFit/>
          </a:bodyPr>
          <a:lstStyle/>
          <a:p>
            <a:pPr algn="ctr"/>
            <a:r>
              <a:rPr lang="en-US" sz="10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Hudson</a:t>
            </a:r>
          </a:p>
          <a:p>
            <a:pPr algn="ctr"/>
            <a:r>
              <a:rPr lang="en-US" sz="1000"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Bay</a:t>
            </a:r>
          </a:p>
        </p:txBody>
      </p:sp>
      <p:sp>
        <p:nvSpPr>
          <p:cNvPr id="38" name="TextBox 37"/>
          <p:cNvSpPr txBox="1"/>
          <p:nvPr/>
        </p:nvSpPr>
        <p:spPr>
          <a:xfrm rot="2987542">
            <a:off x="6904090" y="4219118"/>
            <a:ext cx="1332416" cy="246221"/>
          </a:xfrm>
          <a:prstGeom prst="rect">
            <a:avLst/>
          </a:prstGeom>
          <a:noFill/>
        </p:spPr>
        <p:txBody>
          <a:bodyPr wrap="none" rtlCol="0">
            <a:spAutoFit/>
          </a:bodyPr>
          <a:lstStyle/>
          <a:p>
            <a:pPr algn="ctr"/>
            <a:r>
              <a:rPr lang="en-US" sz="1000" b="1"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Northwest Passage</a:t>
            </a:r>
          </a:p>
        </p:txBody>
      </p:sp>
      <p:sp>
        <p:nvSpPr>
          <p:cNvPr id="31" name="TextBox 30"/>
          <p:cNvSpPr txBox="1"/>
          <p:nvPr/>
        </p:nvSpPr>
        <p:spPr>
          <a:xfrm>
            <a:off x="1" y="743581"/>
            <a:ext cx="1348542" cy="1200329"/>
          </a:xfrm>
          <a:prstGeom prst="rect">
            <a:avLst/>
          </a:prstGeom>
          <a:noFill/>
        </p:spPr>
        <p:txBody>
          <a:bodyPr wrap="square" rtlCol="0">
            <a:spAutoFit/>
          </a:bodyPr>
          <a:lstStyle/>
          <a:p>
            <a:r>
              <a:rPr lang="en-US"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t>Land Surface Temperature Anomaly </a:t>
            </a:r>
            <a:br>
              <a:rPr lang="en-US"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t>(Nov. 2016)</a:t>
            </a:r>
            <a:br>
              <a:rPr lang="en-US"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NASA Earth Observatory</a:t>
            </a:r>
          </a:p>
        </p:txBody>
      </p:sp>
      <p:pic>
        <p:nvPicPr>
          <p:cNvPr id="1026" name="Picture 2" descr="colorba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61206" y="6448154"/>
            <a:ext cx="1905000" cy="33337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704049" y="2135859"/>
            <a:ext cx="931089" cy="461665"/>
          </a:xfrm>
          <a:prstGeom prst="rect">
            <a:avLst/>
          </a:prstGeom>
          <a:noFill/>
        </p:spPr>
        <p:txBody>
          <a:bodyPr wrap="none" rtlCol="0">
            <a:spAutoFit/>
          </a:bodyPr>
          <a:lstStyle/>
          <a:p>
            <a:pPr algn="ctr"/>
            <a:r>
              <a:rPr lang="en-US" sz="1200" b="1" dirty="0" err="1">
                <a:latin typeface="Segoe UI" panose="020B0502040204020203" pitchFamily="34" charset="0"/>
                <a:ea typeface="Segoe UI" panose="020B0502040204020203" pitchFamily="34" charset="0"/>
                <a:cs typeface="Segoe UI" panose="020B0502040204020203" pitchFamily="34" charset="0"/>
              </a:rPr>
              <a:t>Dempster</a:t>
            </a:r>
            <a:r>
              <a:rPr lang="en-US" sz="1200" b="1" dirty="0">
                <a:latin typeface="Segoe UI" panose="020B0502040204020203" pitchFamily="34" charset="0"/>
                <a:ea typeface="Segoe UI" panose="020B0502040204020203" pitchFamily="34" charset="0"/>
                <a:cs typeface="Segoe UI" panose="020B0502040204020203" pitchFamily="34" charset="0"/>
              </a:rPr>
              <a:t> </a:t>
            </a:r>
          </a:p>
          <a:p>
            <a:pPr algn="ctr"/>
            <a:r>
              <a:rPr lang="en-US" sz="1200" b="1" dirty="0">
                <a:latin typeface="Segoe UI" panose="020B0502040204020203" pitchFamily="34" charset="0"/>
                <a:ea typeface="Segoe UI" panose="020B0502040204020203" pitchFamily="34" charset="0"/>
                <a:cs typeface="Segoe UI" panose="020B0502040204020203" pitchFamily="34" charset="0"/>
              </a:rPr>
              <a:t>Highway</a:t>
            </a:r>
          </a:p>
        </p:txBody>
      </p:sp>
      <p:cxnSp>
        <p:nvCxnSpPr>
          <p:cNvPr id="42" name="Straight Connector 41"/>
          <p:cNvCxnSpPr/>
          <p:nvPr/>
        </p:nvCxnSpPr>
        <p:spPr>
          <a:xfrm flipV="1">
            <a:off x="2506152" y="2135859"/>
            <a:ext cx="742758" cy="230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3309938" y="2039833"/>
            <a:ext cx="604837" cy="112817"/>
          </a:xfrm>
          <a:custGeom>
            <a:avLst/>
            <a:gdLst>
              <a:gd name="connsiteX0" fmla="*/ 0 w 604837"/>
              <a:gd name="connsiteY0" fmla="*/ 112817 h 112817"/>
              <a:gd name="connsiteX1" fmla="*/ 80962 w 604837"/>
              <a:gd name="connsiteY1" fmla="*/ 89005 h 112817"/>
              <a:gd name="connsiteX2" fmla="*/ 114300 w 604837"/>
              <a:gd name="connsiteY2" fmla="*/ 60430 h 112817"/>
              <a:gd name="connsiteX3" fmla="*/ 190500 w 604837"/>
              <a:gd name="connsiteY3" fmla="*/ 31855 h 112817"/>
              <a:gd name="connsiteX4" fmla="*/ 247650 w 604837"/>
              <a:gd name="connsiteY4" fmla="*/ 27092 h 112817"/>
              <a:gd name="connsiteX5" fmla="*/ 295275 w 604837"/>
              <a:gd name="connsiteY5" fmla="*/ 31855 h 112817"/>
              <a:gd name="connsiteX6" fmla="*/ 338137 w 604837"/>
              <a:gd name="connsiteY6" fmla="*/ 27092 h 112817"/>
              <a:gd name="connsiteX7" fmla="*/ 390525 w 604837"/>
              <a:gd name="connsiteY7" fmla="*/ 3280 h 112817"/>
              <a:gd name="connsiteX8" fmla="*/ 457200 w 604837"/>
              <a:gd name="connsiteY8" fmla="*/ 3280 h 112817"/>
              <a:gd name="connsiteX9" fmla="*/ 485775 w 604837"/>
              <a:gd name="connsiteY9" fmla="*/ 31855 h 112817"/>
              <a:gd name="connsiteX10" fmla="*/ 523875 w 604837"/>
              <a:gd name="connsiteY10" fmla="*/ 36617 h 112817"/>
              <a:gd name="connsiteX11" fmla="*/ 561975 w 604837"/>
              <a:gd name="connsiteY11" fmla="*/ 12805 h 112817"/>
              <a:gd name="connsiteX12" fmla="*/ 590550 w 604837"/>
              <a:gd name="connsiteY12" fmla="*/ 12805 h 112817"/>
              <a:gd name="connsiteX13" fmla="*/ 604837 w 604837"/>
              <a:gd name="connsiteY13" fmla="*/ 3280 h 11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837" h="112817">
                <a:moveTo>
                  <a:pt x="0" y="112817"/>
                </a:moveTo>
                <a:cubicBezTo>
                  <a:pt x="30956" y="105276"/>
                  <a:pt x="61912" y="97736"/>
                  <a:pt x="80962" y="89005"/>
                </a:cubicBezTo>
                <a:cubicBezTo>
                  <a:pt x="100012" y="80274"/>
                  <a:pt x="96044" y="69955"/>
                  <a:pt x="114300" y="60430"/>
                </a:cubicBezTo>
                <a:cubicBezTo>
                  <a:pt x="132556" y="50905"/>
                  <a:pt x="168275" y="37411"/>
                  <a:pt x="190500" y="31855"/>
                </a:cubicBezTo>
                <a:cubicBezTo>
                  <a:pt x="212725" y="26299"/>
                  <a:pt x="230188" y="27092"/>
                  <a:pt x="247650" y="27092"/>
                </a:cubicBezTo>
                <a:cubicBezTo>
                  <a:pt x="265112" y="27092"/>
                  <a:pt x="280194" y="31855"/>
                  <a:pt x="295275" y="31855"/>
                </a:cubicBezTo>
                <a:cubicBezTo>
                  <a:pt x="310356" y="31855"/>
                  <a:pt x="322262" y="31854"/>
                  <a:pt x="338137" y="27092"/>
                </a:cubicBezTo>
                <a:cubicBezTo>
                  <a:pt x="354012" y="22330"/>
                  <a:pt x="370681" y="7249"/>
                  <a:pt x="390525" y="3280"/>
                </a:cubicBezTo>
                <a:cubicBezTo>
                  <a:pt x="410369" y="-689"/>
                  <a:pt x="441325" y="-1482"/>
                  <a:pt x="457200" y="3280"/>
                </a:cubicBezTo>
                <a:cubicBezTo>
                  <a:pt x="473075" y="8042"/>
                  <a:pt x="474663" y="26299"/>
                  <a:pt x="485775" y="31855"/>
                </a:cubicBezTo>
                <a:cubicBezTo>
                  <a:pt x="496888" y="37411"/>
                  <a:pt x="511175" y="39792"/>
                  <a:pt x="523875" y="36617"/>
                </a:cubicBezTo>
                <a:cubicBezTo>
                  <a:pt x="536575" y="33442"/>
                  <a:pt x="550863" y="16774"/>
                  <a:pt x="561975" y="12805"/>
                </a:cubicBezTo>
                <a:cubicBezTo>
                  <a:pt x="573087" y="8836"/>
                  <a:pt x="583406" y="14392"/>
                  <a:pt x="590550" y="12805"/>
                </a:cubicBezTo>
                <a:cubicBezTo>
                  <a:pt x="597694" y="11217"/>
                  <a:pt x="601265" y="7248"/>
                  <a:pt x="604837" y="3280"/>
                </a:cubicBezTo>
              </a:path>
            </a:pathLst>
          </a:cu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381500" y="1866900"/>
            <a:ext cx="1181100" cy="980171"/>
          </a:xfrm>
          <a:custGeom>
            <a:avLst/>
            <a:gdLst>
              <a:gd name="connsiteX0" fmla="*/ 0 w 1181100"/>
              <a:gd name="connsiteY0" fmla="*/ 0 h 980171"/>
              <a:gd name="connsiteX1" fmla="*/ 88900 w 1181100"/>
              <a:gd name="connsiteY1" fmla="*/ 266700 h 980171"/>
              <a:gd name="connsiteX2" fmla="*/ 38100 w 1181100"/>
              <a:gd name="connsiteY2" fmla="*/ 419100 h 980171"/>
              <a:gd name="connsiteX3" fmla="*/ 76200 w 1181100"/>
              <a:gd name="connsiteY3" fmla="*/ 520700 h 980171"/>
              <a:gd name="connsiteX4" fmla="*/ 101600 w 1181100"/>
              <a:gd name="connsiteY4" fmla="*/ 609600 h 980171"/>
              <a:gd name="connsiteX5" fmla="*/ 101600 w 1181100"/>
              <a:gd name="connsiteY5" fmla="*/ 673100 h 980171"/>
              <a:gd name="connsiteX6" fmla="*/ 76200 w 1181100"/>
              <a:gd name="connsiteY6" fmla="*/ 762000 h 980171"/>
              <a:gd name="connsiteX7" fmla="*/ 165100 w 1181100"/>
              <a:gd name="connsiteY7" fmla="*/ 787400 h 980171"/>
              <a:gd name="connsiteX8" fmla="*/ 241300 w 1181100"/>
              <a:gd name="connsiteY8" fmla="*/ 825500 h 980171"/>
              <a:gd name="connsiteX9" fmla="*/ 431800 w 1181100"/>
              <a:gd name="connsiteY9" fmla="*/ 800100 h 980171"/>
              <a:gd name="connsiteX10" fmla="*/ 469900 w 1181100"/>
              <a:gd name="connsiteY10" fmla="*/ 901700 h 980171"/>
              <a:gd name="connsiteX11" fmla="*/ 558800 w 1181100"/>
              <a:gd name="connsiteY11" fmla="*/ 977900 h 980171"/>
              <a:gd name="connsiteX12" fmla="*/ 800100 w 1181100"/>
              <a:gd name="connsiteY12" fmla="*/ 812800 h 980171"/>
              <a:gd name="connsiteX13" fmla="*/ 927100 w 1181100"/>
              <a:gd name="connsiteY13" fmla="*/ 762000 h 980171"/>
              <a:gd name="connsiteX14" fmla="*/ 1066800 w 1181100"/>
              <a:gd name="connsiteY14" fmla="*/ 723900 h 980171"/>
              <a:gd name="connsiteX15" fmla="*/ 1168400 w 1181100"/>
              <a:gd name="connsiteY15" fmla="*/ 584200 h 980171"/>
              <a:gd name="connsiteX16" fmla="*/ 1168400 w 1181100"/>
              <a:gd name="connsiteY16" fmla="*/ 584200 h 980171"/>
              <a:gd name="connsiteX17" fmla="*/ 1181100 w 1181100"/>
              <a:gd name="connsiteY17" fmla="*/ 571500 h 98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1100" h="980171">
                <a:moveTo>
                  <a:pt x="0" y="0"/>
                </a:moveTo>
                <a:cubicBezTo>
                  <a:pt x="41275" y="98425"/>
                  <a:pt x="82550" y="196850"/>
                  <a:pt x="88900" y="266700"/>
                </a:cubicBezTo>
                <a:cubicBezTo>
                  <a:pt x="95250" y="336550"/>
                  <a:pt x="40217" y="376767"/>
                  <a:pt x="38100" y="419100"/>
                </a:cubicBezTo>
                <a:cubicBezTo>
                  <a:pt x="35983" y="461433"/>
                  <a:pt x="65617" y="488950"/>
                  <a:pt x="76200" y="520700"/>
                </a:cubicBezTo>
                <a:cubicBezTo>
                  <a:pt x="86783" y="552450"/>
                  <a:pt x="97367" y="584200"/>
                  <a:pt x="101600" y="609600"/>
                </a:cubicBezTo>
                <a:cubicBezTo>
                  <a:pt x="105833" y="635000"/>
                  <a:pt x="105833" y="647700"/>
                  <a:pt x="101600" y="673100"/>
                </a:cubicBezTo>
                <a:cubicBezTo>
                  <a:pt x="97367" y="698500"/>
                  <a:pt x="65617" y="742950"/>
                  <a:pt x="76200" y="762000"/>
                </a:cubicBezTo>
                <a:cubicBezTo>
                  <a:pt x="86783" y="781050"/>
                  <a:pt x="137583" y="776817"/>
                  <a:pt x="165100" y="787400"/>
                </a:cubicBezTo>
                <a:cubicBezTo>
                  <a:pt x="192617" y="797983"/>
                  <a:pt x="196850" y="823383"/>
                  <a:pt x="241300" y="825500"/>
                </a:cubicBezTo>
                <a:cubicBezTo>
                  <a:pt x="285750" y="827617"/>
                  <a:pt x="393700" y="787400"/>
                  <a:pt x="431800" y="800100"/>
                </a:cubicBezTo>
                <a:cubicBezTo>
                  <a:pt x="469900" y="812800"/>
                  <a:pt x="448733" y="872067"/>
                  <a:pt x="469900" y="901700"/>
                </a:cubicBezTo>
                <a:cubicBezTo>
                  <a:pt x="491067" y="931333"/>
                  <a:pt x="503767" y="992717"/>
                  <a:pt x="558800" y="977900"/>
                </a:cubicBezTo>
                <a:cubicBezTo>
                  <a:pt x="613833" y="963083"/>
                  <a:pt x="738717" y="848783"/>
                  <a:pt x="800100" y="812800"/>
                </a:cubicBezTo>
                <a:cubicBezTo>
                  <a:pt x="861483" y="776817"/>
                  <a:pt x="882650" y="776817"/>
                  <a:pt x="927100" y="762000"/>
                </a:cubicBezTo>
                <a:cubicBezTo>
                  <a:pt x="971550" y="747183"/>
                  <a:pt x="1026584" y="753533"/>
                  <a:pt x="1066800" y="723900"/>
                </a:cubicBezTo>
                <a:cubicBezTo>
                  <a:pt x="1107016" y="694267"/>
                  <a:pt x="1168400" y="584200"/>
                  <a:pt x="1168400" y="584200"/>
                </a:cubicBezTo>
                <a:lnTo>
                  <a:pt x="1168400" y="584200"/>
                </a:lnTo>
                <a:lnTo>
                  <a:pt x="1181100" y="5715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265498" y="6604790"/>
            <a:ext cx="1762021" cy="246221"/>
          </a:xfrm>
          <a:prstGeom prst="rect">
            <a:avLst/>
          </a:prstGeom>
          <a:noFill/>
        </p:spPr>
        <p:txBody>
          <a:bodyPr wrap="none" rtlCol="0">
            <a:spAutoFit/>
          </a:bodyPr>
          <a:lstStyle/>
          <a:p>
            <a:r>
              <a:rPr lang="en-US" sz="1000" dirty="0">
                <a:latin typeface="Segoe UI" panose="020B0502040204020203" pitchFamily="34" charset="0"/>
                <a:ea typeface="Segoe UI" panose="020B0502040204020203" pitchFamily="34" charset="0"/>
                <a:cs typeface="Segoe UI" panose="020B0502040204020203" pitchFamily="34" charset="0"/>
              </a:rPr>
              <a:t>-12                0               +12</a:t>
            </a:r>
          </a:p>
        </p:txBody>
      </p:sp>
      <p:sp>
        <p:nvSpPr>
          <p:cNvPr id="46" name="TextBox 45"/>
          <p:cNvSpPr txBox="1"/>
          <p:nvPr/>
        </p:nvSpPr>
        <p:spPr>
          <a:xfrm>
            <a:off x="8676162" y="6351514"/>
            <a:ext cx="316112" cy="246221"/>
          </a:xfrm>
          <a:prstGeom prst="rect">
            <a:avLst/>
          </a:prstGeom>
          <a:noFill/>
        </p:spPr>
        <p:txBody>
          <a:bodyPr wrap="none" rtlCol="0">
            <a:spAutoFit/>
          </a:bodyPr>
          <a:lstStyle/>
          <a:p>
            <a:r>
              <a:rPr lang="en-US" sz="1000" dirty="0">
                <a:latin typeface="Segoe UI" panose="020B0502040204020203" pitchFamily="34" charset="0"/>
                <a:ea typeface="Segoe UI" panose="020B0502040204020203" pitchFamily="34" charset="0"/>
                <a:cs typeface="Segoe UI" panose="020B0502040204020203" pitchFamily="34" charset="0"/>
              </a:rPr>
              <a:t>C</a:t>
            </a:r>
            <a:r>
              <a:rPr lang="en-US" sz="1000" dirty="0"/>
              <a:t>°</a:t>
            </a:r>
            <a:endParaRPr lang="en-US" sz="1000" dirty="0">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3754407" y="2917810"/>
            <a:ext cx="925651" cy="253916"/>
          </a:xfrm>
          <a:prstGeom prst="rect">
            <a:avLst/>
          </a:prstGeom>
          <a:noFill/>
        </p:spPr>
        <p:txBody>
          <a:bodyPr wrap="none" rtlCol="0">
            <a:spAutoFit/>
          </a:bodyPr>
          <a:lstStyle/>
          <a:p>
            <a:r>
              <a:rPr lang="en-US" sz="1050" b="1" dirty="0">
                <a:latin typeface="Segoe UI"/>
                <a:cs typeface="Segoe UI"/>
              </a:rPr>
              <a:t>Yellowknife</a:t>
            </a:r>
          </a:p>
        </p:txBody>
      </p:sp>
    </p:spTree>
    <p:custDataLst>
      <p:tags r:id="rId1"/>
    </p:custDataLst>
    <p:extLst>
      <p:ext uri="{BB962C8B-B14F-4D97-AF65-F5344CB8AC3E}">
        <p14:creationId xmlns:p14="http://schemas.microsoft.com/office/powerpoint/2010/main" val="637484454"/>
      </p:ext>
    </p:extLst>
  </p:cSld>
  <p:clrMapOvr>
    <a:masterClrMapping/>
  </p:clrMapOvr>
  <mc:AlternateContent xmlns:mc="http://schemas.openxmlformats.org/markup-compatibility/2006" xmlns:p14="http://schemas.microsoft.com/office/powerpoint/2010/main">
    <mc:Choice Requires="p14">
      <p:transition spd="slow" p14:dur="2000" advTm="506"/>
    </mc:Choice>
    <mc:Fallback xmlns="">
      <p:transition spd="slow" advTm="5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26"/>
                                        </p:tgtEl>
                                      </p:cBhvr>
                                    </p:animEffect>
                                    <p:set>
                                      <p:cBhvr>
                                        <p:cTn id="57" dur="1" fill="hold">
                                          <p:stCondLst>
                                            <p:cond delay="499"/>
                                          </p:stCondLst>
                                        </p:cTn>
                                        <p:tgtEl>
                                          <p:spTgt spid="10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6"/>
                                        </p:tgtEl>
                                      </p:cBhvr>
                                    </p:animEffect>
                                    <p:set>
                                      <p:cBhvr>
                                        <p:cTn id="63" dur="1" fill="hold">
                                          <p:stCondLst>
                                            <p:cond delay="499"/>
                                          </p:stCondLst>
                                        </p:cTn>
                                        <p:tgtEl>
                                          <p:spTgt spid="46"/>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10"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animBg="1"/>
      <p:bldP spid="19" grpId="0"/>
      <p:bldP spid="2" grpId="0"/>
      <p:bldP spid="24" grpId="0"/>
      <p:bldP spid="38" grpId="0"/>
      <p:bldP spid="31" grpId="0"/>
      <p:bldP spid="31" grpId="1"/>
      <p:bldP spid="41" grpId="0"/>
      <p:bldP spid="23" grpId="0" animBg="1"/>
      <p:bldP spid="43" grpId="0" animBg="1"/>
      <p:bldP spid="44" grpId="0"/>
      <p:bldP spid="44" grpId="1"/>
      <p:bldP spid="46" grpId="0"/>
      <p:bldP spid="4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1971" y="0"/>
            <a:ext cx="10287001" cy="6858000"/>
          </a:xfrm>
          <a:prstGeom prst="rect">
            <a:avLst/>
          </a:prstGeom>
        </p:spPr>
      </p:pic>
      <p:sp>
        <p:nvSpPr>
          <p:cNvPr id="8" name="Title 7"/>
          <p:cNvSpPr>
            <a:spLocks noGrp="1"/>
          </p:cNvSpPr>
          <p:nvPr>
            <p:ph type="ctrTitle"/>
          </p:nvPr>
        </p:nvSpPr>
        <p:spPr>
          <a:xfrm>
            <a:off x="257175" y="570706"/>
            <a:ext cx="7772400" cy="1470025"/>
          </a:xfrm>
        </p:spPr>
        <p:txBody>
          <a:bodyPr>
            <a:normAutofit fontScale="90000"/>
          </a:bodyPr>
          <a:lstStyle/>
          <a:p>
            <a:pPr algn="l"/>
            <a:r>
              <a:rPr lang="en-US" sz="3600" dirty="0">
                <a:latin typeface="Segoe UI" panose="020B0502040204020203" pitchFamily="34" charset="0"/>
                <a:cs typeface="Segoe UI" panose="020B0502040204020203" pitchFamily="34" charset="0"/>
              </a:rPr>
              <a:t>120 kilometers</a:t>
            </a:r>
            <a:br>
              <a:rPr lang="en-US" sz="3600" dirty="0">
                <a:latin typeface="Segoe UI" panose="020B0502040204020203" pitchFamily="34" charset="0"/>
                <a:cs typeface="Segoe UI" panose="020B0502040204020203" pitchFamily="34" charset="0"/>
              </a:rPr>
            </a:br>
            <a:r>
              <a:rPr lang="en-US" sz="3600" dirty="0">
                <a:latin typeface="Segoe UI" panose="020B0502040204020203" pitchFamily="34" charset="0"/>
                <a:cs typeface="Segoe UI" panose="020B0502040204020203" pitchFamily="34" charset="0"/>
              </a:rPr>
              <a:t>$300 million</a:t>
            </a:r>
            <a:br>
              <a:rPr lang="en-US" sz="3600" dirty="0">
                <a:latin typeface="Segoe UI" panose="020B0502040204020203" pitchFamily="34" charset="0"/>
                <a:cs typeface="Segoe UI" panose="020B0502040204020203" pitchFamily="34" charset="0"/>
              </a:rPr>
            </a:br>
            <a:r>
              <a:rPr lang="en-US" sz="3600" dirty="0">
                <a:latin typeface="Segoe UI" panose="020B0502040204020203" pitchFamily="34" charset="0"/>
                <a:cs typeface="Segoe UI" panose="020B0502040204020203" pitchFamily="34" charset="0"/>
              </a:rPr>
              <a:t>5 years to construct</a:t>
            </a:r>
            <a:br>
              <a:rPr lang="en-US" sz="3600" dirty="0">
                <a:latin typeface="Segoe UI" panose="020B0502040204020203" pitchFamily="34" charset="0"/>
                <a:cs typeface="Segoe UI" panose="020B0502040204020203" pitchFamily="34" charset="0"/>
              </a:rPr>
            </a:br>
            <a:r>
              <a:rPr lang="en-US" sz="3600" dirty="0">
                <a:latin typeface="Segoe UI" panose="020B0502040204020203" pitchFamily="34" charset="0"/>
                <a:cs typeface="Segoe UI" panose="020B0502040204020203" pitchFamily="34" charset="0"/>
              </a:rPr>
              <a:t>Funded in 2013 by PM Stephen Harper</a:t>
            </a:r>
          </a:p>
        </p:txBody>
      </p:sp>
      <p:sp>
        <p:nvSpPr>
          <p:cNvPr id="2" name="TextBox 1"/>
          <p:cNvSpPr txBox="1"/>
          <p:nvPr/>
        </p:nvSpPr>
        <p:spPr>
          <a:xfrm>
            <a:off x="-16933" y="6564217"/>
            <a:ext cx="2212465" cy="261610"/>
          </a:xfrm>
          <a:prstGeom prst="rect">
            <a:avLst/>
          </a:prstGeom>
          <a:noFill/>
        </p:spPr>
        <p:txBody>
          <a:bodyPr wrap="none" rtlCol="0">
            <a:spAutoFit/>
          </a:bodyPr>
          <a:lstStyle/>
          <a:p>
            <a:r>
              <a:rPr lang="en-US" sz="1100" dirty="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4139333857"/>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xmlns:p14="http://schemas.microsoft.com/office/powerpoint/2010/main" spd="slow" advTm="11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41" y="857250"/>
            <a:ext cx="9145240" cy="5155406"/>
          </a:xfrm>
          <a:prstGeom prst="rect">
            <a:avLst/>
          </a:prstGeom>
        </p:spPr>
      </p:pic>
      <p:sp>
        <p:nvSpPr>
          <p:cNvPr id="3" name="TextBox 2"/>
          <p:cNvSpPr txBox="1"/>
          <p:nvPr/>
        </p:nvSpPr>
        <p:spPr>
          <a:xfrm>
            <a:off x="2239566" y="1802884"/>
            <a:ext cx="1828800" cy="369332"/>
          </a:xfrm>
          <a:prstGeom prst="rect">
            <a:avLst/>
          </a:prstGeom>
          <a:noFill/>
        </p:spPr>
        <p:txBody>
          <a:bodyPr wrap="square" rtlCol="0">
            <a:spAutoFit/>
          </a:bodyPr>
          <a:lstStyle/>
          <a:p>
            <a:pPr algn="l"/>
            <a:r>
              <a:rPr lang="en-US" b="1" dirty="0">
                <a:latin typeface="Segoe UI" panose="020B0502040204020203" pitchFamily="34" charset="0"/>
                <a:cs typeface="Segoe UI" panose="020B0502040204020203" pitchFamily="34" charset="0"/>
              </a:rPr>
              <a:t>truck</a:t>
            </a:r>
          </a:p>
        </p:txBody>
      </p:sp>
      <p:cxnSp>
        <p:nvCxnSpPr>
          <p:cNvPr id="4" name="Straight Arrow Connector 3"/>
          <p:cNvCxnSpPr>
            <a:cxnSpLocks/>
          </p:cNvCxnSpPr>
          <p:nvPr/>
        </p:nvCxnSpPr>
        <p:spPr>
          <a:xfrm flipH="1">
            <a:off x="2239566" y="2172216"/>
            <a:ext cx="296465" cy="290767"/>
          </a:xfrm>
          <a:prstGeom prst="straightConnector1">
            <a:avLst/>
          </a:prstGeom>
        </p:spPr>
        <p:style>
          <a:lnRef idx="2">
            <a:schemeClr val="dk1"/>
          </a:lnRef>
          <a:fillRef idx="0">
            <a:schemeClr val="dk1"/>
          </a:fillRef>
          <a:effectRef idx="1">
            <a:schemeClr val="dk1"/>
          </a:effectRef>
          <a:fontRef idx="minor">
            <a:schemeClr val="tx1"/>
          </a:fontRef>
        </p:style>
      </p:cxnSp>
      <p:pic>
        <p:nvPicPr>
          <p:cNvPr id="8" name="Picture 5"/>
          <p:cNvPicPr>
            <a:picLocks noChangeAspect="1"/>
          </p:cNvPicPr>
          <p:nvPr/>
        </p:nvPicPr>
        <p:blipFill rotWithShape="1">
          <a:blip r:embed="rId4">
            <a:extLst>
              <a:ext uri="{28A0092B-C50C-407E-A947-70E740481C1C}">
                <a14:useLocalDpi xmlns:a14="http://schemas.microsoft.com/office/drawing/2010/main" val="0"/>
              </a:ext>
            </a:extLst>
          </a:blip>
          <a:srcRect l="22674" t="30985" r="76177" b="67536"/>
          <a:stretch/>
        </p:blipFill>
        <p:spPr>
          <a:xfrm>
            <a:off x="3321844" y="309562"/>
            <a:ext cx="1493044" cy="1083469"/>
          </a:xfrm>
          <a:prstGeom prst="rect">
            <a:avLst/>
          </a:prstGeom>
          <a:ln>
            <a:solidFill>
              <a:schemeClr val="bg1"/>
            </a:solidFill>
          </a:ln>
        </p:spPr>
      </p:pic>
      <p:cxnSp>
        <p:nvCxnSpPr>
          <p:cNvPr id="14" name="Straight Arrow Connector 13"/>
          <p:cNvCxnSpPr>
            <a:cxnSpLocks/>
          </p:cNvCxnSpPr>
          <p:nvPr/>
        </p:nvCxnSpPr>
        <p:spPr>
          <a:xfrm flipH="1">
            <a:off x="2833689" y="1393031"/>
            <a:ext cx="488155" cy="409853"/>
          </a:xfrm>
          <a:prstGeom prst="straightConnector1">
            <a:avLst/>
          </a:prstGeom>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0" y="6012656"/>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2148615105"/>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xmlns:p14="http://schemas.microsoft.com/office/powerpoint/2010/main" spd="slow" advTm="11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9" name="Title 8"/>
          <p:cNvSpPr>
            <a:spLocks noGrp="1"/>
          </p:cNvSpPr>
          <p:nvPr>
            <p:ph type="ctrTitle"/>
          </p:nvPr>
        </p:nvSpPr>
        <p:spPr/>
        <p:txBody>
          <a:bodyPr/>
          <a:lstStyle/>
          <a:p>
            <a:endParaRPr lang="en-US"/>
          </a:p>
        </p:txBody>
      </p:sp>
      <p:pic>
        <p:nvPicPr>
          <p:cNvPr id="2"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33437"/>
            <a:ext cx="9131709" cy="5146963"/>
          </a:xfrm>
          <a:prstGeom prst="rect">
            <a:avLst/>
          </a:prstGeom>
        </p:spPr>
      </p:pic>
      <p:sp>
        <p:nvSpPr>
          <p:cNvPr id="3" name="TextBox 2"/>
          <p:cNvSpPr txBox="1"/>
          <p:nvPr/>
        </p:nvSpPr>
        <p:spPr>
          <a:xfrm>
            <a:off x="0" y="6012656"/>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1748657519"/>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xmlns:p14="http://schemas.microsoft.com/office/powerpoint/2010/main" spd="slow" advTm="1108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CIM\276_FUJI\DSCF626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11169" y="738664"/>
            <a:ext cx="10855169" cy="61193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5547" y="869632"/>
            <a:ext cx="5118709" cy="1815882"/>
          </a:xfrm>
          <a:prstGeom prst="rect">
            <a:avLst/>
          </a:prstGeom>
          <a:noFill/>
        </p:spPr>
        <p:txBody>
          <a:bodyPr wrap="none" rtlCol="0">
            <a:spAutoFit/>
          </a:bodyPr>
          <a:lstStyle/>
          <a:p>
            <a:r>
              <a:rPr lang="en-US" sz="2800" b="1" dirty="0">
                <a:latin typeface="Segoe UI" panose="020B0502040204020203" pitchFamily="34" charset="0"/>
                <a:ea typeface="Segoe UI" panose="020B0502040204020203" pitchFamily="34" charset="0"/>
                <a:cs typeface="Segoe UI" panose="020B0502040204020203" pitchFamily="34" charset="0"/>
              </a:rPr>
              <a:t>1930s: </a:t>
            </a:r>
            <a:r>
              <a:rPr lang="en-US" sz="2800" dirty="0">
                <a:latin typeface="Segoe UI" panose="020B0502040204020203" pitchFamily="34" charset="0"/>
                <a:ea typeface="Segoe UI" panose="020B0502040204020203" pitchFamily="34" charset="0"/>
                <a:cs typeface="Segoe UI" panose="020B0502040204020203" pitchFamily="34" charset="0"/>
              </a:rPr>
              <a:t>Whaling</a:t>
            </a:r>
          </a:p>
          <a:p>
            <a:r>
              <a:rPr lang="en-US" sz="2800" b="1" dirty="0">
                <a:latin typeface="Segoe UI" panose="020B0502040204020203" pitchFamily="34" charset="0"/>
                <a:ea typeface="Segoe UI" panose="020B0502040204020203" pitchFamily="34" charset="0"/>
                <a:cs typeface="Segoe UI" panose="020B0502040204020203" pitchFamily="34" charset="0"/>
              </a:rPr>
              <a:t>1950s: </a:t>
            </a:r>
            <a:r>
              <a:rPr lang="en-US" sz="2800" dirty="0">
                <a:latin typeface="Segoe UI" panose="020B0502040204020203" pitchFamily="34" charset="0"/>
                <a:ea typeface="Segoe UI" panose="020B0502040204020203" pitchFamily="34" charset="0"/>
                <a:cs typeface="Segoe UI" panose="020B0502040204020203" pitchFamily="34" charset="0"/>
              </a:rPr>
              <a:t>DEW Line construction</a:t>
            </a:r>
          </a:p>
          <a:p>
            <a:r>
              <a:rPr lang="en-US" sz="2800" b="1" dirty="0">
                <a:latin typeface="Segoe UI" panose="020B0502040204020203" pitchFamily="34" charset="0"/>
                <a:ea typeface="Segoe UI" panose="020B0502040204020203" pitchFamily="34" charset="0"/>
                <a:cs typeface="Segoe UI" panose="020B0502040204020203" pitchFamily="34" charset="0"/>
              </a:rPr>
              <a:t>1970s/1980s:</a:t>
            </a:r>
            <a:r>
              <a:rPr lang="en-US" sz="2800" dirty="0">
                <a:latin typeface="Segoe UI" panose="020B0502040204020203" pitchFamily="34" charset="0"/>
                <a:ea typeface="Segoe UI" panose="020B0502040204020203" pitchFamily="34" charset="0"/>
                <a:cs typeface="Segoe UI" panose="020B0502040204020203" pitchFamily="34" charset="0"/>
              </a:rPr>
              <a:t> Oil and gas</a:t>
            </a:r>
          </a:p>
          <a:p>
            <a:r>
              <a:rPr lang="en-US" sz="2800" b="1" dirty="0">
                <a:latin typeface="Segoe UI" panose="020B0502040204020203" pitchFamily="34" charset="0"/>
                <a:ea typeface="Segoe UI" panose="020B0502040204020203" pitchFamily="34" charset="0"/>
                <a:cs typeface="Segoe UI" panose="020B0502040204020203" pitchFamily="34" charset="0"/>
              </a:rPr>
              <a:t>1984:</a:t>
            </a:r>
            <a:r>
              <a:rPr lang="en-US" sz="2800" dirty="0">
                <a:latin typeface="Segoe UI" panose="020B0502040204020203" pitchFamily="34" charset="0"/>
                <a:ea typeface="Segoe UI" panose="020B0502040204020203" pitchFamily="34" charset="0"/>
                <a:cs typeface="Segoe UI" panose="020B0502040204020203" pitchFamily="34" charset="0"/>
              </a:rPr>
              <a:t> Land claims agreement</a:t>
            </a:r>
          </a:p>
        </p:txBody>
      </p:sp>
      <p:sp>
        <p:nvSpPr>
          <p:cNvPr id="11"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Historical context</a:t>
            </a:r>
            <a:endParaRPr lang="en-US" sz="2800" dirty="0">
              <a:solidFill>
                <a:schemeClr val="bg1"/>
              </a:solidFill>
              <a:latin typeface="Segoe UI" pitchFamily="34" charset="0"/>
              <a:ea typeface="Segoe UI" pitchFamily="34" charset="0"/>
              <a:cs typeface="Segoe UI" pitchFamily="34" charset="0"/>
            </a:endParaRPr>
          </a:p>
        </p:txBody>
      </p:sp>
      <p:sp>
        <p:nvSpPr>
          <p:cNvPr id="2" name="TextBox 1"/>
          <p:cNvSpPr txBox="1"/>
          <p:nvPr/>
        </p:nvSpPr>
        <p:spPr>
          <a:xfrm>
            <a:off x="95250" y="6250781"/>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189994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Land claims agreement: key aspects</a:t>
            </a:r>
            <a:endParaRPr lang="en-US" sz="2800" dirty="0">
              <a:solidFill>
                <a:schemeClr val="bg1"/>
              </a:solidFill>
              <a:latin typeface="Segoe UI" pitchFamily="34" charset="0"/>
              <a:ea typeface="Segoe UI" pitchFamily="34" charset="0"/>
              <a:cs typeface="Segoe UI" pitchFamily="34" charset="0"/>
            </a:endParaRPr>
          </a:p>
        </p:txBody>
      </p:sp>
      <p:sp>
        <p:nvSpPr>
          <p:cNvPr id="4" name="TextBox 3"/>
          <p:cNvSpPr txBox="1"/>
          <p:nvPr/>
        </p:nvSpPr>
        <p:spPr>
          <a:xfrm>
            <a:off x="357187" y="1264444"/>
            <a:ext cx="8786813" cy="4893647"/>
          </a:xfrm>
          <a:prstGeom prst="rect">
            <a:avLst/>
          </a:prstGeom>
          <a:noFill/>
        </p:spPr>
        <p:txBody>
          <a:bodyPr wrap="square" rtlCol="0">
            <a:spAutoFit/>
          </a:bodyPr>
          <a:lstStyle/>
          <a:p>
            <a:pPr algn="l"/>
            <a:r>
              <a:rPr lang="en-US" sz="2400" b="1" dirty="0">
                <a:latin typeface="Segoe UI" panose="020B0502040204020203" pitchFamily="34" charset="0"/>
                <a:cs typeface="Segoe UI" panose="020B0502040204020203" pitchFamily="34" charset="0"/>
              </a:rPr>
              <a:t>The Western Arctic Claim – Inuvialuit Final Agreement</a:t>
            </a:r>
          </a:p>
          <a:p>
            <a:pPr algn="l"/>
            <a:endParaRPr lang="en-US" sz="2400" dirty="0">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US" sz="2400" dirty="0">
                <a:latin typeface="Segoe UI" panose="020B0502040204020203" pitchFamily="34" charset="0"/>
                <a:cs typeface="Segoe UI" panose="020B0502040204020203" pitchFamily="34" charset="0"/>
              </a:rPr>
              <a:t>4 corporate structures</a:t>
            </a:r>
          </a:p>
          <a:p>
            <a:pPr marL="285750" indent="-285750" algn="l">
              <a:buFont typeface="Arial" panose="020B0604020202020204" pitchFamily="34" charset="0"/>
              <a:buChar char="•"/>
            </a:pPr>
            <a:r>
              <a:rPr lang="en-US" sz="2400" dirty="0">
                <a:latin typeface="Segoe UI" panose="020B0502040204020203" pitchFamily="34" charset="0"/>
                <a:cs typeface="Segoe UI" panose="020B0502040204020203" pitchFamily="34" charset="0"/>
              </a:rPr>
              <a:t>35,000 square miles of land</a:t>
            </a:r>
          </a:p>
          <a:p>
            <a:pPr marL="285750" indent="-285750" algn="l">
              <a:buFont typeface="Arial" panose="020B0604020202020204" pitchFamily="34" charset="0"/>
              <a:buChar char="•"/>
            </a:pPr>
            <a:r>
              <a:rPr lang="en-US" sz="2400" dirty="0">
                <a:latin typeface="Segoe UI" panose="020B0502040204020203" pitchFamily="34" charset="0"/>
                <a:cs typeface="Segoe UI" panose="020B0502040204020203" pitchFamily="34" charset="0"/>
              </a:rPr>
              <a:t>$45 million plus $10 million for developing industries and businesses</a:t>
            </a:r>
          </a:p>
          <a:p>
            <a:pPr algn="l"/>
            <a:endParaRPr lang="en-US" sz="2400" dirty="0">
              <a:latin typeface="Segoe UI" panose="020B0502040204020203" pitchFamily="34" charset="0"/>
              <a:cs typeface="Segoe UI" panose="020B0502040204020203" pitchFamily="34" charset="0"/>
            </a:endParaRPr>
          </a:p>
          <a:p>
            <a:pPr algn="l"/>
            <a:r>
              <a:rPr lang="en-US" sz="2400" b="1" dirty="0">
                <a:latin typeface="Segoe UI" panose="020B0502040204020203" pitchFamily="34" charset="0"/>
                <a:cs typeface="Segoe UI" panose="020B0502040204020203" pitchFamily="34" charset="0"/>
              </a:rPr>
              <a:t>Economic objectives:</a:t>
            </a:r>
          </a:p>
          <a:p>
            <a:pPr marL="342900" indent="-342900" algn="l">
              <a:buAutoNum type="alphaLcParenR"/>
            </a:pPr>
            <a:r>
              <a:rPr lang="en-US" sz="2400" dirty="0">
                <a:latin typeface="Segoe UI" panose="020B0502040204020203" pitchFamily="34" charset="0"/>
                <a:cs typeface="Segoe UI" panose="020B0502040204020203" pitchFamily="34" charset="0"/>
              </a:rPr>
              <a:t>“Full Inuvialuit participation in the northern Canadian economy”</a:t>
            </a:r>
          </a:p>
          <a:p>
            <a:pPr marL="342900" indent="-342900" algn="l">
              <a:buAutoNum type="alphaLcParenR"/>
            </a:pPr>
            <a:r>
              <a:rPr lang="en-US" sz="2400" dirty="0">
                <a:latin typeface="Segoe UI" panose="020B0502040204020203" pitchFamily="34" charset="0"/>
                <a:cs typeface="Segoe UI" panose="020B0502040204020203" pitchFamily="34" charset="0"/>
              </a:rPr>
              <a:t>“Inuvialuit integration into Canadian society through development of an adequate level of economic self-reliance and a solid economic base”</a:t>
            </a:r>
          </a:p>
        </p:txBody>
      </p:sp>
    </p:spTree>
    <p:extLst>
      <p:ext uri="{BB962C8B-B14F-4D97-AF65-F5344CB8AC3E}">
        <p14:creationId xmlns:p14="http://schemas.microsoft.com/office/powerpoint/2010/main" val="39278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7" end="7"/>
                                            </p:txEl>
                                          </p:spTgt>
                                        </p:tgtEl>
                                        <p:attrNameLst>
                                          <p:attrName>style.visibility</p:attrName>
                                        </p:attrNameLst>
                                      </p:cBhvr>
                                      <p:to>
                                        <p:strVal val="visible"/>
                                      </p:to>
                                    </p:set>
                                    <p:animEffect transition="in" filter="fade">
                                      <p:cBhvr>
                                        <p:cTn id="10" dur="500"/>
                                        <p:tgtEl>
                                          <p:spTgt spid="4">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animEffect transition="in" filter="fade">
                                      <p:cBhvr>
                                        <p:cTn id="1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WT_Ice_Roads_ZoomOu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5292"/>
            <a:ext cx="9144000" cy="6832708"/>
          </a:xfrm>
          <a:prstGeom prst="rect">
            <a:avLst/>
          </a:prstGeom>
        </p:spPr>
      </p:pic>
      <p:pic>
        <p:nvPicPr>
          <p:cNvPr id="16" name="Picture 15" descr="NWT_Ice_Roads_Blank.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9177847" cy="6858000"/>
          </a:xfrm>
          <a:prstGeom prst="rect">
            <a:avLst/>
          </a:prstGeom>
        </p:spPr>
      </p:pic>
      <p:sp>
        <p:nvSpPr>
          <p:cNvPr id="6" name="Rectangle 7"/>
          <p:cNvSpPr>
            <a:spLocks noChangeArrowheads="1"/>
          </p:cNvSpPr>
          <p:nvPr/>
        </p:nvSpPr>
        <p:spPr bwMode="auto">
          <a:xfrm>
            <a:off x="0" y="0"/>
            <a:ext cx="9177846" cy="738664"/>
          </a:xfrm>
          <a:prstGeom prst="rect">
            <a:avLst/>
          </a:prstGeom>
          <a:solidFill>
            <a:srgbClr val="00427F">
              <a:alpha val="90000"/>
            </a:srgbClr>
          </a:solidFill>
          <a:ln>
            <a:noFill/>
          </a:ln>
          <a:extLst/>
        </p:spPr>
        <p:txBody>
          <a:bodyPr wrap="square"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State visions of Arctic development</a:t>
            </a:r>
            <a:endParaRPr lang="en-US" sz="2800" dirty="0">
              <a:solidFill>
                <a:schemeClr val="bg1"/>
              </a:solidFill>
              <a:latin typeface="Segoe UI" pitchFamily="34" charset="0"/>
              <a:ea typeface="Segoe UI" pitchFamily="34" charset="0"/>
              <a:cs typeface="Segoe UI" pitchFamily="34" charset="0"/>
            </a:endParaRPr>
          </a:p>
        </p:txBody>
      </p:sp>
      <p:pic>
        <p:nvPicPr>
          <p:cNvPr id="7" name="Picture 4" descr="http://wpmedia.o.canada.com/2014/07/pei_harper.jpg?w=660"/>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flipH="1">
            <a:off x="596700" y="1595356"/>
            <a:ext cx="2754851" cy="19873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596700" y="3964920"/>
            <a:ext cx="6706152" cy="1266411"/>
          </a:xfrm>
          <a:solidFill>
            <a:srgbClr val="FFFFFF"/>
          </a:solidFill>
        </p:spPr>
        <p:txBody>
          <a:bodyPr>
            <a:normAutofit fontScale="92500" lnSpcReduction="20000"/>
          </a:bodyPr>
          <a:lstStyle/>
          <a:p>
            <a:pPr marL="0" indent="0">
              <a:buNone/>
            </a:pPr>
            <a:r>
              <a:rPr lang="en-US" sz="2000" b="1" dirty="0">
                <a:latin typeface="Segoe UI" panose="020B0502040204020203" pitchFamily="34" charset="0"/>
                <a:ea typeface="Segoe UI" panose="020B0502040204020203" pitchFamily="34" charset="0"/>
                <a:cs typeface="Segoe UI" panose="020B0502040204020203" pitchFamily="34" charset="0"/>
              </a:rPr>
              <a:t>“This road, which extends the </a:t>
            </a:r>
            <a:r>
              <a:rPr lang="en-US" sz="2000" b="1" dirty="0" err="1">
                <a:latin typeface="Segoe UI" panose="020B0502040204020203" pitchFamily="34" charset="0"/>
                <a:ea typeface="Segoe UI" panose="020B0502040204020203" pitchFamily="34" charset="0"/>
                <a:cs typeface="Segoe UI" panose="020B0502040204020203" pitchFamily="34" charset="0"/>
              </a:rPr>
              <a:t>Dempster</a:t>
            </a:r>
            <a:r>
              <a:rPr lang="en-US" sz="2000" b="1" dirty="0">
                <a:latin typeface="Segoe UI" panose="020B0502040204020203" pitchFamily="34" charset="0"/>
                <a:ea typeface="Segoe UI" panose="020B0502040204020203" pitchFamily="34" charset="0"/>
                <a:cs typeface="Segoe UI" panose="020B0502040204020203" pitchFamily="34" charset="0"/>
              </a:rPr>
              <a:t> Highway to the Arctic Coast, will complete Canada’s road network from coast to coast to coast. It will strengthen Canada’s Arctic presence and contribute to economic and social development in the North.”</a:t>
            </a:r>
            <a:endParaRPr lang="en-US" sz="1600" b="1" dirty="0">
              <a:latin typeface="Segoe UI" panose="020B0502040204020203" pitchFamily="34" charset="0"/>
              <a:ea typeface="Segoe UI" panose="020B0502040204020203" pitchFamily="34" charset="0"/>
              <a:cs typeface="Segoe UI" panose="020B0502040204020203" pitchFamily="34" charset="0"/>
            </a:endParaRPr>
          </a:p>
        </p:txBody>
      </p:sp>
      <p:sp>
        <p:nvSpPr>
          <p:cNvPr id="21" name="Freeform 20"/>
          <p:cNvSpPr/>
          <p:nvPr/>
        </p:nvSpPr>
        <p:spPr>
          <a:xfrm>
            <a:off x="7603363" y="5113049"/>
            <a:ext cx="427318" cy="1714079"/>
          </a:xfrm>
          <a:custGeom>
            <a:avLst/>
            <a:gdLst>
              <a:gd name="connsiteX0" fmla="*/ 34644 w 334520"/>
              <a:gd name="connsiteY0" fmla="*/ 1587704 h 1587704"/>
              <a:gd name="connsiteX1" fmla="*/ 17004 w 334520"/>
              <a:gd name="connsiteY1" fmla="*/ 1270163 h 1587704"/>
              <a:gd name="connsiteX2" fmla="*/ 246321 w 334520"/>
              <a:gd name="connsiteY2" fmla="*/ 1058469 h 1587704"/>
              <a:gd name="connsiteX3" fmla="*/ 175762 w 334520"/>
              <a:gd name="connsiteY3" fmla="*/ 493952 h 1587704"/>
              <a:gd name="connsiteX4" fmla="*/ 334520 w 334520"/>
              <a:gd name="connsiteY4" fmla="*/ 0 h 1587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20" h="1587704">
                <a:moveTo>
                  <a:pt x="34644" y="1587704"/>
                </a:moveTo>
                <a:cubicBezTo>
                  <a:pt x="8184" y="1473036"/>
                  <a:pt x="-18276" y="1358369"/>
                  <a:pt x="17004" y="1270163"/>
                </a:cubicBezTo>
                <a:cubicBezTo>
                  <a:pt x="52284" y="1181957"/>
                  <a:pt x="219861" y="1187837"/>
                  <a:pt x="246321" y="1058469"/>
                </a:cubicBezTo>
                <a:cubicBezTo>
                  <a:pt x="272781" y="929101"/>
                  <a:pt x="161062" y="670363"/>
                  <a:pt x="175762" y="493952"/>
                </a:cubicBezTo>
                <a:cubicBezTo>
                  <a:pt x="190462" y="317540"/>
                  <a:pt x="281601" y="88206"/>
                  <a:pt x="334520" y="0"/>
                </a:cubicBezTo>
              </a:path>
            </a:pathLst>
          </a:custGeom>
          <a:ln w="152400" cmpd="sng">
            <a:solidFill>
              <a:schemeClr val="accent4">
                <a:lumMod val="60000"/>
                <a:lumOff val="40000"/>
                <a:alpha val="78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7197014" y="1517140"/>
            <a:ext cx="1184646" cy="3714191"/>
          </a:xfrm>
          <a:custGeom>
            <a:avLst/>
            <a:gdLst>
              <a:gd name="connsiteX0" fmla="*/ 0 w 1184646"/>
              <a:gd name="connsiteY0" fmla="*/ 0 h 3714191"/>
              <a:gd name="connsiteX1" fmla="*/ 194037 w 1184646"/>
              <a:gd name="connsiteY1" fmla="*/ 335182 h 3714191"/>
              <a:gd name="connsiteX2" fmla="*/ 88198 w 1184646"/>
              <a:gd name="connsiteY2" fmla="*/ 546875 h 3714191"/>
              <a:gd name="connsiteX3" fmla="*/ 70559 w 1184646"/>
              <a:gd name="connsiteY3" fmla="*/ 1111392 h 3714191"/>
              <a:gd name="connsiteX4" fmla="*/ 317515 w 1184646"/>
              <a:gd name="connsiteY4" fmla="*/ 1887603 h 3714191"/>
              <a:gd name="connsiteX5" fmla="*/ 899626 w 1184646"/>
              <a:gd name="connsiteY5" fmla="*/ 2310991 h 3714191"/>
              <a:gd name="connsiteX6" fmla="*/ 1023105 w 1184646"/>
              <a:gd name="connsiteY6" fmla="*/ 2487403 h 3714191"/>
              <a:gd name="connsiteX7" fmla="*/ 970185 w 1184646"/>
              <a:gd name="connsiteY7" fmla="*/ 2716738 h 3714191"/>
              <a:gd name="connsiteX8" fmla="*/ 1093664 w 1184646"/>
              <a:gd name="connsiteY8" fmla="*/ 3034279 h 3714191"/>
              <a:gd name="connsiteX9" fmla="*/ 1181862 w 1184646"/>
              <a:gd name="connsiteY9" fmla="*/ 3369461 h 3714191"/>
              <a:gd name="connsiteX10" fmla="*/ 987825 w 1184646"/>
              <a:gd name="connsiteY10" fmla="*/ 3704643 h 3714191"/>
              <a:gd name="connsiteX11" fmla="*/ 829068 w 1184646"/>
              <a:gd name="connsiteY11" fmla="*/ 3634078 h 371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4646" h="3714191">
                <a:moveTo>
                  <a:pt x="0" y="0"/>
                </a:moveTo>
                <a:cubicBezTo>
                  <a:pt x="89668" y="122018"/>
                  <a:pt x="179337" y="244036"/>
                  <a:pt x="194037" y="335182"/>
                </a:cubicBezTo>
                <a:cubicBezTo>
                  <a:pt x="208737" y="426328"/>
                  <a:pt x="108778" y="417507"/>
                  <a:pt x="88198" y="546875"/>
                </a:cubicBezTo>
                <a:cubicBezTo>
                  <a:pt x="67618" y="676243"/>
                  <a:pt x="32340" y="887937"/>
                  <a:pt x="70559" y="1111392"/>
                </a:cubicBezTo>
                <a:cubicBezTo>
                  <a:pt x="108778" y="1334847"/>
                  <a:pt x="179337" y="1687670"/>
                  <a:pt x="317515" y="1887603"/>
                </a:cubicBezTo>
                <a:cubicBezTo>
                  <a:pt x="455693" y="2087536"/>
                  <a:pt x="782028" y="2211024"/>
                  <a:pt x="899626" y="2310991"/>
                </a:cubicBezTo>
                <a:cubicBezTo>
                  <a:pt x="1017224" y="2410958"/>
                  <a:pt x="1011345" y="2419779"/>
                  <a:pt x="1023105" y="2487403"/>
                </a:cubicBezTo>
                <a:cubicBezTo>
                  <a:pt x="1034865" y="2555027"/>
                  <a:pt x="958425" y="2625592"/>
                  <a:pt x="970185" y="2716738"/>
                </a:cubicBezTo>
                <a:cubicBezTo>
                  <a:pt x="981945" y="2807884"/>
                  <a:pt x="1058385" y="2925492"/>
                  <a:pt x="1093664" y="3034279"/>
                </a:cubicBezTo>
                <a:cubicBezTo>
                  <a:pt x="1128943" y="3143066"/>
                  <a:pt x="1199502" y="3257734"/>
                  <a:pt x="1181862" y="3369461"/>
                </a:cubicBezTo>
                <a:cubicBezTo>
                  <a:pt x="1164222" y="3481188"/>
                  <a:pt x="1046624" y="3660540"/>
                  <a:pt x="987825" y="3704643"/>
                </a:cubicBezTo>
                <a:cubicBezTo>
                  <a:pt x="929026" y="3748746"/>
                  <a:pt x="879047" y="3625258"/>
                  <a:pt x="829068" y="3634078"/>
                </a:cubicBezTo>
              </a:path>
            </a:pathLst>
          </a:custGeom>
          <a:ln w="152400" cmpd="sng">
            <a:solidFill>
              <a:schemeClr val="accent4">
                <a:lumMod val="60000"/>
                <a:lumOff val="40000"/>
                <a:alpha val="78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Oval 23"/>
          <p:cNvSpPr/>
          <p:nvPr/>
        </p:nvSpPr>
        <p:spPr>
          <a:xfrm>
            <a:off x="7021197" y="1382139"/>
            <a:ext cx="213217" cy="21321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581772" y="1117926"/>
            <a:ext cx="1544012" cy="369332"/>
          </a:xfrm>
          <a:prstGeom prst="rect">
            <a:avLst/>
          </a:prstGeom>
          <a:noFill/>
        </p:spPr>
        <p:txBody>
          <a:bodyPr wrap="none" rtlCol="0">
            <a:spAutoFit/>
          </a:bodyPr>
          <a:lstStyle/>
          <a:p>
            <a:r>
              <a:rPr lang="en-US" b="1" dirty="0"/>
              <a:t>Tuktoyaktuk</a:t>
            </a:r>
          </a:p>
        </p:txBody>
      </p:sp>
      <p:sp>
        <p:nvSpPr>
          <p:cNvPr id="26" name="TextBox 25"/>
          <p:cNvSpPr txBox="1"/>
          <p:nvPr/>
        </p:nvSpPr>
        <p:spPr>
          <a:xfrm>
            <a:off x="3612524" y="1824324"/>
            <a:ext cx="1562327" cy="369332"/>
          </a:xfrm>
          <a:prstGeom prst="rect">
            <a:avLst/>
          </a:prstGeom>
          <a:noFill/>
        </p:spPr>
        <p:txBody>
          <a:bodyPr wrap="none" rtlCol="0">
            <a:spAutoFit/>
          </a:bodyPr>
          <a:lstStyle/>
          <a:p>
            <a:r>
              <a:rPr lang="en-US" i="1" dirty="0">
                <a:solidFill>
                  <a:schemeClr val="accent1">
                    <a:lumMod val="75000"/>
                  </a:schemeClr>
                </a:solidFill>
              </a:rPr>
              <a:t>Arctic Ocean</a:t>
            </a:r>
          </a:p>
        </p:txBody>
      </p:sp>
      <p:sp>
        <p:nvSpPr>
          <p:cNvPr id="12" name="TextBox 11"/>
          <p:cNvSpPr txBox="1"/>
          <p:nvPr/>
        </p:nvSpPr>
        <p:spPr>
          <a:xfrm>
            <a:off x="152397" y="6138534"/>
            <a:ext cx="1675459" cy="523220"/>
          </a:xfrm>
          <a:prstGeom prst="rect">
            <a:avLst/>
          </a:prstGeom>
          <a:solidFill>
            <a:srgbClr val="FFFFFF">
              <a:alpha val="71000"/>
            </a:srgbClr>
          </a:solidFill>
        </p:spPr>
        <p:txBody>
          <a:bodyPr wrap="none" rtlCol="0">
            <a:spAutoFit/>
          </a:bodyPr>
          <a:lstStyle/>
          <a:p>
            <a:r>
              <a:rPr lang="en-US" sz="1400" b="1" dirty="0">
                <a:latin typeface="Segoe UI" panose="020B0502040204020203" pitchFamily="34" charset="0"/>
                <a:ea typeface="Segoe UI" panose="020B0502040204020203" pitchFamily="34" charset="0"/>
                <a:cs typeface="Segoe UI" panose="020B0502040204020203" pitchFamily="34" charset="0"/>
              </a:rPr>
              <a:t>April 6, 2016</a:t>
            </a:r>
            <a:br>
              <a:rPr lang="en-US" sz="1400" dirty="0">
                <a:latin typeface="Segoe UI" panose="020B0502040204020203" pitchFamily="34" charset="0"/>
                <a:ea typeface="Segoe UI" panose="020B0502040204020203" pitchFamily="34" charset="0"/>
                <a:cs typeface="Segoe UI" panose="020B0502040204020203" pitchFamily="34" charset="0"/>
              </a:rPr>
            </a:br>
            <a:r>
              <a:rPr lang="en-US" sz="1400" i="1" dirty="0">
                <a:latin typeface="Segoe UI" panose="020B0502040204020203" pitchFamily="34" charset="0"/>
                <a:ea typeface="Segoe UI" panose="020B0502040204020203" pitchFamily="34" charset="0"/>
                <a:cs typeface="Segoe UI" panose="020B0502040204020203" pitchFamily="34" charset="0"/>
              </a:rPr>
              <a:t>Landsat-8 Imagery</a:t>
            </a:r>
          </a:p>
        </p:txBody>
      </p:sp>
    </p:spTree>
    <p:extLst>
      <p:ext uri="{BB962C8B-B14F-4D97-AF65-F5344CB8AC3E}">
        <p14:creationId xmlns:p14="http://schemas.microsoft.com/office/powerpoint/2010/main" val="30343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fade">
                                      <p:cBhvr>
                                        <p:cTn id="10" dur="500"/>
                                        <p:tgtEl>
                                          <p:spTgt spid="8">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WT_Ice_Roads_ZoomOu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9990"/>
            <a:ext cx="9144000" cy="6867990"/>
          </a:xfrm>
          <a:prstGeom prst="rect">
            <a:avLst/>
          </a:prstGeom>
        </p:spPr>
      </p:pic>
      <p:pic>
        <p:nvPicPr>
          <p:cNvPr id="2" name="Picture 1" descr="NWT_Ice_Roads_ZoomOutOi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7632"/>
            <a:ext cx="9144000" cy="6885631"/>
          </a:xfrm>
          <a:prstGeom prst="rect">
            <a:avLst/>
          </a:prstGeom>
        </p:spPr>
      </p:pic>
      <p:sp>
        <p:nvSpPr>
          <p:cNvPr id="20" name="Oval 19"/>
          <p:cNvSpPr/>
          <p:nvPr/>
        </p:nvSpPr>
        <p:spPr>
          <a:xfrm>
            <a:off x="7926094" y="3346802"/>
            <a:ext cx="164592" cy="16459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794445" y="3120249"/>
            <a:ext cx="1236236" cy="307777"/>
          </a:xfrm>
          <a:prstGeom prst="rect">
            <a:avLst/>
          </a:prstGeom>
          <a:noFill/>
        </p:spPr>
        <p:txBody>
          <a:bodyPr wrap="none" rtlCol="0">
            <a:spAutoFit/>
          </a:bodyPr>
          <a:lstStyle/>
          <a:p>
            <a:r>
              <a:rPr lang="en-US" sz="1400" b="1" dirty="0">
                <a:latin typeface="Segoe UI" panose="020B0502040204020203" pitchFamily="34" charset="0"/>
                <a:ea typeface="Segoe UI" panose="020B0502040204020203" pitchFamily="34" charset="0"/>
                <a:cs typeface="Segoe UI" panose="020B0502040204020203" pitchFamily="34" charset="0"/>
              </a:rPr>
              <a:t>Tuktoyaktuk</a:t>
            </a:r>
          </a:p>
        </p:txBody>
      </p:sp>
      <p:sp>
        <p:nvSpPr>
          <p:cNvPr id="22" name="TextBox 21"/>
          <p:cNvSpPr txBox="1"/>
          <p:nvPr/>
        </p:nvSpPr>
        <p:spPr>
          <a:xfrm>
            <a:off x="254000" y="183492"/>
            <a:ext cx="2063385" cy="369332"/>
          </a:xfrm>
          <a:prstGeom prst="rect">
            <a:avLst/>
          </a:prstGeom>
          <a:noFill/>
        </p:spPr>
        <p:txBody>
          <a:bodyPr wrap="none" rtlCol="0">
            <a:spAutoFit/>
          </a:bodyPr>
          <a:lstStyle/>
          <a:p>
            <a:r>
              <a:rPr lang="en-US" b="1" dirty="0">
                <a:solidFill>
                  <a:srgbClr val="FFFFFF"/>
                </a:solidFill>
                <a:latin typeface="Segoe UI" panose="020B0502040204020203" pitchFamily="34" charset="0"/>
                <a:ea typeface="Segoe UI" panose="020B0502040204020203" pitchFamily="34" charset="0"/>
                <a:cs typeface="Segoe UI" panose="020B0502040204020203" pitchFamily="34" charset="0"/>
              </a:rPr>
              <a:t>oil and gas leases</a:t>
            </a:r>
          </a:p>
        </p:txBody>
      </p:sp>
      <p:sp>
        <p:nvSpPr>
          <p:cNvPr id="9" name="TextBox 8"/>
          <p:cNvSpPr txBox="1"/>
          <p:nvPr/>
        </p:nvSpPr>
        <p:spPr>
          <a:xfrm>
            <a:off x="152397" y="6138534"/>
            <a:ext cx="1675459" cy="523220"/>
          </a:xfrm>
          <a:prstGeom prst="rect">
            <a:avLst/>
          </a:prstGeom>
          <a:solidFill>
            <a:srgbClr val="FFFFFF">
              <a:alpha val="71000"/>
            </a:srgbClr>
          </a:solidFill>
        </p:spPr>
        <p:txBody>
          <a:bodyPr wrap="none" rtlCol="0">
            <a:spAutoFit/>
          </a:bodyPr>
          <a:lstStyle/>
          <a:p>
            <a:r>
              <a:rPr lang="en-US" sz="1400" b="1" dirty="0">
                <a:latin typeface="Segoe UI" panose="020B0502040204020203" pitchFamily="34" charset="0"/>
                <a:ea typeface="Segoe UI" panose="020B0502040204020203" pitchFamily="34" charset="0"/>
                <a:cs typeface="Segoe UI" panose="020B0502040204020203" pitchFamily="34" charset="0"/>
              </a:rPr>
              <a:t>April 6, 2016</a:t>
            </a:r>
            <a:br>
              <a:rPr lang="en-US" sz="1400" dirty="0">
                <a:latin typeface="Segoe UI" panose="020B0502040204020203" pitchFamily="34" charset="0"/>
                <a:ea typeface="Segoe UI" panose="020B0502040204020203" pitchFamily="34" charset="0"/>
                <a:cs typeface="Segoe UI" panose="020B0502040204020203" pitchFamily="34" charset="0"/>
              </a:rPr>
            </a:br>
            <a:r>
              <a:rPr lang="en-US" sz="1400" i="1" dirty="0">
                <a:latin typeface="Segoe UI" panose="020B0502040204020203" pitchFamily="34" charset="0"/>
                <a:ea typeface="Segoe UI" panose="020B0502040204020203" pitchFamily="34" charset="0"/>
                <a:cs typeface="Segoe UI" panose="020B0502040204020203" pitchFamily="34" charset="0"/>
              </a:rPr>
              <a:t>Landsat-8 Imagery</a:t>
            </a:r>
          </a:p>
        </p:txBody>
      </p:sp>
      <p:sp>
        <p:nvSpPr>
          <p:cNvPr id="3" name="TextBox 2"/>
          <p:cNvSpPr txBox="1"/>
          <p:nvPr/>
        </p:nvSpPr>
        <p:spPr>
          <a:xfrm>
            <a:off x="5506671" y="4537165"/>
            <a:ext cx="2223750" cy="646331"/>
          </a:xfrm>
          <a:prstGeom prst="rect">
            <a:avLst/>
          </a:prstGeom>
          <a:noFill/>
        </p:spPr>
        <p:txBody>
          <a:bodyPr wrap="non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New highway</a:t>
            </a:r>
          </a:p>
          <a:p>
            <a:r>
              <a:rPr lang="en-US" b="1" dirty="0">
                <a:latin typeface="Segoe UI" panose="020B0502040204020203" pitchFamily="34" charset="0"/>
                <a:ea typeface="Segoe UI" panose="020B0502040204020203" pitchFamily="34" charset="0"/>
                <a:cs typeface="Segoe UI" panose="020B0502040204020203" pitchFamily="34" charset="0"/>
              </a:rPr>
              <a:t>as seen from space</a:t>
            </a:r>
          </a:p>
        </p:txBody>
      </p:sp>
      <p:cxnSp>
        <p:nvCxnSpPr>
          <p:cNvPr id="5" name="Straight Arrow Connector 4"/>
          <p:cNvCxnSpPr/>
          <p:nvPr/>
        </p:nvCxnSpPr>
        <p:spPr>
          <a:xfrm flipV="1">
            <a:off x="7184571" y="4258491"/>
            <a:ext cx="823819" cy="4528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09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500"/>
                                        <p:tgtEl>
                                          <p:spTgt spid="2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b="7660"/>
          <a:stretch/>
        </p:blipFill>
        <p:spPr>
          <a:xfrm>
            <a:off x="-16933" y="720283"/>
            <a:ext cx="9196295" cy="5657671"/>
          </a:xfrm>
          <a:prstGeom prst="rect">
            <a:avLst/>
          </a:prstGeom>
        </p:spPr>
      </p:pic>
      <p:sp>
        <p:nvSpPr>
          <p:cNvPr id="2" name="Title 1"/>
          <p:cNvSpPr>
            <a:spLocks noGrp="1"/>
          </p:cNvSpPr>
          <p:nvPr>
            <p:ph type="title"/>
          </p:nvPr>
        </p:nvSpPr>
        <p:spPr/>
        <p:txBody>
          <a:bodyPr/>
          <a:lstStyle/>
          <a:p>
            <a:endParaRPr lang="en-US" dirty="0"/>
          </a:p>
        </p:txBody>
      </p:sp>
      <p:sp>
        <p:nvSpPr>
          <p:cNvPr id="10" name="Rectangle 9"/>
          <p:cNvSpPr/>
          <p:nvPr/>
        </p:nvSpPr>
        <p:spPr>
          <a:xfrm>
            <a:off x="81066" y="1231375"/>
            <a:ext cx="3271734" cy="1969770"/>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The Arctic paradox</a:t>
            </a:r>
            <a:endParaRPr lang="en-US" sz="2800" dirty="0">
              <a:solidFill>
                <a:schemeClr val="bg1"/>
              </a:solidFill>
              <a:latin typeface="Segoe UI" pitchFamily="34" charset="0"/>
              <a:ea typeface="Segoe UI" pitchFamily="34" charset="0"/>
              <a:cs typeface="Segoe UI" pitchFamily="34" charset="0"/>
            </a:endParaRPr>
          </a:p>
        </p:txBody>
      </p:sp>
      <p:sp>
        <p:nvSpPr>
          <p:cNvPr id="4" name="Rectangle 3"/>
          <p:cNvSpPr/>
          <p:nvPr/>
        </p:nvSpPr>
        <p:spPr>
          <a:xfrm>
            <a:off x="84313" y="1249415"/>
            <a:ext cx="3328630" cy="1969770"/>
          </a:xfrm>
          <a:prstGeom prst="rect">
            <a:avLst/>
          </a:prstGeom>
        </p:spPr>
        <p:txBody>
          <a:bodyPr wrap="square">
            <a:spAutoFit/>
          </a:bodyPr>
          <a:lstStyle/>
          <a:p>
            <a:r>
              <a:rPr lang="en-US" dirty="0">
                <a:latin typeface="Segoe UI"/>
                <a:cs typeface="Segoe UI"/>
              </a:rPr>
              <a:t>“Arctic melting affects Miami, Mumbai, Shanghai, coastal cities – and so much else. When the Arctic suffers, the world feels the pain.”</a:t>
            </a:r>
          </a:p>
          <a:p>
            <a:pPr algn="r"/>
            <a:r>
              <a:rPr lang="en-US" sz="1600" b="1" dirty="0">
                <a:latin typeface="Segoe UI"/>
                <a:cs typeface="Segoe UI"/>
              </a:rPr>
              <a:t>-Former UN Secretary General Ban-</a:t>
            </a:r>
            <a:r>
              <a:rPr lang="en-US" sz="1600" b="1" dirty="0" err="1">
                <a:latin typeface="Segoe UI"/>
                <a:cs typeface="Segoe UI"/>
              </a:rPr>
              <a:t>ki</a:t>
            </a:r>
            <a:r>
              <a:rPr lang="en-US" sz="1600" b="1" dirty="0">
                <a:latin typeface="Segoe UI"/>
                <a:cs typeface="Segoe UI"/>
              </a:rPr>
              <a:t> Moon (2016)</a:t>
            </a:r>
          </a:p>
        </p:txBody>
      </p:sp>
      <p:sp>
        <p:nvSpPr>
          <p:cNvPr id="12" name="TextBox 11"/>
          <p:cNvSpPr txBox="1"/>
          <p:nvPr/>
        </p:nvSpPr>
        <p:spPr>
          <a:xfrm>
            <a:off x="-16933" y="6377954"/>
            <a:ext cx="2191626" cy="261610"/>
          </a:xfrm>
          <a:prstGeom prst="rect">
            <a:avLst/>
          </a:prstGeom>
          <a:noFill/>
        </p:spPr>
        <p:txBody>
          <a:bodyPr wrap="none" rtlCol="0">
            <a:spAutoFit/>
          </a:bodyPr>
          <a:lstStyle/>
          <a:p>
            <a:r>
              <a:rPr lang="en-US" sz="11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Photo: M. Bennett, Iceland, 2016</a:t>
            </a:r>
          </a:p>
        </p:txBody>
      </p:sp>
      <p:sp>
        <p:nvSpPr>
          <p:cNvPr id="14" name="Rectangle 13"/>
          <p:cNvSpPr/>
          <p:nvPr/>
        </p:nvSpPr>
        <p:spPr>
          <a:xfrm>
            <a:off x="5604961" y="2954924"/>
            <a:ext cx="2834283" cy="1169294"/>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latin typeface="Segoe UI"/>
                <a:cs typeface="Segoe UI"/>
              </a:rPr>
              <a:t>The Arctic is like “discovering a new Africa.”</a:t>
            </a:r>
          </a:p>
          <a:p>
            <a:pPr algn="r"/>
            <a:r>
              <a:rPr lang="en-US" sz="1600" b="1" dirty="0">
                <a:solidFill>
                  <a:schemeClr val="tx1"/>
                </a:solidFill>
                <a:latin typeface="Segoe UI"/>
                <a:cs typeface="Segoe UI"/>
              </a:rPr>
              <a:t>-Former president of Iceland (2015)</a:t>
            </a:r>
            <a:endParaRPr lang="en-US" dirty="0">
              <a:solidFill>
                <a:schemeClr val="tx1"/>
              </a:solidFill>
            </a:endParaRPr>
          </a:p>
        </p:txBody>
      </p:sp>
    </p:spTree>
    <p:extLst>
      <p:ext uri="{BB962C8B-B14F-4D97-AF65-F5344CB8AC3E}">
        <p14:creationId xmlns:p14="http://schemas.microsoft.com/office/powerpoint/2010/main" val="153107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2" descr="F:\DCIM\276_FUJI\DSCF6010.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28700" y="738664"/>
            <a:ext cx="10855170" cy="6119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4"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State visions of Arctic development</a:t>
            </a:r>
          </a:p>
        </p:txBody>
      </p:sp>
      <p:sp>
        <p:nvSpPr>
          <p:cNvPr id="10" name="TextBox 9"/>
          <p:cNvSpPr txBox="1"/>
          <p:nvPr/>
        </p:nvSpPr>
        <p:spPr>
          <a:xfrm>
            <a:off x="-16933" y="6621367"/>
            <a:ext cx="2271776"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Photos: M. Bennett, Canada, 2016</a:t>
            </a:r>
          </a:p>
        </p:txBody>
      </p:sp>
      <p:pic>
        <p:nvPicPr>
          <p:cNvPr id="6" name="Picture 2" descr="F:\DCIM\275_FUJI\DSCF598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850" y="1330147"/>
            <a:ext cx="4152900" cy="2768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2" descr="F:\DCIM\276_FUJI\DSCF635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73500" y="3206083"/>
            <a:ext cx="4813300" cy="27133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7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F:\DCIM\276_FUJI\DSCF6189.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572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4"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Indigenous and local visions of development</a:t>
            </a:r>
            <a:endParaRPr lang="en-US" sz="2800" dirty="0">
              <a:solidFill>
                <a:schemeClr val="bg1"/>
              </a:solidFill>
              <a:latin typeface="Segoe UI" pitchFamily="34" charset="0"/>
              <a:ea typeface="Segoe UI" pitchFamily="34" charset="0"/>
              <a:cs typeface="Segoe UI" pitchFamily="34" charset="0"/>
            </a:endParaRPr>
          </a:p>
        </p:txBody>
      </p:sp>
      <p:sp>
        <p:nvSpPr>
          <p:cNvPr id="10" name="TextBox 9"/>
          <p:cNvSpPr txBox="1"/>
          <p:nvPr/>
        </p:nvSpPr>
        <p:spPr>
          <a:xfrm>
            <a:off x="-16933" y="6621367"/>
            <a:ext cx="2212465" cy="261610"/>
          </a:xfrm>
          <a:prstGeom prst="rect">
            <a:avLst/>
          </a:prstGeom>
          <a:noFill/>
        </p:spPr>
        <p:txBody>
          <a:bodyPr wrap="none" rtlCol="0">
            <a:spAutoFit/>
          </a:bodyPr>
          <a:lstStyle/>
          <a:p>
            <a:r>
              <a:rPr lang="en-US" sz="11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
        <p:nvSpPr>
          <p:cNvPr id="6" name="Content Placeholder 2"/>
          <p:cNvSpPr>
            <a:spLocks noGrp="1"/>
          </p:cNvSpPr>
          <p:nvPr>
            <p:ph idx="1"/>
          </p:nvPr>
        </p:nvSpPr>
        <p:spPr>
          <a:xfrm>
            <a:off x="-16934" y="4274344"/>
            <a:ext cx="9160933" cy="2608633"/>
          </a:xfrm>
          <a:solidFill>
            <a:schemeClr val="tx1">
              <a:alpha val="76000"/>
            </a:schemeClr>
          </a:solidFill>
        </p:spPr>
        <p:txBody>
          <a:bodyPr>
            <a:noAutofit/>
          </a:bodyPr>
          <a:lstStyle/>
          <a:p>
            <a:pPr marL="0" indent="0">
              <a:buNone/>
            </a:pPr>
            <a:endParaRPr lang="en-US" sz="2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323850" y="4363134"/>
            <a:ext cx="8820150" cy="2246769"/>
          </a:xfrm>
          <a:prstGeom prst="rect">
            <a:avLst/>
          </a:prstGeom>
          <a:noFill/>
        </p:spPr>
        <p:txBody>
          <a:bodyPr wrap="square" rtlCol="0">
            <a:spAutoFit/>
          </a:bodyPr>
          <a:lstStyle/>
          <a:p>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The government does what the government does. It pushes its way anywhere and anywhere it wants to.</a:t>
            </a: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 And the people don’t have really much to say about it. They say we do, but… </a:t>
            </a:r>
            <a:b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br>
            <a:b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br>
            <a:b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-Interview with Inuvialuit/</a:t>
            </a:r>
            <a:r>
              <a:rPr lang="en-US" sz="2000" dirty="0" err="1">
                <a:solidFill>
                  <a:schemeClr val="bg1"/>
                </a:solidFill>
                <a:latin typeface="Segoe UI" panose="020B0502040204020203" pitchFamily="34" charset="0"/>
                <a:ea typeface="Segoe UI" panose="020B0502040204020203" pitchFamily="34" charset="0"/>
                <a:cs typeface="Segoe UI" panose="020B0502040204020203" pitchFamily="34" charset="0"/>
              </a:rPr>
              <a:t>Gwi’chin</a:t>
            </a: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 female, Inuvik</a:t>
            </a:r>
          </a:p>
        </p:txBody>
      </p:sp>
      <p:sp>
        <p:nvSpPr>
          <p:cNvPr id="3" name="Rectangle 2"/>
          <p:cNvSpPr/>
          <p:nvPr/>
        </p:nvSpPr>
        <p:spPr>
          <a:xfrm>
            <a:off x="323850" y="4976338"/>
            <a:ext cx="8295218" cy="1323439"/>
          </a:xfrm>
          <a:prstGeom prst="rect">
            <a:avLst/>
          </a:prstGeom>
        </p:spPr>
        <p:txBody>
          <a:bodyPr wrap="square">
            <a:spAutoFit/>
          </a:bodyPr>
          <a:lstStyle/>
          <a:p>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the people with the money are the people that do something. </a:t>
            </a: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The little people left behind that give their comments is not taken into consideration much. </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sz="20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Cuz</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 money talks.</a:t>
            </a: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endParaRPr lang="en-US" sz="2000" dirty="0"/>
          </a:p>
        </p:txBody>
      </p:sp>
    </p:spTree>
    <p:extLst>
      <p:ext uri="{BB962C8B-B14F-4D97-AF65-F5344CB8AC3E}">
        <p14:creationId xmlns:p14="http://schemas.microsoft.com/office/powerpoint/2010/main" val="17648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SCF596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Indigenous mobilization of state visions</a:t>
            </a:r>
            <a:endParaRPr lang="en-US" sz="2800" dirty="0">
              <a:solidFill>
                <a:schemeClr val="bg1"/>
              </a:solidFill>
              <a:latin typeface="Segoe UI" pitchFamily="34" charset="0"/>
              <a:ea typeface="Segoe UI" pitchFamily="34" charset="0"/>
              <a:cs typeface="Segoe UI" pitchFamily="34" charset="0"/>
            </a:endParaRPr>
          </a:p>
        </p:txBody>
      </p:sp>
      <p:sp>
        <p:nvSpPr>
          <p:cNvPr id="11" name="TextBox 10"/>
          <p:cNvSpPr txBox="1"/>
          <p:nvPr/>
        </p:nvSpPr>
        <p:spPr>
          <a:xfrm>
            <a:off x="-3991209" y="322492"/>
            <a:ext cx="184666" cy="369332"/>
          </a:xfrm>
          <a:prstGeom prst="rect">
            <a:avLst/>
          </a:prstGeom>
          <a:solidFill>
            <a:schemeClr val="bg1"/>
          </a:solidFill>
        </p:spPr>
        <p:txBody>
          <a:bodyPr wrap="none" rtlCol="0">
            <a:spAutoFit/>
          </a:bodyPr>
          <a:lstStyle/>
          <a:p>
            <a:endParaRPr lang="en-US" dirty="0">
              <a:solidFill>
                <a:srgbClr val="953735"/>
              </a:solidFill>
            </a:endParaRPr>
          </a:p>
        </p:txBody>
      </p:sp>
      <p:sp>
        <p:nvSpPr>
          <p:cNvPr id="13" name="Rectangle 12"/>
          <p:cNvSpPr/>
          <p:nvPr/>
        </p:nvSpPr>
        <p:spPr>
          <a:xfrm>
            <a:off x="0" y="1063141"/>
            <a:ext cx="9144000" cy="2308324"/>
          </a:xfrm>
          <a:prstGeom prst="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88878" y="1063141"/>
            <a:ext cx="8532871" cy="2308324"/>
          </a:xfrm>
          <a:prstGeom prst="rect">
            <a:avLst/>
          </a:prstGeom>
          <a:noFill/>
        </p:spPr>
        <p:txBody>
          <a:bodyPr wrap="square" rtlCol="0">
            <a:spAutoFit/>
          </a:bodyPr>
          <a:lstStyle/>
          <a:p>
            <a:r>
              <a:rPr lang="en-US" dirty="0">
                <a:latin typeface="Segoe UI"/>
                <a:cs typeface="Segoe UI"/>
              </a:rPr>
              <a:t>“</a:t>
            </a:r>
            <a:r>
              <a:rPr lang="en-US" b="1" dirty="0">
                <a:latin typeface="Segoe UI"/>
                <a:cs typeface="Segoe UI"/>
              </a:rPr>
              <a:t>Inuvik and </a:t>
            </a:r>
            <a:r>
              <a:rPr lang="en-US" b="1" dirty="0" err="1">
                <a:latin typeface="Segoe UI"/>
                <a:cs typeface="Segoe UI"/>
              </a:rPr>
              <a:t>Tuk</a:t>
            </a:r>
            <a:r>
              <a:rPr lang="en-US" b="1" dirty="0">
                <a:latin typeface="Segoe UI"/>
                <a:cs typeface="Segoe UI"/>
              </a:rPr>
              <a:t>, they rallied and went after the federal government, </a:t>
            </a:r>
            <a:r>
              <a:rPr lang="en-US" dirty="0">
                <a:latin typeface="Segoe UI"/>
                <a:cs typeface="Segoe UI"/>
              </a:rPr>
              <a:t>and the federal government agreed to let it go. So we kind of went about it backwards. </a:t>
            </a:r>
            <a:r>
              <a:rPr lang="en-US" b="1" dirty="0">
                <a:latin typeface="Segoe UI"/>
                <a:cs typeface="Segoe UI"/>
              </a:rPr>
              <a:t>The design was here for 30 years, we wanted to build it, we wanted something to do. </a:t>
            </a:r>
            <a:r>
              <a:rPr lang="en-US" dirty="0">
                <a:latin typeface="Segoe UI"/>
                <a:cs typeface="Segoe UI"/>
              </a:rPr>
              <a:t>They call it the ‘Road to Resources’ – so I mean there’s gas fields out there, oil fields out there, this’ll just make access much easier. Plus there’s a deep sea port potential – there’s just </a:t>
            </a:r>
            <a:r>
              <a:rPr lang="en-US" b="1" dirty="0">
                <a:latin typeface="Segoe UI"/>
                <a:cs typeface="Segoe UI"/>
              </a:rPr>
              <a:t>so much hook to it</a:t>
            </a:r>
            <a:r>
              <a:rPr lang="en-US" dirty="0">
                <a:latin typeface="Segoe UI"/>
                <a:cs typeface="Segoe UI"/>
              </a:rPr>
              <a:t>.”               </a:t>
            </a:r>
            <a:br>
              <a:rPr lang="en-US" dirty="0">
                <a:latin typeface="Segoe UI"/>
                <a:cs typeface="Segoe UI"/>
              </a:rPr>
            </a:br>
            <a:r>
              <a:rPr lang="en-US" dirty="0">
                <a:latin typeface="Segoe UI"/>
                <a:cs typeface="Segoe UI"/>
              </a:rPr>
              <a:t>			           </a:t>
            </a:r>
            <a:br>
              <a:rPr lang="en-US" dirty="0">
                <a:latin typeface="Segoe UI"/>
                <a:cs typeface="Segoe UI"/>
              </a:rPr>
            </a:br>
            <a:r>
              <a:rPr lang="en-US" dirty="0">
                <a:latin typeface="Segoe UI"/>
                <a:cs typeface="Segoe UI"/>
              </a:rPr>
              <a:t>  			           – Indigenous corporate representative, July 2016</a:t>
            </a:r>
          </a:p>
        </p:txBody>
      </p:sp>
      <p:sp>
        <p:nvSpPr>
          <p:cNvPr id="5" name="TextBox 4"/>
          <p:cNvSpPr txBox="1"/>
          <p:nvPr/>
        </p:nvSpPr>
        <p:spPr>
          <a:xfrm>
            <a:off x="0" y="6539867"/>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292042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004" y="738664"/>
            <a:ext cx="9179004" cy="6119336"/>
          </a:xfrm>
          <a:prstGeom prst="rect">
            <a:avLst/>
          </a:prstGeom>
        </p:spPr>
      </p:pic>
      <p:sp>
        <p:nvSpPr>
          <p:cNvPr id="2"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Indigenous mobilization of state visions</a:t>
            </a:r>
            <a:endParaRPr lang="en-US" sz="2800" dirty="0">
              <a:solidFill>
                <a:schemeClr val="bg1"/>
              </a:solidFill>
              <a:latin typeface="Segoe UI" pitchFamily="34" charset="0"/>
              <a:ea typeface="Segoe UI" pitchFamily="34" charset="0"/>
              <a:cs typeface="Segoe UI" pitchFamily="34" charset="0"/>
            </a:endParaRPr>
          </a:p>
        </p:txBody>
      </p:sp>
      <p:sp>
        <p:nvSpPr>
          <p:cNvPr id="4" name="Content Placeholder 2"/>
          <p:cNvSpPr>
            <a:spLocks noGrp="1"/>
          </p:cNvSpPr>
          <p:nvPr>
            <p:ph idx="1"/>
          </p:nvPr>
        </p:nvSpPr>
        <p:spPr>
          <a:xfrm>
            <a:off x="-17502" y="726930"/>
            <a:ext cx="9179004" cy="6119336"/>
          </a:xfrm>
          <a:solidFill>
            <a:schemeClr val="tx1">
              <a:alpha val="48000"/>
            </a:schemeClr>
          </a:solidFill>
        </p:spPr>
        <p:txBody>
          <a:bodyPr>
            <a:noAutofit/>
          </a:bodyPr>
          <a:lstStyle/>
          <a:p>
            <a:pPr marL="0" indent="0">
              <a:buNone/>
            </a:pPr>
            <a:endParaRPr lang="en-US" sz="2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Rectangle 2"/>
          <p:cNvSpPr/>
          <p:nvPr/>
        </p:nvSpPr>
        <p:spPr>
          <a:xfrm>
            <a:off x="641350" y="3786598"/>
            <a:ext cx="7861300" cy="2462213"/>
          </a:xfrm>
          <a:prstGeom prst="rect">
            <a:avLst/>
          </a:prstGeom>
        </p:spPr>
        <p:txBody>
          <a:bodyPr wrap="square">
            <a:spAutoFit/>
          </a:bodyPr>
          <a:lstStyle/>
          <a:p>
            <a:r>
              <a:rPr lang="en-US" sz="2200" dirty="0">
                <a:solidFill>
                  <a:schemeClr val="bg1"/>
                </a:solidFill>
                <a:latin typeface="Segoe UI" panose="020B0502040204020203" pitchFamily="34" charset="0"/>
                <a:cs typeface="Segoe UI" panose="020B0502040204020203" pitchFamily="34" charset="0"/>
              </a:rPr>
              <a:t>“</a:t>
            </a:r>
            <a:r>
              <a:rPr lang="en-US" sz="2200" b="1" dirty="0">
                <a:solidFill>
                  <a:schemeClr val="bg1"/>
                </a:solidFill>
                <a:latin typeface="Segoe UI" panose="020B0502040204020203" pitchFamily="34" charset="0"/>
                <a:cs typeface="Segoe UI" panose="020B0502040204020203" pitchFamily="34" charset="0"/>
              </a:rPr>
              <a:t>We talked about this road to the North could be what the railway was for the West. </a:t>
            </a:r>
            <a:r>
              <a:rPr lang="en-US" sz="2200" dirty="0">
                <a:solidFill>
                  <a:schemeClr val="bg1"/>
                </a:solidFill>
                <a:latin typeface="Segoe UI" panose="020B0502040204020203" pitchFamily="34" charset="0"/>
                <a:cs typeface="Segoe UI" panose="020B0502040204020203" pitchFamily="34" charset="0"/>
              </a:rPr>
              <a:t>Once you’re opening up the Arctic, obviously, you’re talking about </a:t>
            </a:r>
            <a:r>
              <a:rPr lang="en-US" sz="2200" b="1" dirty="0">
                <a:solidFill>
                  <a:schemeClr val="bg1"/>
                </a:solidFill>
                <a:latin typeface="Segoe UI" panose="020B0502040204020203" pitchFamily="34" charset="0"/>
                <a:cs typeface="Segoe UI" panose="020B0502040204020203" pitchFamily="34" charset="0"/>
              </a:rPr>
              <a:t>sovereignty. </a:t>
            </a:r>
            <a:r>
              <a:rPr lang="en-US" sz="2200" dirty="0">
                <a:solidFill>
                  <a:schemeClr val="bg1"/>
                </a:solidFill>
                <a:latin typeface="Segoe UI" panose="020B0502040204020203" pitchFamily="34" charset="0"/>
                <a:cs typeface="Segoe UI" panose="020B0502040204020203" pitchFamily="34" charset="0"/>
              </a:rPr>
              <a:t>What better way to establish sovereignty in the country then to build infrastructure on the coast?</a:t>
            </a:r>
          </a:p>
          <a:p>
            <a:endParaRPr lang="en-US" sz="2200" b="1" dirty="0">
              <a:solidFill>
                <a:schemeClr val="bg1"/>
              </a:solidFill>
              <a:latin typeface="Segoe UI" panose="020B0502040204020203" pitchFamily="34" charset="0"/>
              <a:cs typeface="Segoe UI" panose="020B0502040204020203" pitchFamily="34" charset="0"/>
            </a:endParaRPr>
          </a:p>
          <a:p>
            <a:r>
              <a:rPr lang="en-US" sz="2200" dirty="0">
                <a:solidFill>
                  <a:schemeClr val="bg1"/>
                </a:solidFill>
                <a:latin typeface="Segoe UI" panose="020B0502040204020203" pitchFamily="34" charset="0"/>
                <a:cs typeface="Segoe UI" panose="020B0502040204020203" pitchFamily="34" charset="0"/>
              </a:rPr>
              <a:t>-Former municipal government and current IRC employee</a:t>
            </a:r>
          </a:p>
        </p:txBody>
      </p:sp>
      <p:sp>
        <p:nvSpPr>
          <p:cNvPr id="7" name="TextBox 6"/>
          <p:cNvSpPr txBox="1"/>
          <p:nvPr/>
        </p:nvSpPr>
        <p:spPr>
          <a:xfrm>
            <a:off x="0" y="6471452"/>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custDataLst>
      <p:tags r:id="rId1"/>
    </p:custDataLst>
    <p:extLst>
      <p:ext uri="{BB962C8B-B14F-4D97-AF65-F5344CB8AC3E}">
        <p14:creationId xmlns:p14="http://schemas.microsoft.com/office/powerpoint/2010/main" val="3148938644"/>
      </p:ext>
    </p:extLst>
  </p:cSld>
  <p:clrMapOvr>
    <a:masterClrMapping/>
  </p:clrMapOvr>
  <mc:AlternateContent xmlns:mc="http://schemas.openxmlformats.org/markup-compatibility/2006" xmlns:p14="http://schemas.microsoft.com/office/powerpoint/2010/main">
    <mc:Choice Requires="p14">
      <p:transition spd="slow" p14:dur="2000" advTm="1407"/>
    </mc:Choice>
    <mc:Fallback xmlns="">
      <p:transition spd="slow" advTm="1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657600" y="2514600"/>
            <a:ext cx="1828800" cy="1828800"/>
          </a:xfrm>
          <a:prstGeom prst="rect">
            <a:avLst/>
          </a:prstGeom>
          <a:noFill/>
        </p:spPr>
        <p:txBody>
          <a:bodyPr wrap="square" rtlCol="0">
            <a:spAutoFit/>
          </a:bodyPr>
          <a:lstStyle/>
          <a:p>
            <a:pPr algn="l"/>
            <a:endParaRPr lang="en-US"/>
          </a:p>
        </p:txBody>
      </p:sp>
      <p:sp>
        <p:nvSpPr>
          <p:cNvPr id="6"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Indigenous and local visions of development</a:t>
            </a:r>
            <a:endParaRPr lang="en-US" sz="2800" dirty="0">
              <a:solidFill>
                <a:schemeClr val="bg1"/>
              </a:solidFill>
              <a:latin typeface="Segoe UI" pitchFamily="34" charset="0"/>
              <a:ea typeface="Segoe UI" pitchFamily="34" charset="0"/>
              <a:cs typeface="Segoe UI" pitchFamily="34" charset="0"/>
            </a:endParaRPr>
          </a:p>
        </p:txBody>
      </p:sp>
      <p:pic>
        <p:nvPicPr>
          <p:cNvPr id="4" name="Picture 3"/>
          <p:cNvPicPr>
            <a:picLocks noChangeAspect="1"/>
          </p:cNvPicPr>
          <p:nvPr/>
        </p:nvPicPr>
        <p:blipFill>
          <a:blip r:embed="rId2"/>
          <a:stretch>
            <a:fillRect/>
          </a:stretch>
        </p:blipFill>
        <p:spPr>
          <a:xfrm>
            <a:off x="0" y="738664"/>
            <a:ext cx="9174525" cy="6119336"/>
          </a:xfrm>
          <a:prstGeom prst="rect">
            <a:avLst/>
          </a:prstGeom>
        </p:spPr>
      </p:pic>
      <p:sp>
        <p:nvSpPr>
          <p:cNvPr id="3" name="TextBox 2"/>
          <p:cNvSpPr txBox="1"/>
          <p:nvPr/>
        </p:nvSpPr>
        <p:spPr>
          <a:xfrm>
            <a:off x="0" y="6429374"/>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592443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657600" y="2514600"/>
            <a:ext cx="1828800" cy="1828800"/>
          </a:xfrm>
          <a:prstGeom prst="rect">
            <a:avLst/>
          </a:prstGeom>
          <a:noFill/>
        </p:spPr>
        <p:txBody>
          <a:bodyPr wrap="square" rtlCol="0">
            <a:spAutoFit/>
          </a:bodyPr>
          <a:lstStyle/>
          <a:p>
            <a:pPr algn="l"/>
            <a:endParaRPr lang="en-US"/>
          </a:p>
        </p:txBody>
      </p:sp>
      <p:sp>
        <p:nvSpPr>
          <p:cNvPr id="6"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Indigenous and local visions of development</a:t>
            </a:r>
            <a:endParaRPr lang="en-US" sz="2800" dirty="0">
              <a:solidFill>
                <a:schemeClr val="bg1"/>
              </a:solidFill>
              <a:latin typeface="Segoe UI" pitchFamily="34" charset="0"/>
              <a:ea typeface="Segoe UI" pitchFamily="34" charset="0"/>
              <a:cs typeface="Segoe UI" pitchFamily="34" charset="0"/>
            </a:endParaRPr>
          </a:p>
        </p:txBody>
      </p:sp>
      <p:pic>
        <p:nvPicPr>
          <p:cNvPr id="3" name="Picture 2"/>
          <p:cNvPicPr>
            <a:picLocks noChangeAspect="1"/>
          </p:cNvPicPr>
          <p:nvPr/>
        </p:nvPicPr>
        <p:blipFill>
          <a:blip r:embed="rId2"/>
          <a:stretch>
            <a:fillRect/>
          </a:stretch>
        </p:blipFill>
        <p:spPr>
          <a:xfrm>
            <a:off x="1654969" y="773906"/>
            <a:ext cx="6084094" cy="6084094"/>
          </a:xfrm>
          <a:prstGeom prst="rect">
            <a:avLst/>
          </a:prstGeom>
        </p:spPr>
      </p:pic>
    </p:spTree>
    <p:extLst>
      <p:ext uri="{BB962C8B-B14F-4D97-AF65-F5344CB8AC3E}">
        <p14:creationId xmlns:p14="http://schemas.microsoft.com/office/powerpoint/2010/main" val="770871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2" descr="F:\DCIM\276_FUJI\DSCF618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738664"/>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2514600"/>
            <a:ext cx="1828800" cy="1828800"/>
          </a:xfrm>
          <a:prstGeom prst="rect">
            <a:avLst/>
          </a:prstGeom>
          <a:noFill/>
        </p:spPr>
        <p:txBody>
          <a:bodyPr wrap="square" rtlCol="0">
            <a:spAutoFit/>
          </a:bodyPr>
          <a:lstStyle/>
          <a:p>
            <a:pPr algn="l"/>
            <a:endParaRPr lang="en-US"/>
          </a:p>
        </p:txBody>
      </p:sp>
      <p:sp>
        <p:nvSpPr>
          <p:cNvPr id="4" name="TextBox 3"/>
          <p:cNvSpPr txBox="1"/>
          <p:nvPr/>
        </p:nvSpPr>
        <p:spPr>
          <a:xfrm>
            <a:off x="215501" y="974407"/>
            <a:ext cx="5378475" cy="1200329"/>
          </a:xfrm>
          <a:prstGeom prst="rect">
            <a:avLst/>
          </a:prstGeom>
          <a:noFill/>
        </p:spPr>
        <p:txBody>
          <a:bodyPr wrap="square" rtlCol="0">
            <a:spAutoFit/>
          </a:bodyPr>
          <a:lstStyle/>
          <a:p>
            <a:pPr algn="l"/>
            <a:r>
              <a:rPr lang="en-US" sz="2400" b="1" dirty="0">
                <a:latin typeface="Segoe UI" panose="020B0502040204020203" pitchFamily="34" charset="0"/>
                <a:cs typeface="Segoe UI" panose="020B0502040204020203" pitchFamily="34" charset="0"/>
              </a:rPr>
              <a:t>“Inuvik is dead. If it weren’t for the road, there would be a lot of desperate people.”</a:t>
            </a:r>
          </a:p>
        </p:txBody>
      </p:sp>
      <p:sp>
        <p:nvSpPr>
          <p:cNvPr id="5" name="TextBox 4"/>
          <p:cNvSpPr txBox="1"/>
          <p:nvPr/>
        </p:nvSpPr>
        <p:spPr>
          <a:xfrm>
            <a:off x="268940" y="2340329"/>
            <a:ext cx="5270899" cy="1200329"/>
          </a:xfrm>
          <a:prstGeom prst="rect">
            <a:avLst/>
          </a:prstGeom>
          <a:noFill/>
        </p:spPr>
        <p:txBody>
          <a:bodyPr wrap="square" rtlCol="0">
            <a:spAutoFit/>
          </a:bodyPr>
          <a:lstStyle/>
          <a:p>
            <a:pPr algn="l"/>
            <a:r>
              <a:rPr lang="en-US" sz="2400" b="1" dirty="0">
                <a:latin typeface="Segoe UI" panose="020B0502040204020203" pitchFamily="34" charset="0"/>
                <a:cs typeface="Segoe UI" panose="020B0502040204020203" pitchFamily="34" charset="0"/>
              </a:rPr>
              <a:t>--“The road will ruin my land.”</a:t>
            </a:r>
          </a:p>
          <a:p>
            <a:pPr algn="l"/>
            <a:r>
              <a:rPr lang="en-US" sz="2400" b="1" dirty="0">
                <a:latin typeface="Segoe UI" panose="020B0502040204020203" pitchFamily="34" charset="0"/>
                <a:cs typeface="Segoe UI" panose="020B0502040204020203" pitchFamily="34" charset="0"/>
              </a:rPr>
              <a:t>--“I don’t care. It fed my family for five years.”</a:t>
            </a:r>
          </a:p>
        </p:txBody>
      </p:sp>
      <p:sp>
        <p:nvSpPr>
          <p:cNvPr id="6"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The road </a:t>
            </a:r>
            <a:r>
              <a:rPr lang="en-US" sz="3000" i="1" dirty="0">
                <a:solidFill>
                  <a:schemeClr val="bg1"/>
                </a:solidFill>
                <a:latin typeface="Segoe UI" pitchFamily="34" charset="0"/>
                <a:ea typeface="Segoe UI" pitchFamily="34" charset="0"/>
                <a:cs typeface="Segoe UI" pitchFamily="34" charset="0"/>
              </a:rPr>
              <a:t>as </a:t>
            </a:r>
            <a:r>
              <a:rPr lang="en-US" sz="3000" dirty="0">
                <a:solidFill>
                  <a:schemeClr val="bg1"/>
                </a:solidFill>
                <a:latin typeface="Segoe UI" pitchFamily="34" charset="0"/>
                <a:ea typeface="Segoe UI" pitchFamily="34" charset="0"/>
                <a:cs typeface="Segoe UI" pitchFamily="34" charset="0"/>
              </a:rPr>
              <a:t>life</a:t>
            </a:r>
            <a:endParaRPr lang="en-US" sz="2800" dirty="0">
              <a:solidFill>
                <a:schemeClr val="bg1"/>
              </a:solidFill>
              <a:latin typeface="Segoe UI" pitchFamily="34" charset="0"/>
              <a:ea typeface="Segoe UI" pitchFamily="34" charset="0"/>
              <a:cs typeface="Segoe UI" pitchFamily="34" charset="0"/>
            </a:endParaRPr>
          </a:p>
        </p:txBody>
      </p:sp>
      <p:sp>
        <p:nvSpPr>
          <p:cNvPr id="3" name="TextBox 2"/>
          <p:cNvSpPr txBox="1"/>
          <p:nvPr/>
        </p:nvSpPr>
        <p:spPr>
          <a:xfrm>
            <a:off x="0" y="6429374"/>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111027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9" name="Title 8"/>
          <p:cNvSpPr>
            <a:spLocks noGrp="1"/>
          </p:cNvSpPr>
          <p:nvPr>
            <p:ph type="ctrTitle"/>
          </p:nvPr>
        </p:nvSpPr>
        <p:spPr/>
        <p:txBody>
          <a:bodyPr/>
          <a:lstStyle/>
          <a:p>
            <a:endParaRPr lang="en-US" dirty="0"/>
          </a:p>
        </p:txBody>
      </p:sp>
      <p:pic>
        <p:nvPicPr>
          <p:cNvPr id="2"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40594"/>
            <a:ext cx="9130746" cy="5147235"/>
          </a:xfrm>
          <a:prstGeom prst="rect">
            <a:avLst/>
          </a:prstGeom>
        </p:spPr>
      </p:pic>
      <p:sp>
        <p:nvSpPr>
          <p:cNvPr id="3" name="TextBox 2"/>
          <p:cNvSpPr txBox="1"/>
          <p:nvPr/>
        </p:nvSpPr>
        <p:spPr>
          <a:xfrm>
            <a:off x="0" y="6095998"/>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2017</a:t>
            </a:r>
          </a:p>
        </p:txBody>
      </p:sp>
    </p:spTree>
    <p:extLst>
      <p:ext uri="{BB962C8B-B14F-4D97-AF65-F5344CB8AC3E}">
        <p14:creationId xmlns:p14="http://schemas.microsoft.com/office/powerpoint/2010/main" val="3101062683"/>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xmlns:p14="http://schemas.microsoft.com/office/powerpoint/2010/main" spd="slow" advTm="1108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F:\DCIM\275_FUJI\DSCF5986.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5323" b="8002"/>
          <a:stretch/>
        </p:blipFill>
        <p:spPr bwMode="auto">
          <a:xfrm>
            <a:off x="0" y="675404"/>
            <a:ext cx="9196698" cy="6661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5796" y="987870"/>
            <a:ext cx="8452405" cy="1323439"/>
          </a:xfrm>
          <a:prstGeom prst="rect">
            <a:avLst/>
          </a:prstGeom>
          <a:solidFill>
            <a:schemeClr val="bg1">
              <a:alpha val="85000"/>
            </a:schemeClr>
          </a:solidFill>
        </p:spPr>
        <p:txBody>
          <a:bodyPr wrap="square" rtlCol="0">
            <a:spAutoFit/>
          </a:bodyPr>
          <a:lstStyle/>
          <a:p>
            <a:r>
              <a:rPr lang="en-US" sz="2000" dirty="0">
                <a:latin typeface="Segoe UI"/>
                <a:cs typeface="Segoe UI"/>
              </a:rPr>
              <a:t>“</a:t>
            </a:r>
            <a:r>
              <a:rPr lang="en-US" sz="2000" b="1" dirty="0">
                <a:latin typeface="Segoe UI"/>
                <a:cs typeface="Segoe UI"/>
              </a:rPr>
              <a:t>Caribou won’t cross it</a:t>
            </a:r>
            <a:r>
              <a:rPr lang="en-US" sz="2000" dirty="0">
                <a:latin typeface="Segoe UI"/>
                <a:cs typeface="Segoe UI"/>
              </a:rPr>
              <a:t>…Without those denning areas there we’re </a:t>
            </a:r>
            <a:r>
              <a:rPr lang="en-US" sz="2000" dirty="0" err="1">
                <a:latin typeface="Segoe UI"/>
                <a:cs typeface="Segoe UI"/>
              </a:rPr>
              <a:t>gonna</a:t>
            </a:r>
            <a:r>
              <a:rPr lang="en-US" sz="2000" dirty="0">
                <a:latin typeface="Segoe UI"/>
                <a:cs typeface="Segoe UI"/>
              </a:rPr>
              <a:t> see </a:t>
            </a:r>
            <a:r>
              <a:rPr lang="en-US" sz="2000" b="1" dirty="0">
                <a:latin typeface="Segoe UI"/>
                <a:cs typeface="Segoe UI"/>
              </a:rPr>
              <a:t>less grizzly bears</a:t>
            </a:r>
            <a:r>
              <a:rPr lang="en-US" sz="2000" dirty="0">
                <a:latin typeface="Segoe UI"/>
                <a:cs typeface="Segoe UI"/>
              </a:rPr>
              <a:t>…It’s </a:t>
            </a:r>
            <a:r>
              <a:rPr lang="en-US" sz="2000" dirty="0" err="1">
                <a:latin typeface="Segoe UI"/>
                <a:cs typeface="Segoe UI"/>
              </a:rPr>
              <a:t>gonna</a:t>
            </a:r>
            <a:r>
              <a:rPr lang="en-US" sz="2000" dirty="0">
                <a:latin typeface="Segoe UI"/>
                <a:cs typeface="Segoe UI"/>
              </a:rPr>
              <a:t> be increased access to fishing lakes, </a:t>
            </a:r>
            <a:r>
              <a:rPr lang="en-US" sz="2000" b="1" dirty="0">
                <a:latin typeface="Segoe UI"/>
                <a:cs typeface="Segoe UI"/>
              </a:rPr>
              <a:t>fishing lakes will be fished out</a:t>
            </a:r>
            <a:r>
              <a:rPr lang="en-US" sz="2000" dirty="0">
                <a:latin typeface="Segoe UI"/>
                <a:cs typeface="Segoe UI"/>
              </a:rPr>
              <a:t>.”</a:t>
            </a:r>
          </a:p>
          <a:p>
            <a:pPr algn="r"/>
            <a:r>
              <a:rPr lang="en-US" sz="2000" dirty="0">
                <a:latin typeface="Segoe UI"/>
                <a:cs typeface="Segoe UI"/>
              </a:rPr>
              <a:t>-Interview with hunter, Inuvik</a:t>
            </a:r>
          </a:p>
        </p:txBody>
      </p:sp>
      <p:sp>
        <p:nvSpPr>
          <p:cNvPr id="8" name="TextBox 7"/>
          <p:cNvSpPr txBox="1"/>
          <p:nvPr/>
        </p:nvSpPr>
        <p:spPr>
          <a:xfrm>
            <a:off x="-16933" y="6621367"/>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
        <p:nvSpPr>
          <p:cNvPr id="2"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Diversity in local views</a:t>
            </a:r>
            <a:endParaRPr lang="en-US" sz="2800"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10548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65" y="738664"/>
            <a:ext cx="9134435" cy="6090444"/>
          </a:xfrm>
          <a:prstGeom prst="rect">
            <a:avLst/>
          </a:prstGeom>
        </p:spPr>
      </p:pic>
      <p:sp>
        <p:nvSpPr>
          <p:cNvPr id="7"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What comes next?</a:t>
            </a:r>
            <a:endParaRPr lang="en-US" sz="2800" dirty="0">
              <a:solidFill>
                <a:schemeClr val="bg1"/>
              </a:solidFill>
              <a:latin typeface="Segoe UI" pitchFamily="34" charset="0"/>
              <a:ea typeface="Segoe UI" pitchFamily="34" charset="0"/>
              <a:cs typeface="Segoe UI" pitchFamily="34" charset="0"/>
            </a:endParaRPr>
          </a:p>
        </p:txBody>
      </p:sp>
      <p:sp>
        <p:nvSpPr>
          <p:cNvPr id="6" name="TextBox 5"/>
          <p:cNvSpPr txBox="1"/>
          <p:nvPr/>
        </p:nvSpPr>
        <p:spPr>
          <a:xfrm>
            <a:off x="3940969" y="1030348"/>
            <a:ext cx="4500561" cy="769441"/>
          </a:xfrm>
          <a:prstGeom prst="rect">
            <a:avLst/>
          </a:prstGeom>
          <a:noFill/>
        </p:spPr>
        <p:txBody>
          <a:bodyPr wrap="square" rtlCol="0">
            <a:spAutoFit/>
          </a:bodyPr>
          <a:lstStyle/>
          <a:p>
            <a:pPr algn="l"/>
            <a:r>
              <a:rPr lang="en-US" sz="2200" dirty="0">
                <a:latin typeface="Segoe UI" panose="020B0502040204020203" pitchFamily="34" charset="0"/>
                <a:cs typeface="Segoe UI" panose="020B0502040204020203" pitchFamily="34" charset="0"/>
              </a:rPr>
              <a:t>A deep sea port or </a:t>
            </a:r>
            <a:br>
              <a:rPr lang="en-US" sz="2200" dirty="0">
                <a:latin typeface="Segoe UI" panose="020B0502040204020203" pitchFamily="34" charset="0"/>
                <a:cs typeface="Segoe UI" panose="020B0502040204020203" pitchFamily="34" charset="0"/>
              </a:rPr>
            </a:br>
            <a:r>
              <a:rPr lang="en-US" sz="2200" dirty="0">
                <a:latin typeface="Segoe UI" panose="020B0502040204020203" pitchFamily="34" charset="0"/>
                <a:cs typeface="Segoe UI" panose="020B0502040204020203" pitchFamily="34" charset="0"/>
              </a:rPr>
              <a:t>“the world’s longest boat launch”?</a:t>
            </a:r>
          </a:p>
        </p:txBody>
      </p:sp>
      <p:sp>
        <p:nvSpPr>
          <p:cNvPr id="2" name="TextBox 1"/>
          <p:cNvSpPr txBox="1"/>
          <p:nvPr/>
        </p:nvSpPr>
        <p:spPr>
          <a:xfrm>
            <a:off x="9565" y="6567498"/>
            <a:ext cx="2212465" cy="261610"/>
          </a:xfrm>
          <a:prstGeom prst="rect">
            <a:avLst/>
          </a:prstGeom>
          <a:noFill/>
        </p:spPr>
        <p:txBody>
          <a:bodyPr wrap="none" rtlCol="0">
            <a:spAutoFit/>
          </a:bodyPr>
          <a:lstStyle/>
          <a:p>
            <a:r>
              <a:rPr lang="en-US" sz="1100" dirty="0">
                <a:solidFill>
                  <a:schemeClr val="bg1">
                    <a:lumMod val="75000"/>
                  </a:schemeClr>
                </a:solidFill>
                <a:latin typeface="Segoe UI" panose="020B0502040204020203" pitchFamily="34" charset="0"/>
                <a:ea typeface="Segoe UI" panose="020B0502040204020203" pitchFamily="34" charset="0"/>
                <a:cs typeface="Segoe UI" panose="020B0502040204020203" pitchFamily="34" charset="0"/>
              </a:rPr>
              <a:t>Photo: M. Bennett, Canada, 2017</a:t>
            </a:r>
          </a:p>
        </p:txBody>
      </p:sp>
    </p:spTree>
    <p:custDataLst>
      <p:tags r:id="rId1"/>
    </p:custDataLst>
    <p:extLst>
      <p:ext uri="{BB962C8B-B14F-4D97-AF65-F5344CB8AC3E}">
        <p14:creationId xmlns:p14="http://schemas.microsoft.com/office/powerpoint/2010/main" val="3615948579"/>
      </p:ext>
    </p:extLst>
  </p:cSld>
  <p:clrMapOvr>
    <a:masterClrMapping/>
  </p:clrMapOvr>
  <mc:AlternateContent xmlns:mc="http://schemas.openxmlformats.org/markup-compatibility/2006" xmlns:p14="http://schemas.microsoft.com/office/powerpoint/2010/main">
    <mc:Choice Requires="p14">
      <p:transition spd="slow" p14:dur="2000" advTm="1047"/>
    </mc:Choice>
    <mc:Fallback xmlns="">
      <p:transition spd="slow" advTm="104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80851"/>
            <a:ext cx="9143999" cy="7419702"/>
          </a:xfrm>
          <a:prstGeom prst="rect">
            <a:avLst/>
          </a:prstGeom>
        </p:spPr>
      </p:pic>
      <p:sp>
        <p:nvSpPr>
          <p:cNvPr id="5" name="Rectangle 4"/>
          <p:cNvSpPr/>
          <p:nvPr/>
        </p:nvSpPr>
        <p:spPr>
          <a:xfrm>
            <a:off x="4880320" y="4295054"/>
            <a:ext cx="1012285" cy="400110"/>
          </a:xfrm>
          <a:prstGeom prst="rect">
            <a:avLst/>
          </a:prstGeom>
        </p:spPr>
        <p:txBody>
          <a:bodyPr wrap="square">
            <a:spAutoFit/>
          </a:bodyPr>
          <a:lstStyle/>
          <a:p>
            <a:pPr algn="ctr"/>
            <a:r>
              <a:rPr lang="en-US" sz="1000" dirty="0">
                <a:solidFill>
                  <a:srgbClr val="FF0000"/>
                </a:solidFill>
                <a:latin typeface="Segoe UI Semibold" panose="020B0702040204020203" pitchFamily="34" charset="0"/>
                <a:cs typeface="Segoe UI Semibold" panose="020B0702040204020203" pitchFamily="34" charset="0"/>
              </a:rPr>
              <a:t>Northern Sea Route</a:t>
            </a:r>
          </a:p>
        </p:txBody>
      </p:sp>
      <p:sp>
        <p:nvSpPr>
          <p:cNvPr id="6" name="Freeform 5"/>
          <p:cNvSpPr/>
          <p:nvPr/>
        </p:nvSpPr>
        <p:spPr>
          <a:xfrm rot="10681193">
            <a:off x="4317770" y="215466"/>
            <a:ext cx="2137387" cy="5167624"/>
          </a:xfrm>
          <a:custGeom>
            <a:avLst/>
            <a:gdLst>
              <a:gd name="connsiteX0" fmla="*/ 1593130 w 2112222"/>
              <a:gd name="connsiteY0" fmla="*/ 0 h 4489844"/>
              <a:gd name="connsiteX1" fmla="*/ 1348033 w 2112222"/>
              <a:gd name="connsiteY1" fmla="*/ 537328 h 4489844"/>
              <a:gd name="connsiteX2" fmla="*/ 763571 w 2112222"/>
              <a:gd name="connsiteY2" fmla="*/ 688156 h 4489844"/>
              <a:gd name="connsiteX3" fmla="*/ 499620 w 2112222"/>
              <a:gd name="connsiteY3" fmla="*/ 1027521 h 4489844"/>
              <a:gd name="connsiteX4" fmla="*/ 537328 w 2112222"/>
              <a:gd name="connsiteY4" fmla="*/ 1206631 h 4489844"/>
              <a:gd name="connsiteX5" fmla="*/ 725864 w 2112222"/>
              <a:gd name="connsiteY5" fmla="*/ 1461154 h 4489844"/>
              <a:gd name="connsiteX6" fmla="*/ 820132 w 2112222"/>
              <a:gd name="connsiteY6" fmla="*/ 1791092 h 4489844"/>
              <a:gd name="connsiteX7" fmla="*/ 857839 w 2112222"/>
              <a:gd name="connsiteY7" fmla="*/ 2026763 h 4489844"/>
              <a:gd name="connsiteX8" fmla="*/ 942680 w 2112222"/>
              <a:gd name="connsiteY8" fmla="*/ 2253006 h 4489844"/>
              <a:gd name="connsiteX9" fmla="*/ 923827 w 2112222"/>
              <a:gd name="connsiteY9" fmla="*/ 2611224 h 4489844"/>
              <a:gd name="connsiteX10" fmla="*/ 1055802 w 2112222"/>
              <a:gd name="connsiteY10" fmla="*/ 2818614 h 4489844"/>
              <a:gd name="connsiteX11" fmla="*/ 1451728 w 2112222"/>
              <a:gd name="connsiteY11" fmla="*/ 3120272 h 4489844"/>
              <a:gd name="connsiteX12" fmla="*/ 1941921 w 2112222"/>
              <a:gd name="connsiteY12" fmla="*/ 3289954 h 4489844"/>
              <a:gd name="connsiteX13" fmla="*/ 2111604 w 2112222"/>
              <a:gd name="connsiteY13" fmla="*/ 3525624 h 4489844"/>
              <a:gd name="connsiteX14" fmla="*/ 1894787 w 2112222"/>
              <a:gd name="connsiteY14" fmla="*/ 3799002 h 4489844"/>
              <a:gd name="connsiteX15" fmla="*/ 1451728 w 2112222"/>
              <a:gd name="connsiteY15" fmla="*/ 4138367 h 4489844"/>
              <a:gd name="connsiteX16" fmla="*/ 801278 w 2112222"/>
              <a:gd name="connsiteY16" fmla="*/ 4468305 h 4489844"/>
              <a:gd name="connsiteX17" fmla="*/ 0 w 2112222"/>
              <a:gd name="connsiteY17" fmla="*/ 4430598 h 44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2222" h="4489844">
                <a:moveTo>
                  <a:pt x="1593130" y="0"/>
                </a:moveTo>
                <a:cubicBezTo>
                  <a:pt x="1539711" y="211317"/>
                  <a:pt x="1486293" y="422635"/>
                  <a:pt x="1348033" y="537328"/>
                </a:cubicBezTo>
                <a:cubicBezTo>
                  <a:pt x="1209773" y="652021"/>
                  <a:pt x="904973" y="606457"/>
                  <a:pt x="763571" y="688156"/>
                </a:cubicBezTo>
                <a:cubicBezTo>
                  <a:pt x="622169" y="769855"/>
                  <a:pt x="537327" y="941109"/>
                  <a:pt x="499620" y="1027521"/>
                </a:cubicBezTo>
                <a:cubicBezTo>
                  <a:pt x="461913" y="1113933"/>
                  <a:pt x="499621" y="1134359"/>
                  <a:pt x="537328" y="1206631"/>
                </a:cubicBezTo>
                <a:cubicBezTo>
                  <a:pt x="575035" y="1278903"/>
                  <a:pt x="678730" y="1363744"/>
                  <a:pt x="725864" y="1461154"/>
                </a:cubicBezTo>
                <a:cubicBezTo>
                  <a:pt x="772998" y="1558564"/>
                  <a:pt x="798136" y="1696824"/>
                  <a:pt x="820132" y="1791092"/>
                </a:cubicBezTo>
                <a:cubicBezTo>
                  <a:pt x="842128" y="1885360"/>
                  <a:pt x="837414" y="1949777"/>
                  <a:pt x="857839" y="2026763"/>
                </a:cubicBezTo>
                <a:cubicBezTo>
                  <a:pt x="878264" y="2103749"/>
                  <a:pt x="931682" y="2155596"/>
                  <a:pt x="942680" y="2253006"/>
                </a:cubicBezTo>
                <a:cubicBezTo>
                  <a:pt x="953678" y="2350416"/>
                  <a:pt x="904973" y="2516956"/>
                  <a:pt x="923827" y="2611224"/>
                </a:cubicBezTo>
                <a:cubicBezTo>
                  <a:pt x="942681" y="2705492"/>
                  <a:pt x="967819" y="2733773"/>
                  <a:pt x="1055802" y="2818614"/>
                </a:cubicBezTo>
                <a:cubicBezTo>
                  <a:pt x="1143785" y="2903455"/>
                  <a:pt x="1304041" y="3041715"/>
                  <a:pt x="1451728" y="3120272"/>
                </a:cubicBezTo>
                <a:cubicBezTo>
                  <a:pt x="1599415" y="3198829"/>
                  <a:pt x="1831942" y="3222395"/>
                  <a:pt x="1941921" y="3289954"/>
                </a:cubicBezTo>
                <a:cubicBezTo>
                  <a:pt x="2051900" y="3357513"/>
                  <a:pt x="2119460" y="3440783"/>
                  <a:pt x="2111604" y="3525624"/>
                </a:cubicBezTo>
                <a:cubicBezTo>
                  <a:pt x="2103748" y="3610465"/>
                  <a:pt x="2004766" y="3696878"/>
                  <a:pt x="1894787" y="3799002"/>
                </a:cubicBezTo>
                <a:cubicBezTo>
                  <a:pt x="1784808" y="3901126"/>
                  <a:pt x="1633980" y="4026817"/>
                  <a:pt x="1451728" y="4138367"/>
                </a:cubicBezTo>
                <a:cubicBezTo>
                  <a:pt x="1269476" y="4249918"/>
                  <a:pt x="1043233" y="4419600"/>
                  <a:pt x="801278" y="4468305"/>
                </a:cubicBezTo>
                <a:cubicBezTo>
                  <a:pt x="559323" y="4517010"/>
                  <a:pt x="279661" y="4473804"/>
                  <a:pt x="0" y="44305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Freeform 6"/>
          <p:cNvSpPr/>
          <p:nvPr/>
        </p:nvSpPr>
        <p:spPr>
          <a:xfrm rot="10800000">
            <a:off x="2446124" y="422775"/>
            <a:ext cx="1820122" cy="5601352"/>
          </a:xfrm>
          <a:custGeom>
            <a:avLst/>
            <a:gdLst>
              <a:gd name="connsiteX0" fmla="*/ 662821 w 1543841"/>
              <a:gd name="connsiteY0" fmla="*/ 0 h 4751109"/>
              <a:gd name="connsiteX1" fmla="*/ 1520660 w 1543841"/>
              <a:gd name="connsiteY1" fmla="*/ 509048 h 4751109"/>
              <a:gd name="connsiteX2" fmla="*/ 1266136 w 1543841"/>
              <a:gd name="connsiteY2" fmla="*/ 1225485 h 4751109"/>
              <a:gd name="connsiteX3" fmla="*/ 907918 w 1543841"/>
              <a:gd name="connsiteY3" fmla="*/ 1668544 h 4751109"/>
              <a:gd name="connsiteX4" fmla="*/ 851357 w 1543841"/>
              <a:gd name="connsiteY4" fmla="*/ 1913641 h 4751109"/>
              <a:gd name="connsiteX5" fmla="*/ 841930 w 1543841"/>
              <a:gd name="connsiteY5" fmla="*/ 2149311 h 4751109"/>
              <a:gd name="connsiteX6" fmla="*/ 870211 w 1543841"/>
              <a:gd name="connsiteY6" fmla="*/ 2234153 h 4751109"/>
              <a:gd name="connsiteX7" fmla="*/ 823076 w 1543841"/>
              <a:gd name="connsiteY7" fmla="*/ 2366128 h 4751109"/>
              <a:gd name="connsiteX8" fmla="*/ 813650 w 1543841"/>
              <a:gd name="connsiteY8" fmla="*/ 2564091 h 4751109"/>
              <a:gd name="connsiteX9" fmla="*/ 823076 w 1543841"/>
              <a:gd name="connsiteY9" fmla="*/ 2686639 h 4751109"/>
              <a:gd name="connsiteX10" fmla="*/ 785369 w 1543841"/>
              <a:gd name="connsiteY10" fmla="*/ 2733773 h 4751109"/>
              <a:gd name="connsiteX11" fmla="*/ 634540 w 1543841"/>
              <a:gd name="connsiteY11" fmla="*/ 2828041 h 4751109"/>
              <a:gd name="connsiteX12" fmla="*/ 596833 w 1543841"/>
              <a:gd name="connsiteY12" fmla="*/ 3139126 h 4751109"/>
              <a:gd name="connsiteX13" fmla="*/ 455431 w 1543841"/>
              <a:gd name="connsiteY13" fmla="*/ 3403076 h 4751109"/>
              <a:gd name="connsiteX14" fmla="*/ 68932 w 1543841"/>
              <a:gd name="connsiteY14" fmla="*/ 3563332 h 4751109"/>
              <a:gd name="connsiteX15" fmla="*/ 2945 w 1543841"/>
              <a:gd name="connsiteY15" fmla="*/ 3770722 h 4751109"/>
              <a:gd name="connsiteX16" fmla="*/ 106639 w 1543841"/>
              <a:gd name="connsiteY16" fmla="*/ 4251489 h 4751109"/>
              <a:gd name="connsiteX17" fmla="*/ 97213 w 1543841"/>
              <a:gd name="connsiteY17" fmla="*/ 4515439 h 4751109"/>
              <a:gd name="connsiteX18" fmla="*/ 738235 w 1543841"/>
              <a:gd name="connsiteY18" fmla="*/ 4751109 h 47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3841" h="4751109">
                <a:moveTo>
                  <a:pt x="662821" y="0"/>
                </a:moveTo>
                <a:cubicBezTo>
                  <a:pt x="1041464" y="152400"/>
                  <a:pt x="1420108" y="304801"/>
                  <a:pt x="1520660" y="509048"/>
                </a:cubicBezTo>
                <a:cubicBezTo>
                  <a:pt x="1621212" y="713295"/>
                  <a:pt x="1368260" y="1032236"/>
                  <a:pt x="1266136" y="1225485"/>
                </a:cubicBezTo>
                <a:cubicBezTo>
                  <a:pt x="1164012" y="1418734"/>
                  <a:pt x="977048" y="1553851"/>
                  <a:pt x="907918" y="1668544"/>
                </a:cubicBezTo>
                <a:cubicBezTo>
                  <a:pt x="838788" y="1783237"/>
                  <a:pt x="862355" y="1833513"/>
                  <a:pt x="851357" y="1913641"/>
                </a:cubicBezTo>
                <a:cubicBezTo>
                  <a:pt x="840359" y="1993769"/>
                  <a:pt x="838788" y="2095892"/>
                  <a:pt x="841930" y="2149311"/>
                </a:cubicBezTo>
                <a:cubicBezTo>
                  <a:pt x="845072" y="2202730"/>
                  <a:pt x="873353" y="2198017"/>
                  <a:pt x="870211" y="2234153"/>
                </a:cubicBezTo>
                <a:cubicBezTo>
                  <a:pt x="867069" y="2270289"/>
                  <a:pt x="832503" y="2311138"/>
                  <a:pt x="823076" y="2366128"/>
                </a:cubicBezTo>
                <a:cubicBezTo>
                  <a:pt x="813649" y="2421118"/>
                  <a:pt x="813650" y="2510673"/>
                  <a:pt x="813650" y="2564091"/>
                </a:cubicBezTo>
                <a:cubicBezTo>
                  <a:pt x="813650" y="2617509"/>
                  <a:pt x="827789" y="2658359"/>
                  <a:pt x="823076" y="2686639"/>
                </a:cubicBezTo>
                <a:cubicBezTo>
                  <a:pt x="818363" y="2714919"/>
                  <a:pt x="816792" y="2710206"/>
                  <a:pt x="785369" y="2733773"/>
                </a:cubicBezTo>
                <a:cubicBezTo>
                  <a:pt x="753946" y="2757340"/>
                  <a:pt x="665963" y="2760482"/>
                  <a:pt x="634540" y="2828041"/>
                </a:cubicBezTo>
                <a:cubicBezTo>
                  <a:pt x="603117" y="2895600"/>
                  <a:pt x="626684" y="3043287"/>
                  <a:pt x="596833" y="3139126"/>
                </a:cubicBezTo>
                <a:cubicBezTo>
                  <a:pt x="566982" y="3234965"/>
                  <a:pt x="543415" y="3332375"/>
                  <a:pt x="455431" y="3403076"/>
                </a:cubicBezTo>
                <a:cubicBezTo>
                  <a:pt x="367447" y="3473777"/>
                  <a:pt x="144346" y="3502058"/>
                  <a:pt x="68932" y="3563332"/>
                </a:cubicBezTo>
                <a:cubicBezTo>
                  <a:pt x="-6482" y="3624606"/>
                  <a:pt x="-3339" y="3656029"/>
                  <a:pt x="2945" y="3770722"/>
                </a:cubicBezTo>
                <a:cubicBezTo>
                  <a:pt x="9229" y="3885415"/>
                  <a:pt x="90928" y="4127370"/>
                  <a:pt x="106639" y="4251489"/>
                </a:cubicBezTo>
                <a:cubicBezTo>
                  <a:pt x="122350" y="4375608"/>
                  <a:pt x="-8053" y="4432169"/>
                  <a:pt x="97213" y="4515439"/>
                </a:cubicBezTo>
                <a:cubicBezTo>
                  <a:pt x="202479" y="4598709"/>
                  <a:pt x="470357" y="4674909"/>
                  <a:pt x="738235" y="4751109"/>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 name="Rectangle 7"/>
          <p:cNvSpPr/>
          <p:nvPr/>
        </p:nvSpPr>
        <p:spPr>
          <a:xfrm>
            <a:off x="2518976" y="5218419"/>
            <a:ext cx="1012285" cy="400110"/>
          </a:xfrm>
          <a:prstGeom prst="rect">
            <a:avLst/>
          </a:prstGeom>
        </p:spPr>
        <p:txBody>
          <a:bodyPr wrap="square">
            <a:spAutoFit/>
          </a:bodyPr>
          <a:lstStyle/>
          <a:p>
            <a:pPr algn="ctr"/>
            <a:r>
              <a:rPr lang="en-US" sz="1000" dirty="0">
                <a:solidFill>
                  <a:srgbClr val="00B0F0"/>
                </a:solidFill>
                <a:latin typeface="Segoe UI Semibold" panose="020B0702040204020203" pitchFamily="34" charset="0"/>
                <a:cs typeface="Segoe UI Semibold" panose="020B0702040204020203" pitchFamily="34" charset="0"/>
              </a:rPr>
              <a:t>Northwest Passage</a:t>
            </a:r>
          </a:p>
        </p:txBody>
      </p:sp>
      <p:sp>
        <p:nvSpPr>
          <p:cNvPr id="9" name="Rectangle 8"/>
          <p:cNvSpPr/>
          <p:nvPr/>
        </p:nvSpPr>
        <p:spPr>
          <a:xfrm>
            <a:off x="56531" y="6820349"/>
            <a:ext cx="1863714" cy="307777"/>
          </a:xfrm>
          <a:prstGeom prst="rect">
            <a:avLst/>
          </a:prstGeom>
        </p:spPr>
        <p:txBody>
          <a:bodyPr wrap="square">
            <a:spAutoFit/>
          </a:bodyPr>
          <a:lstStyle/>
          <a:p>
            <a:r>
              <a:rPr lang="en-US" sz="1400" dirty="0">
                <a:solidFill>
                  <a:schemeClr val="bg1"/>
                </a:solidFill>
                <a:latin typeface="Segoe UI Semibold" panose="020B0702040204020203" pitchFamily="34" charset="0"/>
                <a:cs typeface="Segoe UI Semibold" panose="020B0702040204020203" pitchFamily="34" charset="0"/>
              </a:rPr>
              <a:t>Data: </a:t>
            </a:r>
            <a:r>
              <a:rPr lang="en-US" sz="1400" dirty="0" err="1">
                <a:solidFill>
                  <a:schemeClr val="bg1"/>
                </a:solidFill>
                <a:latin typeface="Segoe UI Semibold" panose="020B0702040204020203" pitchFamily="34" charset="0"/>
                <a:cs typeface="Segoe UI Semibold" panose="020B0702040204020203" pitchFamily="34" charset="0"/>
              </a:rPr>
              <a:t>Suomi</a:t>
            </a:r>
            <a:r>
              <a:rPr lang="en-US" sz="1400" dirty="0">
                <a:solidFill>
                  <a:schemeClr val="bg1"/>
                </a:solidFill>
                <a:latin typeface="Segoe UI Semibold" panose="020B0702040204020203" pitchFamily="34" charset="0"/>
                <a:cs typeface="Segoe UI Semibold" panose="020B0702040204020203" pitchFamily="34" charset="0"/>
              </a:rPr>
              <a:t>-NPP</a:t>
            </a:r>
          </a:p>
        </p:txBody>
      </p:sp>
      <p:sp>
        <p:nvSpPr>
          <p:cNvPr id="10" name="Rectangle 9"/>
          <p:cNvSpPr/>
          <p:nvPr/>
        </p:nvSpPr>
        <p:spPr>
          <a:xfrm rot="1276786">
            <a:off x="3505455" y="4989402"/>
            <a:ext cx="1012285" cy="246221"/>
          </a:xfrm>
          <a:prstGeom prst="rect">
            <a:avLst/>
          </a:prstGeom>
        </p:spPr>
        <p:txBody>
          <a:bodyPr wrap="square">
            <a:spAutoFit/>
          </a:bodyPr>
          <a:lstStyle/>
          <a:p>
            <a:r>
              <a:rPr lang="en-US" sz="1000" dirty="0">
                <a:solidFill>
                  <a:srgbClr val="FFFFFF"/>
                </a:solidFill>
                <a:latin typeface="Segoe UI"/>
                <a:cs typeface="Segoe UI"/>
              </a:rPr>
              <a:t>Arctic Circle</a:t>
            </a:r>
          </a:p>
        </p:txBody>
      </p:sp>
      <p:sp>
        <p:nvSpPr>
          <p:cNvPr id="11" name="Rectangle 10"/>
          <p:cNvSpPr/>
          <p:nvPr/>
        </p:nvSpPr>
        <p:spPr>
          <a:xfrm rot="1104978">
            <a:off x="3263850" y="6335956"/>
            <a:ext cx="1012285" cy="246221"/>
          </a:xfrm>
          <a:prstGeom prst="rect">
            <a:avLst/>
          </a:prstGeom>
        </p:spPr>
        <p:txBody>
          <a:bodyPr wrap="square">
            <a:spAutoFit/>
          </a:bodyPr>
          <a:lstStyle/>
          <a:p>
            <a:r>
              <a:rPr lang="en-US" sz="1000" dirty="0">
                <a:solidFill>
                  <a:srgbClr val="FFFFFF"/>
                </a:solidFill>
                <a:latin typeface="Segoe UI Semibold" panose="020B0702040204020203" pitchFamily="34" charset="0"/>
                <a:cs typeface="Segoe UI Semibold" panose="020B0702040204020203" pitchFamily="34" charset="0"/>
              </a:rPr>
              <a:t>50</a:t>
            </a:r>
            <a:r>
              <a:rPr lang="en-US" sz="1000" dirty="0">
                <a:solidFill>
                  <a:srgbClr val="FFFFFF"/>
                </a:solidFill>
              </a:rPr>
              <a:t>°</a:t>
            </a:r>
            <a:r>
              <a:rPr lang="en-US" sz="1000" dirty="0">
                <a:solidFill>
                  <a:srgbClr val="FFFFFF"/>
                </a:solidFill>
                <a:latin typeface="Segoe UI Semibold" panose="020B0702040204020203" pitchFamily="34" charset="0"/>
                <a:cs typeface="Segoe UI Semibold" panose="020B0702040204020203" pitchFamily="34" charset="0"/>
              </a:rPr>
              <a:t>N</a:t>
            </a:r>
          </a:p>
        </p:txBody>
      </p:sp>
      <p:sp>
        <p:nvSpPr>
          <p:cNvPr id="12" name="Rectangle 11"/>
          <p:cNvSpPr/>
          <p:nvPr/>
        </p:nvSpPr>
        <p:spPr>
          <a:xfrm>
            <a:off x="4060802" y="3069638"/>
            <a:ext cx="1012285" cy="246221"/>
          </a:xfrm>
          <a:prstGeom prst="rect">
            <a:avLst/>
          </a:prstGeom>
        </p:spPr>
        <p:txBody>
          <a:bodyPr wrap="square">
            <a:spAutoFit/>
          </a:bodyPr>
          <a:lstStyle/>
          <a:p>
            <a:pPr algn="ctr"/>
            <a:r>
              <a:rPr lang="en-US" sz="1000" dirty="0">
                <a:solidFill>
                  <a:srgbClr val="FFFFFF"/>
                </a:solidFill>
                <a:latin typeface="Segoe UI"/>
                <a:cs typeface="Segoe UI"/>
              </a:rPr>
              <a:t>North Pole</a:t>
            </a:r>
          </a:p>
        </p:txBody>
      </p:sp>
      <p:sp>
        <p:nvSpPr>
          <p:cNvPr id="13" name="TextBox 12"/>
          <p:cNvSpPr txBox="1"/>
          <p:nvPr/>
        </p:nvSpPr>
        <p:spPr>
          <a:xfrm>
            <a:off x="5316407" y="5666464"/>
            <a:ext cx="1017586" cy="369332"/>
          </a:xfrm>
          <a:prstGeom prst="rect">
            <a:avLst/>
          </a:prstGeom>
          <a:noFill/>
        </p:spPr>
        <p:txBody>
          <a:bodyPr wrap="none" rtlCol="0">
            <a:spAutoFit/>
          </a:bodyPr>
          <a:lstStyle/>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EUROPE</a:t>
            </a:r>
          </a:p>
        </p:txBody>
      </p:sp>
      <p:sp>
        <p:nvSpPr>
          <p:cNvPr id="14" name="TextBox 13"/>
          <p:cNvSpPr txBox="1"/>
          <p:nvPr/>
        </p:nvSpPr>
        <p:spPr>
          <a:xfrm>
            <a:off x="1344958" y="2744568"/>
            <a:ext cx="1148071" cy="646331"/>
          </a:xfrm>
          <a:prstGeom prst="rect">
            <a:avLst/>
          </a:prstGeom>
          <a:noFill/>
        </p:spPr>
        <p:txBody>
          <a:bodyPr wrap="none" rtlCol="0">
            <a:spAutoFit/>
          </a:bodyPr>
          <a:lstStyle/>
          <a:p>
            <a:pPr algn="ct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NORTH</a:t>
            </a:r>
          </a:p>
          <a:p>
            <a:pPr algn="ct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AMERICA</a:t>
            </a:r>
          </a:p>
        </p:txBody>
      </p:sp>
      <p:sp>
        <p:nvSpPr>
          <p:cNvPr id="15" name="TextBox 14"/>
          <p:cNvSpPr txBox="1"/>
          <p:nvPr/>
        </p:nvSpPr>
        <p:spPr>
          <a:xfrm>
            <a:off x="5929593" y="1415534"/>
            <a:ext cx="667170" cy="369332"/>
          </a:xfrm>
          <a:prstGeom prst="rect">
            <a:avLst/>
          </a:prstGeom>
          <a:noFill/>
        </p:spPr>
        <p:txBody>
          <a:bodyPr wrap="none" rtlCol="0">
            <a:spAutoFit/>
          </a:bodyPr>
          <a:lstStyle/>
          <a:p>
            <a:pPr algn="ct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ASIA</a:t>
            </a:r>
          </a:p>
        </p:txBody>
      </p:sp>
      <p:sp>
        <p:nvSpPr>
          <p:cNvPr id="21" name="Donut 20"/>
          <p:cNvSpPr/>
          <p:nvPr/>
        </p:nvSpPr>
        <p:spPr>
          <a:xfrm>
            <a:off x="-1432547" y="-2693576"/>
            <a:ext cx="12054649" cy="12054649"/>
          </a:xfrm>
          <a:prstGeom prst="donut">
            <a:avLst>
              <a:gd name="adj" fmla="val 22371"/>
            </a:avLst>
          </a:prstGeom>
          <a:solidFill>
            <a:srgbClr val="03072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7" name="Oval 26"/>
          <p:cNvSpPr/>
          <p:nvPr/>
        </p:nvSpPr>
        <p:spPr>
          <a:xfrm>
            <a:off x="4560261" y="3321320"/>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24"/>
          <p:cNvSpPr/>
          <p:nvPr/>
        </p:nvSpPr>
        <p:spPr>
          <a:xfrm>
            <a:off x="1155701" y="-90221"/>
            <a:ext cx="6864094" cy="6864094"/>
          </a:xfrm>
          <a:prstGeom prst="donut">
            <a:avLst>
              <a:gd name="adj" fmla="val 21218"/>
            </a:avLst>
          </a:prstGeom>
          <a:solidFill>
            <a:srgbClr val="03072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3" name="TextBox 22"/>
          <p:cNvSpPr txBox="1"/>
          <p:nvPr/>
        </p:nvSpPr>
        <p:spPr>
          <a:xfrm>
            <a:off x="3016585" y="1138535"/>
            <a:ext cx="1421783" cy="646331"/>
          </a:xfrm>
          <a:prstGeom prst="rect">
            <a:avLst/>
          </a:prstGeom>
          <a:noFill/>
        </p:spPr>
        <p:txBody>
          <a:bodyPr wrap="none" rtlCol="0">
            <a:spAutoFit/>
          </a:bodyPr>
          <a:lstStyle/>
          <a:p>
            <a:pPr algn="ctr"/>
            <a:r>
              <a:rPr lang="en-US" dirty="0">
                <a:solidFill>
                  <a:schemeClr val="bg1"/>
                </a:solidFill>
                <a:latin typeface="Segoe UI"/>
                <a:cs typeface="Segoe UI"/>
              </a:rPr>
              <a:t>North Slope</a:t>
            </a:r>
            <a:br>
              <a:rPr lang="en-US" dirty="0">
                <a:solidFill>
                  <a:schemeClr val="bg1"/>
                </a:solidFill>
                <a:latin typeface="Segoe UI"/>
                <a:cs typeface="Segoe UI"/>
              </a:rPr>
            </a:br>
            <a:r>
              <a:rPr lang="en-US" dirty="0">
                <a:solidFill>
                  <a:schemeClr val="bg1"/>
                </a:solidFill>
                <a:latin typeface="Segoe UI"/>
                <a:cs typeface="Segoe UI"/>
              </a:rPr>
              <a:t>(Alaska)</a:t>
            </a:r>
          </a:p>
        </p:txBody>
      </p:sp>
      <p:sp>
        <p:nvSpPr>
          <p:cNvPr id="31" name="TextBox 30"/>
          <p:cNvSpPr txBox="1"/>
          <p:nvPr/>
        </p:nvSpPr>
        <p:spPr>
          <a:xfrm>
            <a:off x="4253878" y="4097983"/>
            <a:ext cx="1119492" cy="646331"/>
          </a:xfrm>
          <a:prstGeom prst="rect">
            <a:avLst/>
          </a:prstGeom>
          <a:noFill/>
        </p:spPr>
        <p:txBody>
          <a:bodyPr wrap="none" rtlCol="0">
            <a:spAutoFit/>
          </a:bodyPr>
          <a:lstStyle/>
          <a:p>
            <a:pPr algn="ctr"/>
            <a:r>
              <a:rPr lang="en-US" dirty="0">
                <a:solidFill>
                  <a:schemeClr val="bg1"/>
                </a:solidFill>
                <a:latin typeface="Segoe UI"/>
                <a:cs typeface="Segoe UI"/>
              </a:rPr>
              <a:t>Northern </a:t>
            </a:r>
            <a:br>
              <a:rPr lang="en-US" dirty="0">
                <a:solidFill>
                  <a:schemeClr val="bg1"/>
                </a:solidFill>
                <a:latin typeface="Segoe UI"/>
                <a:cs typeface="Segoe UI"/>
              </a:rPr>
            </a:br>
            <a:r>
              <a:rPr lang="en-US" dirty="0">
                <a:solidFill>
                  <a:schemeClr val="bg1"/>
                </a:solidFill>
                <a:latin typeface="Segoe UI"/>
                <a:cs typeface="Segoe UI"/>
              </a:rPr>
              <a:t>Norway</a:t>
            </a:r>
          </a:p>
        </p:txBody>
      </p:sp>
      <p:sp>
        <p:nvSpPr>
          <p:cNvPr id="33" name="TextBox 32"/>
          <p:cNvSpPr txBox="1"/>
          <p:nvPr/>
        </p:nvSpPr>
        <p:spPr>
          <a:xfrm>
            <a:off x="5225484" y="3484131"/>
            <a:ext cx="1628263" cy="646331"/>
          </a:xfrm>
          <a:prstGeom prst="rect">
            <a:avLst/>
          </a:prstGeom>
          <a:noFill/>
        </p:spPr>
        <p:txBody>
          <a:bodyPr wrap="square" rtlCol="0">
            <a:spAutoFit/>
          </a:bodyPr>
          <a:lstStyle/>
          <a:p>
            <a:pPr algn="ctr"/>
            <a:r>
              <a:rPr lang="en-US" dirty="0">
                <a:solidFill>
                  <a:schemeClr val="bg1"/>
                </a:solidFill>
                <a:latin typeface="Segoe UI"/>
                <a:cs typeface="Segoe UI"/>
              </a:rPr>
              <a:t>NW Siberia(Russia)</a:t>
            </a:r>
          </a:p>
        </p:txBody>
      </p:sp>
      <p:sp>
        <p:nvSpPr>
          <p:cNvPr id="24" name="TextBox 23"/>
          <p:cNvSpPr txBox="1"/>
          <p:nvPr/>
        </p:nvSpPr>
        <p:spPr>
          <a:xfrm>
            <a:off x="56531" y="5859455"/>
            <a:ext cx="2810934" cy="646331"/>
          </a:xfrm>
          <a:prstGeom prst="rect">
            <a:avLst/>
          </a:prstGeom>
          <a:noFill/>
        </p:spPr>
        <p:txBody>
          <a:bodyPr wrap="square" rtlCol="0">
            <a:spAutoFit/>
          </a:bodyPr>
          <a:lstStyle/>
          <a:p>
            <a:r>
              <a:rPr lang="en-US" dirty="0" err="1">
                <a:solidFill>
                  <a:srgbClr val="FFFFFF"/>
                </a:solidFill>
                <a:latin typeface="Segoe UI"/>
                <a:cs typeface="Segoe UI"/>
              </a:rPr>
              <a:t>Suomi</a:t>
            </a:r>
            <a:r>
              <a:rPr lang="en-US" dirty="0">
                <a:solidFill>
                  <a:srgbClr val="FFFFFF"/>
                </a:solidFill>
                <a:latin typeface="Segoe UI"/>
                <a:cs typeface="Segoe UI"/>
              </a:rPr>
              <a:t>-NPP Day/Night Band Imagery</a:t>
            </a:r>
          </a:p>
        </p:txBody>
      </p:sp>
      <p:sp>
        <p:nvSpPr>
          <p:cNvPr id="19" name="Oval 18"/>
          <p:cNvSpPr/>
          <p:nvPr/>
        </p:nvSpPr>
        <p:spPr>
          <a:xfrm>
            <a:off x="3562325" y="1744877"/>
            <a:ext cx="338382" cy="3430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087427">
            <a:off x="4799139" y="4729415"/>
            <a:ext cx="833291" cy="3430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81687" y="4117559"/>
            <a:ext cx="493967" cy="3430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4549814" y="3315859"/>
            <a:ext cx="64008" cy="64008"/>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86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500"/>
                                        <p:tgtEl>
                                          <p:spTgt spid="25"/>
                                        </p:tgtEl>
                                      </p:cBhvr>
                                    </p:animEffect>
                                    <p:set>
                                      <p:cBhvr>
                                        <p:cTn id="40" dur="1" fill="hold">
                                          <p:stCondLst>
                                            <p:cond delay="2499"/>
                                          </p:stCondLst>
                                        </p:cTn>
                                        <p:tgtEl>
                                          <p:spTgt spid="2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2500"/>
                                        <p:tgtEl>
                                          <p:spTgt spid="21"/>
                                        </p:tgtEl>
                                      </p:cBhvr>
                                    </p:animEffect>
                                    <p:set>
                                      <p:cBhvr>
                                        <p:cTn id="54" dur="1" fill="hold">
                                          <p:stCondLst>
                                            <p:cond delay="2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4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400"/>
                                        <p:tgtEl>
                                          <p:spTgt spid="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21" grpId="0" animBg="1"/>
      <p:bldP spid="25" grpId="0" animBg="1"/>
      <p:bldP spid="23" grpId="0"/>
      <p:bldP spid="23" grpId="1"/>
      <p:bldP spid="31" grpId="0"/>
      <p:bldP spid="31" grpId="1"/>
      <p:bldP spid="33" grpId="0"/>
      <p:bldP spid="33" grpId="1"/>
      <p:bldP spid="19" grpId="0" animBg="1"/>
      <p:bldP spid="19" grpId="1" animBg="1"/>
      <p:bldP spid="36" grpId="0" animBg="1"/>
      <p:bldP spid="36" grpId="1" animBg="1"/>
      <p:bldP spid="37" grpId="0" animBg="1"/>
      <p:bldP spid="3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F:\DCIM\275_FUJI\DSCF588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11169" y="738664"/>
            <a:ext cx="10855169" cy="61193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Short-term development, long-term dependence?</a:t>
            </a:r>
            <a:endParaRPr lang="en-US" sz="2800" dirty="0">
              <a:solidFill>
                <a:schemeClr val="bg1"/>
              </a:solidFill>
              <a:latin typeface="Segoe UI" pitchFamily="34" charset="0"/>
              <a:ea typeface="Segoe UI" pitchFamily="34" charset="0"/>
              <a:cs typeface="Segoe UI" pitchFamily="34" charset="0"/>
            </a:endParaRPr>
          </a:p>
        </p:txBody>
      </p:sp>
      <p:sp>
        <p:nvSpPr>
          <p:cNvPr id="2" name="TextBox 1"/>
          <p:cNvSpPr txBox="1"/>
          <p:nvPr/>
        </p:nvSpPr>
        <p:spPr>
          <a:xfrm>
            <a:off x="6931535" y="6596390"/>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custDataLst>
      <p:tags r:id="rId1"/>
    </p:custDataLst>
    <p:extLst>
      <p:ext uri="{BB962C8B-B14F-4D97-AF65-F5344CB8AC3E}">
        <p14:creationId xmlns:p14="http://schemas.microsoft.com/office/powerpoint/2010/main" val="1804519889"/>
      </p:ext>
    </p:extLst>
  </p:cSld>
  <p:clrMapOvr>
    <a:masterClrMapping/>
  </p:clrMapOvr>
  <mc:AlternateContent xmlns:mc="http://schemas.openxmlformats.org/markup-compatibility/2006" xmlns:p14="http://schemas.microsoft.com/office/powerpoint/2010/main">
    <mc:Choice Requires="p14">
      <p:transition spd="slow" p14:dur="2000" advTm="1407"/>
    </mc:Choice>
    <mc:Fallback xmlns="">
      <p:transition spd="slow" advTm="140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9" name="Picture 3" descr="F:\DCIM\276_FUJI\DSCF601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023938"/>
            <a:ext cx="9144000" cy="51547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Short-term development, long-term dependence?</a:t>
            </a:r>
            <a:endParaRPr lang="en-US" sz="2800" dirty="0">
              <a:solidFill>
                <a:schemeClr val="bg1"/>
              </a:solidFill>
              <a:latin typeface="Segoe UI" pitchFamily="34" charset="0"/>
              <a:ea typeface="Segoe UI" pitchFamily="34" charset="0"/>
              <a:cs typeface="Segoe UI" pitchFamily="34" charset="0"/>
            </a:endParaRPr>
          </a:p>
        </p:txBody>
      </p:sp>
      <p:sp>
        <p:nvSpPr>
          <p:cNvPr id="3" name="TextBox 2"/>
          <p:cNvSpPr txBox="1"/>
          <p:nvPr/>
        </p:nvSpPr>
        <p:spPr>
          <a:xfrm>
            <a:off x="0" y="6202308"/>
            <a:ext cx="2212465" cy="261610"/>
          </a:xfrm>
          <a:prstGeom prst="rect">
            <a:avLst/>
          </a:prstGeom>
          <a:noFill/>
        </p:spPr>
        <p:txBody>
          <a:bodyPr wrap="none" rtlCol="0">
            <a:spAutoFit/>
          </a:bodyPr>
          <a:lstStyle/>
          <a:p>
            <a:r>
              <a:rPr lang="en-US" sz="1100" dirty="0">
                <a:solidFill>
                  <a:schemeClr val="bg1">
                    <a:lumMod val="25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1332422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descr="F:\DCIM\276_FUJI\DSCF632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The looming issue of climate change</a:t>
            </a:r>
            <a:endParaRPr lang="en-US" sz="2800" dirty="0">
              <a:solidFill>
                <a:schemeClr val="bg1"/>
              </a:solidFill>
              <a:latin typeface="Segoe UI" pitchFamily="34" charset="0"/>
              <a:ea typeface="Segoe UI" pitchFamily="34" charset="0"/>
              <a:cs typeface="Segoe UI" pitchFamily="34" charset="0"/>
            </a:endParaRPr>
          </a:p>
        </p:txBody>
      </p:sp>
      <p:sp>
        <p:nvSpPr>
          <p:cNvPr id="3" name="TextBox 2"/>
          <p:cNvSpPr txBox="1"/>
          <p:nvPr/>
        </p:nvSpPr>
        <p:spPr>
          <a:xfrm>
            <a:off x="0" y="6214214"/>
            <a:ext cx="2212465" cy="261610"/>
          </a:xfrm>
          <a:prstGeom prst="rect">
            <a:avLst/>
          </a:prstGeom>
          <a:noFill/>
        </p:spPr>
        <p:txBody>
          <a:bodyPr wrap="none" rtlCol="0">
            <a:spAutoFit/>
          </a:bodyPr>
          <a:lstStyle/>
          <a:p>
            <a:r>
              <a:rPr lang="en-US" sz="1100" dirty="0">
                <a:solidFill>
                  <a:schemeClr val="bg1">
                    <a:lumMod val="25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1892634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7-02-11 at 4.09.33 PM.png"/>
          <p:cNvPicPr>
            <a:picLocks noChangeAspect="1"/>
          </p:cNvPicPr>
          <p:nvPr/>
        </p:nvPicPr>
        <p:blipFill rotWithShape="1">
          <a:blip r:embed="rId3">
            <a:extLst>
              <a:ext uri="{28A0092B-C50C-407E-A947-70E740481C1C}">
                <a14:useLocalDpi xmlns:a14="http://schemas.microsoft.com/office/drawing/2010/main" val="0"/>
              </a:ext>
            </a:extLst>
          </a:blip>
          <a:srcRect l="12546" t="21814" r="41204" b="22592"/>
          <a:stretch/>
        </p:blipFill>
        <p:spPr>
          <a:xfrm>
            <a:off x="0" y="0"/>
            <a:ext cx="9160933" cy="6808716"/>
          </a:xfrm>
          <a:prstGeom prst="rect">
            <a:avLst/>
          </a:prstGeom>
        </p:spPr>
      </p:pic>
      <p:sp>
        <p:nvSpPr>
          <p:cNvPr id="6" name="Rectangle 7"/>
          <p:cNvSpPr>
            <a:spLocks noChangeArrowheads="1"/>
          </p:cNvSpPr>
          <p:nvPr/>
        </p:nvSpPr>
        <p:spPr bwMode="auto">
          <a:xfrm>
            <a:off x="0" y="0"/>
            <a:ext cx="9144000" cy="707886"/>
          </a:xfrm>
          <a:prstGeom prst="rect">
            <a:avLst/>
          </a:prstGeom>
          <a:solidFill>
            <a:srgbClr val="00427F">
              <a:alpha val="90000"/>
            </a:srgbClr>
          </a:solidFill>
          <a:ln>
            <a:noFill/>
          </a:ln>
          <a:extLst/>
        </p:spPr>
        <p:txBody>
          <a:bodyPr lIns="91440" tIns="182880" rIns="91440" bIns="91440">
            <a:spAutoFit/>
          </a:bodyPr>
          <a:lstStyle/>
          <a:p>
            <a:pPr algn="ctr"/>
            <a:r>
              <a:rPr lang="en-US" sz="2800" dirty="0">
                <a:solidFill>
                  <a:schemeClr val="bg1"/>
                </a:solidFill>
                <a:latin typeface="Segoe UI" pitchFamily="34" charset="0"/>
                <a:ea typeface="Segoe UI" pitchFamily="34" charset="0"/>
                <a:cs typeface="Segoe UI" pitchFamily="34" charset="0"/>
              </a:rPr>
              <a:t>Lessons from an Arctic highway for Arctic development</a:t>
            </a:r>
          </a:p>
        </p:txBody>
      </p:sp>
      <p:sp>
        <p:nvSpPr>
          <p:cNvPr id="7" name="Content Placeholder 2"/>
          <p:cNvSpPr>
            <a:spLocks noGrp="1"/>
          </p:cNvSpPr>
          <p:nvPr>
            <p:ph idx="1"/>
          </p:nvPr>
        </p:nvSpPr>
        <p:spPr>
          <a:xfrm>
            <a:off x="203199" y="930201"/>
            <a:ext cx="8754534" cy="3415581"/>
          </a:xfrm>
          <a:solidFill>
            <a:schemeClr val="tx1">
              <a:alpha val="48000"/>
            </a:schemeClr>
          </a:solidFill>
        </p:spPr>
        <p:txBody>
          <a:bodyPr>
            <a:noAutofit/>
          </a:bodyPr>
          <a:lstStyle/>
          <a:p>
            <a:pPr marL="0" indent="0">
              <a:buNone/>
            </a:pP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Local development needs are more likely to be met if they satisfy national or global imperatives</a:t>
            </a:r>
          </a:p>
          <a:p>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285750" indent="-285750"/>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State rhetoric promotes the highway as fostering long-term development, but locals are more skeptical</a:t>
            </a:r>
          </a:p>
          <a:p>
            <a:pPr marL="285750" indent="-285750">
              <a:buFont typeface="Arial" panose="020B0604020202020204" pitchFamily="34" charset="0"/>
              <a:buChar char="•"/>
            </a:pP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Indigenous land rights and corporations can support the expansion of capital, the state, and industrial development</a:t>
            </a:r>
            <a:b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US" sz="2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16933" y="6621367"/>
            <a:ext cx="2212465"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Tree>
    <p:extLst>
      <p:ext uri="{BB962C8B-B14F-4D97-AF65-F5344CB8AC3E}">
        <p14:creationId xmlns:p14="http://schemas.microsoft.com/office/powerpoint/2010/main" val="21112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1720" y="2626429"/>
            <a:ext cx="4691062" cy="1200329"/>
          </a:xfrm>
          <a:prstGeom prst="rect">
            <a:avLst/>
          </a:prstGeom>
          <a:noFill/>
        </p:spPr>
        <p:txBody>
          <a:bodyPr wrap="square">
            <a:spAutoFit/>
          </a:bodyPr>
          <a:lstStyle/>
          <a:p>
            <a:pPr algn="ctr"/>
            <a:r>
              <a:rPr lang="en-US" sz="3600" b="1" dirty="0">
                <a:latin typeface="Segoe UI" panose="020B0502040204020203" pitchFamily="34" charset="0"/>
                <a:ea typeface="Segoe UI" panose="020B0502040204020203" pitchFamily="34" charset="0"/>
                <a:cs typeface="Segoe UI" panose="020B0502040204020203" pitchFamily="34" charset="0"/>
              </a:rPr>
              <a:t>What does the future hold?</a:t>
            </a:r>
          </a:p>
        </p:txBody>
      </p:sp>
    </p:spTree>
    <p:extLst>
      <p:ext uri="{BB962C8B-B14F-4D97-AF65-F5344CB8AC3E}">
        <p14:creationId xmlns:p14="http://schemas.microsoft.com/office/powerpoint/2010/main" val="791417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a:cxnSpLocks/>
            <a:endCxn id="11266" idx="0"/>
          </p:cNvCxnSpPr>
          <p:nvPr/>
        </p:nvCxnSpPr>
        <p:spPr>
          <a:xfrm>
            <a:off x="1844622" y="3024293"/>
            <a:ext cx="0" cy="9224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39000" y="6477000"/>
            <a:ext cx="4572000" cy="246221"/>
          </a:xfrm>
          <a:prstGeom prst="rect">
            <a:avLst/>
          </a:prstGeom>
        </p:spPr>
        <p:txBody>
          <a:bodyPr>
            <a:spAutoFit/>
          </a:bodyPr>
          <a:lstStyle/>
          <a:p>
            <a:r>
              <a:rPr lang="en-US" sz="1000" dirty="0">
                <a:latin typeface="Segoe UI Semibold" panose="020B0702040204020203" pitchFamily="34" charset="0"/>
                <a:cs typeface="Segoe UI Semibold" panose="020B0702040204020203" pitchFamily="34" charset="0"/>
              </a:rPr>
              <a:t>Data: NASA Earth Observatory</a:t>
            </a:r>
          </a:p>
        </p:txBody>
      </p:sp>
      <p:sp>
        <p:nvSpPr>
          <p:cNvPr id="15" name="Rectangle 14"/>
          <p:cNvSpPr/>
          <p:nvPr/>
        </p:nvSpPr>
        <p:spPr>
          <a:xfrm rot="19834889">
            <a:off x="5329206" y="4626443"/>
            <a:ext cx="1012285" cy="246221"/>
          </a:xfrm>
          <a:prstGeom prst="rect">
            <a:avLst/>
          </a:prstGeom>
        </p:spPr>
        <p:txBody>
          <a:bodyPr wrap="square">
            <a:spAutoFit/>
          </a:bodyPr>
          <a:lstStyle/>
          <a:p>
            <a:r>
              <a:rPr lang="en-US" sz="1000" dirty="0">
                <a:latin typeface="Segoe UI Semibold" panose="020B0702040204020203" pitchFamily="34" charset="0"/>
                <a:cs typeface="Segoe UI Semibold" panose="020B0702040204020203" pitchFamily="34" charset="0"/>
              </a:rPr>
              <a:t>Arctic Circle</a:t>
            </a:r>
          </a:p>
        </p:txBody>
      </p:sp>
      <p:graphicFrame>
        <p:nvGraphicFramePr>
          <p:cNvPr id="19" name="Table 18"/>
          <p:cNvGraphicFramePr>
            <a:graphicFrameLocks noGrp="1"/>
          </p:cNvGraphicFramePr>
          <p:nvPr>
            <p:extLst>
              <p:ext uri="{D42A27DB-BD31-4B8C-83A1-F6EECF244321}">
                <p14:modId xmlns:p14="http://schemas.microsoft.com/office/powerpoint/2010/main" val="1358321886"/>
              </p:ext>
            </p:extLst>
          </p:nvPr>
        </p:nvGraphicFramePr>
        <p:xfrm>
          <a:off x="388910" y="1640837"/>
          <a:ext cx="8362184" cy="1547657"/>
        </p:xfrm>
        <a:graphic>
          <a:graphicData uri="http://schemas.openxmlformats.org/drawingml/2006/table">
            <a:tbl>
              <a:tblPr firstRow="1" bandRow="1">
                <a:tableStyleId>{5C22544A-7EE6-4342-B048-85BDC9FD1C3A}</a:tableStyleId>
              </a:tblPr>
              <a:tblGrid>
                <a:gridCol w="3220078">
                  <a:extLst>
                    <a:ext uri="{9D8B030D-6E8A-4147-A177-3AD203B41FA5}">
                      <a16:colId xmlns:a16="http://schemas.microsoft.com/office/drawing/2014/main" val="20000"/>
                    </a:ext>
                  </a:extLst>
                </a:gridCol>
                <a:gridCol w="2571053">
                  <a:extLst>
                    <a:ext uri="{9D8B030D-6E8A-4147-A177-3AD203B41FA5}">
                      <a16:colId xmlns:a16="http://schemas.microsoft.com/office/drawing/2014/main" val="20001"/>
                    </a:ext>
                  </a:extLst>
                </a:gridCol>
                <a:gridCol w="2571053">
                  <a:extLst>
                    <a:ext uri="{9D8B030D-6E8A-4147-A177-3AD203B41FA5}">
                      <a16:colId xmlns:a16="http://schemas.microsoft.com/office/drawing/2014/main" val="2183029988"/>
                    </a:ext>
                  </a:extLst>
                </a:gridCol>
              </a:tblGrid>
              <a:tr h="633257">
                <a:tc>
                  <a:txBody>
                    <a:bodyPr/>
                    <a:lstStyle/>
                    <a:p>
                      <a:pPr algn="ctr"/>
                      <a:r>
                        <a:rPr lang="en-US" dirty="0">
                          <a:latin typeface="Segoe UI" panose="020B0502040204020203" pitchFamily="34" charset="0"/>
                          <a:ea typeface="Segoe UI" panose="020B0502040204020203" pitchFamily="34" charset="0"/>
                          <a:cs typeface="Segoe UI" panose="020B0502040204020203" pitchFamily="34" charset="0"/>
                        </a:rPr>
                        <a:t>Geophysical</a:t>
                      </a:r>
                    </a:p>
                  </a:txBody>
                  <a:tcPr/>
                </a:tc>
                <a:tc>
                  <a:txBody>
                    <a:bodyPr/>
                    <a:lstStyle/>
                    <a:p>
                      <a:pPr marL="0" algn="ctr" defTabSz="914400" rtl="0" eaLnBrk="1" latinLnBrk="0" hangingPunct="1"/>
                      <a:r>
                        <a:rPr lang="en-US" dirty="0" err="1">
                          <a:latin typeface="Segoe UI" panose="020B0502040204020203" pitchFamily="34" charset="0"/>
                          <a:ea typeface="Segoe UI" panose="020B0502040204020203" pitchFamily="34" charset="0"/>
                          <a:cs typeface="Segoe UI" panose="020B0502040204020203" pitchFamily="34" charset="0"/>
                        </a:rPr>
                        <a:t>Geoeconomic</a:t>
                      </a:r>
                      <a:endParaRPr lang="en-US" sz="1800" b="1" kern="1200" dirty="0">
                        <a:solidFill>
                          <a:schemeClr val="lt1"/>
                        </a:solidFill>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marL="0" algn="ctr" defTabSz="914400" rtl="0" eaLnBrk="1" latinLnBrk="0" hangingPunct="1"/>
                      <a:r>
                        <a:rPr lang="en-US" sz="1800" b="1" kern="1200" dirty="0">
                          <a:solidFill>
                            <a:schemeClr val="lt1"/>
                          </a:solidFill>
                          <a:latin typeface="Segoe UI" panose="020B0502040204020203" pitchFamily="34" charset="0"/>
                          <a:ea typeface="Segoe UI" panose="020B0502040204020203" pitchFamily="34" charset="0"/>
                          <a:cs typeface="Segoe UI" panose="020B0502040204020203" pitchFamily="34" charset="0"/>
                        </a:rPr>
                        <a:t>Geopolitical</a:t>
                      </a:r>
                    </a:p>
                  </a:txBody>
                  <a:tcPr/>
                </a:tc>
                <a:extLst>
                  <a:ext uri="{0D108BD9-81ED-4DB2-BD59-A6C34878D82A}">
                    <a16:rowId xmlns:a16="http://schemas.microsoft.com/office/drawing/2014/main" val="10000"/>
                  </a:ext>
                </a:extLst>
              </a:tr>
              <a:tr h="691728">
                <a:tc>
                  <a:txBody>
                    <a:bodyPr/>
                    <a:lstStyle/>
                    <a:p>
                      <a:pPr algn="ctr"/>
                      <a:r>
                        <a:rPr lang="en-US" b="0" dirty="0">
                          <a:latin typeface="Segoe UI" panose="020B0502040204020203" pitchFamily="34" charset="0"/>
                          <a:ea typeface="Segoe UI" panose="020B0502040204020203" pitchFamily="34" charset="0"/>
                          <a:cs typeface="Segoe UI" panose="020B0502040204020203" pitchFamily="34" charset="0"/>
                        </a:rPr>
                        <a:t>Warmer and wetter</a:t>
                      </a:r>
                    </a:p>
                  </a:txBody>
                  <a:tcPr/>
                </a:tc>
                <a:tc>
                  <a:txBody>
                    <a:bodyPr/>
                    <a:lstStyle/>
                    <a:p>
                      <a:pPr marL="0" algn="ctr" defTabSz="914400" rtl="0" eaLnBrk="1" latinLnBrk="0" hangingPunct="1"/>
                      <a:r>
                        <a:rPr lang="en-US" dirty="0">
                          <a:latin typeface="Segoe UI" panose="020B0502040204020203" pitchFamily="34" charset="0"/>
                          <a:ea typeface="Segoe UI" panose="020B0502040204020203" pitchFamily="34" charset="0"/>
                          <a:cs typeface="Segoe UI" panose="020B0502040204020203" pitchFamily="34" charset="0"/>
                        </a:rPr>
                        <a:t>Resources and transportation</a:t>
                      </a:r>
                      <a:endParaRPr lang="en-US" sz="1800" kern="1200" dirty="0">
                        <a:solidFill>
                          <a:schemeClr val="dk1"/>
                        </a:solidFill>
                        <a:latin typeface="Segoe UI" panose="020B0502040204020203" pitchFamily="34" charset="0"/>
                        <a:ea typeface="+mn-ea"/>
                        <a:cs typeface="Segoe UI" panose="020B0502040204020203" pitchFamily="34" charset="0"/>
                      </a:endParaRPr>
                    </a:p>
                  </a:txBody>
                  <a:tcPr/>
                </a:tc>
                <a:tc>
                  <a:txBody>
                    <a:bodyPr/>
                    <a:lstStyle/>
                    <a:p>
                      <a:pPr marL="0" algn="ctr" defTabSz="914400" rtl="0" eaLnBrk="1" latinLnBrk="0" hangingPunct="1"/>
                      <a:r>
                        <a:rPr lang="en-US" sz="1800" kern="1200" dirty="0">
                          <a:solidFill>
                            <a:schemeClr val="dk1"/>
                          </a:solidFill>
                          <a:latin typeface="Segoe UI" panose="020B0502040204020203" pitchFamily="34" charset="0"/>
                          <a:ea typeface="+mn-ea"/>
                          <a:cs typeface="Segoe UI" panose="020B0502040204020203" pitchFamily="34" charset="0"/>
                        </a:rPr>
                        <a:t>Asia-Arctic partnerships; “</a:t>
                      </a:r>
                      <a:r>
                        <a:rPr lang="en-US" sz="1800" kern="1200" dirty="0" err="1">
                          <a:solidFill>
                            <a:schemeClr val="dk1"/>
                          </a:solidFill>
                          <a:latin typeface="Segoe UI" panose="020B0502040204020203" pitchFamily="34" charset="0"/>
                          <a:ea typeface="+mn-ea"/>
                          <a:cs typeface="Segoe UI" panose="020B0502040204020203" pitchFamily="34" charset="0"/>
                        </a:rPr>
                        <a:t>glocal</a:t>
                      </a:r>
                      <a:r>
                        <a:rPr lang="en-US" sz="1800" kern="1200" dirty="0">
                          <a:solidFill>
                            <a:schemeClr val="dk1"/>
                          </a:solidFill>
                          <a:latin typeface="Segoe UI" panose="020B0502040204020203" pitchFamily="34" charset="0"/>
                          <a:ea typeface="+mn-ea"/>
                          <a:cs typeface="Segoe UI" panose="020B0502040204020203" pitchFamily="34" charset="0"/>
                        </a:rPr>
                        <a:t>” development</a:t>
                      </a:r>
                    </a:p>
                  </a:txBody>
                  <a:tcPr/>
                </a:tc>
                <a:extLst>
                  <a:ext uri="{0D108BD9-81ED-4DB2-BD59-A6C34878D82A}">
                    <a16:rowId xmlns:a16="http://schemas.microsoft.com/office/drawing/2014/main" val="10001"/>
                  </a:ext>
                </a:extLst>
              </a:tr>
            </a:tbl>
          </a:graphicData>
        </a:graphic>
      </p:graphicFrame>
      <p:cxnSp>
        <p:nvCxnSpPr>
          <p:cNvPr id="22" name="Straight Connector 21"/>
          <p:cNvCxnSpPr>
            <a:cxnSpLocks/>
          </p:cNvCxnSpPr>
          <p:nvPr/>
        </p:nvCxnSpPr>
        <p:spPr>
          <a:xfrm>
            <a:off x="7420660" y="3188494"/>
            <a:ext cx="0" cy="7582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4800828" y="3188494"/>
            <a:ext cx="0" cy="7791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266" name="Picture 2" descr="C:\Users\Mia\Desktop\Nasa_Heat_Ma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913" y="3946741"/>
            <a:ext cx="2911418" cy="16382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Future trends in Arctic development</a:t>
            </a:r>
            <a:endParaRPr lang="en-US" sz="2800" dirty="0">
              <a:solidFill>
                <a:schemeClr val="bg1"/>
              </a:solidFill>
              <a:latin typeface="Segoe UI" pitchFamily="34" charset="0"/>
              <a:ea typeface="Segoe UI" pitchFamily="34" charset="0"/>
              <a:cs typeface="Segoe UI" pitchFamily="34" charset="0"/>
            </a:endParaRPr>
          </a:p>
        </p:txBody>
      </p:sp>
      <p:pic>
        <p:nvPicPr>
          <p:cNvPr id="2" name="Picture 1"/>
          <p:cNvPicPr>
            <a:picLocks noChangeAspect="1"/>
          </p:cNvPicPr>
          <p:nvPr/>
        </p:nvPicPr>
        <p:blipFill>
          <a:blip r:embed="rId5"/>
          <a:stretch>
            <a:fillRect/>
          </a:stretch>
        </p:blipFill>
        <p:spPr>
          <a:xfrm>
            <a:off x="3636627" y="3941833"/>
            <a:ext cx="2438400" cy="1615440"/>
          </a:xfrm>
          <a:prstGeom prst="rect">
            <a:avLst/>
          </a:prstGeom>
        </p:spPr>
      </p:pic>
      <p:pic>
        <p:nvPicPr>
          <p:cNvPr id="3" name="Picture 2"/>
          <p:cNvPicPr>
            <a:picLocks noChangeAspect="1"/>
          </p:cNvPicPr>
          <p:nvPr/>
        </p:nvPicPr>
        <p:blipFill>
          <a:blip r:embed="rId6"/>
          <a:stretch>
            <a:fillRect/>
          </a:stretch>
        </p:blipFill>
        <p:spPr>
          <a:xfrm>
            <a:off x="6291493" y="3941833"/>
            <a:ext cx="2459601" cy="1666380"/>
          </a:xfrm>
          <a:prstGeom prst="rect">
            <a:avLst/>
          </a:prstGeom>
        </p:spPr>
      </p:pic>
    </p:spTree>
    <p:custDataLst>
      <p:tags r:id="rId1"/>
    </p:custDataLst>
    <p:extLst>
      <p:ext uri="{BB962C8B-B14F-4D97-AF65-F5344CB8AC3E}">
        <p14:creationId xmlns:p14="http://schemas.microsoft.com/office/powerpoint/2010/main" val="1884767642"/>
      </p:ext>
    </p:extLst>
  </p:cSld>
  <p:clrMapOvr>
    <a:masterClrMapping/>
  </p:clrMapOvr>
  <mc:AlternateContent xmlns:mc="http://schemas.openxmlformats.org/markup-compatibility/2006" xmlns:p14="http://schemas.microsoft.com/office/powerpoint/2010/main">
    <mc:Choice Requires="p14">
      <p:transition spd="slow" p14:dur="2000" advTm="98897"/>
    </mc:Choice>
    <mc:Fallback xmlns="">
      <p:transition spd="slow" advTm="9889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cryopolitics.files.wordpress.com/2015/09/singaporeskyline-cop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9144000" cy="6056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964" y="859360"/>
            <a:ext cx="8520281" cy="1200329"/>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Segoe UI"/>
                <a:cs typeface="Segoe UI"/>
              </a:rPr>
              <a:t>The world’s largest offshore oil rig builder</a:t>
            </a:r>
          </a:p>
          <a:p>
            <a:pPr marL="285750" indent="-285750">
              <a:buFont typeface="Arial" panose="020B0604020202020204" pitchFamily="34" charset="0"/>
              <a:buChar char="•"/>
            </a:pPr>
            <a:r>
              <a:rPr lang="en-US" dirty="0">
                <a:latin typeface="Segoe UI"/>
                <a:cs typeface="Segoe UI"/>
              </a:rPr>
              <a:t>The world’s second-busiest container port</a:t>
            </a:r>
          </a:p>
          <a:p>
            <a:pPr marL="285750" indent="-285750">
              <a:buFont typeface="Arial" panose="020B0604020202020204" pitchFamily="34" charset="0"/>
              <a:buChar char="•"/>
            </a:pPr>
            <a:r>
              <a:rPr lang="en-US" dirty="0">
                <a:latin typeface="Segoe UI"/>
                <a:cs typeface="Segoe UI"/>
              </a:rPr>
              <a:t>One of world’s most active sovereign wealth funds in infrastructure investments</a:t>
            </a:r>
          </a:p>
          <a:p>
            <a:pPr marL="285750" indent="-285750">
              <a:buFont typeface="Arial" panose="020B0604020202020204" pitchFamily="34" charset="0"/>
              <a:buChar char="•"/>
            </a:pPr>
            <a:endParaRPr lang="en-US" dirty="0">
              <a:latin typeface="Segoe UI"/>
              <a:cs typeface="Segoe UI"/>
            </a:endParaRPr>
          </a:p>
        </p:txBody>
      </p:sp>
      <p:sp>
        <p:nvSpPr>
          <p:cNvPr id="9"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Singapore: a “Global City” in a melting Arctic</a:t>
            </a:r>
            <a:endParaRPr lang="en-US" sz="2800" dirty="0">
              <a:solidFill>
                <a:schemeClr val="bg1"/>
              </a:solidFill>
              <a:latin typeface="Segoe UI" pitchFamily="34" charset="0"/>
              <a:ea typeface="Segoe UI" pitchFamily="34" charset="0"/>
              <a:cs typeface="Segoe UI" pitchFamily="34" charset="0"/>
            </a:endParaRPr>
          </a:p>
        </p:txBody>
      </p:sp>
      <p:sp>
        <p:nvSpPr>
          <p:cNvPr id="10" name="Rectangle 9"/>
          <p:cNvSpPr/>
          <p:nvPr/>
        </p:nvSpPr>
        <p:spPr>
          <a:xfrm>
            <a:off x="457200" y="3901981"/>
            <a:ext cx="8229600" cy="2154436"/>
          </a:xfrm>
          <a:prstGeom prst="rect">
            <a:avLst/>
          </a:prstGeom>
          <a:solidFill>
            <a:schemeClr val="bg1">
              <a:alpha val="83000"/>
            </a:schemeClr>
          </a:solidFill>
        </p:spPr>
        <p:txBody>
          <a:bodyPr wrap="square">
            <a:spAutoFit/>
          </a:bodyPr>
          <a:lstStyle/>
          <a:p>
            <a:r>
              <a:rPr lang="en-US" sz="2300" b="1" dirty="0">
                <a:latin typeface="Segoe UI"/>
                <a:cs typeface="Segoe UI"/>
              </a:rPr>
              <a:t>“There’s no point in saying [the Arctic] is a pristine area and no point in going there. We have to convince critics that this is what we need to do – fulfill the economic needs of the whole world.”</a:t>
            </a:r>
            <a:br>
              <a:rPr lang="en-US" sz="2300" b="1" dirty="0">
                <a:latin typeface="Segoe UI"/>
                <a:cs typeface="Segoe UI"/>
              </a:rPr>
            </a:br>
            <a:endParaRPr lang="en-US" sz="2300" b="1" dirty="0">
              <a:latin typeface="Segoe UI"/>
              <a:cs typeface="Segoe UI"/>
            </a:endParaRPr>
          </a:p>
          <a:p>
            <a:pPr algn="r"/>
            <a:r>
              <a:rPr lang="en-US" sz="2000" dirty="0">
                <a:latin typeface="Segoe UI"/>
                <a:cs typeface="Segoe UI"/>
              </a:rPr>
              <a:t>Interview with Singaporean corporate representative, 2015</a:t>
            </a:r>
          </a:p>
        </p:txBody>
      </p:sp>
      <p:sp>
        <p:nvSpPr>
          <p:cNvPr id="13" name="Content Placeholder 2"/>
          <p:cNvSpPr>
            <a:spLocks noGrp="1"/>
          </p:cNvSpPr>
          <p:nvPr>
            <p:ph idx="1"/>
          </p:nvPr>
        </p:nvSpPr>
        <p:spPr>
          <a:xfrm>
            <a:off x="479892" y="1894790"/>
            <a:ext cx="8229600" cy="1506836"/>
          </a:xfrm>
          <a:solidFill>
            <a:schemeClr val="bg1">
              <a:alpha val="55000"/>
            </a:schemeClr>
          </a:solidFill>
        </p:spPr>
        <p:txBody>
          <a:bodyPr>
            <a:normAutofit fontScale="85000" lnSpcReduction="10000"/>
          </a:bodyPr>
          <a:lstStyle/>
          <a:p>
            <a:pPr marL="0" indent="0">
              <a:buNone/>
            </a:pPr>
            <a:r>
              <a:rPr lang="en-US" sz="2700" b="1" dirty="0">
                <a:latin typeface="Segoe UI"/>
                <a:cs typeface="Segoe UI"/>
              </a:rPr>
              <a:t>“[Arctic melting] may come to pass or it may not. But it probably will, and if it does, we will be there.”</a:t>
            </a:r>
            <a:br>
              <a:rPr lang="en-US" sz="2700" b="1" dirty="0">
                <a:latin typeface="Segoe UI"/>
                <a:cs typeface="Segoe UI"/>
              </a:rPr>
            </a:br>
            <a:endParaRPr lang="en-US" sz="2700" b="1" dirty="0">
              <a:latin typeface="Segoe UI"/>
              <a:cs typeface="Segoe UI"/>
            </a:endParaRPr>
          </a:p>
          <a:p>
            <a:pPr marL="0" indent="0">
              <a:buNone/>
            </a:pPr>
            <a:r>
              <a:rPr lang="en-US" sz="2400" dirty="0">
                <a:latin typeface="Segoe UI"/>
                <a:cs typeface="Segoe UI"/>
              </a:rPr>
              <a:t>				Prime Minister Lee Hsien Loong, 2015</a:t>
            </a:r>
          </a:p>
        </p:txBody>
      </p:sp>
      <p:sp>
        <p:nvSpPr>
          <p:cNvPr id="2" name="TextBox 1"/>
          <p:cNvSpPr txBox="1"/>
          <p:nvPr/>
        </p:nvSpPr>
        <p:spPr>
          <a:xfrm>
            <a:off x="0" y="6202308"/>
            <a:ext cx="2380780" cy="261610"/>
          </a:xfrm>
          <a:prstGeom prst="rect">
            <a:avLst/>
          </a:prstGeom>
          <a:noFill/>
        </p:spPr>
        <p:txBody>
          <a:bodyPr wrap="none" rtlCol="0">
            <a:spAutoFit/>
          </a:bodyPr>
          <a:lstStyle/>
          <a:p>
            <a:r>
              <a:rPr lang="en-US" sz="11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Photo: M. Bennett, Singapore, 2015</a:t>
            </a:r>
          </a:p>
        </p:txBody>
      </p:sp>
    </p:spTree>
    <p:extLst>
      <p:ext uri="{BB962C8B-B14F-4D97-AF65-F5344CB8AC3E}">
        <p14:creationId xmlns:p14="http://schemas.microsoft.com/office/powerpoint/2010/main" val="41159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38664"/>
            <a:ext cx="9144000" cy="6095352"/>
          </a:xfrm>
          <a:prstGeom prst="rect">
            <a:avLst/>
          </a:prstGeom>
        </p:spPr>
      </p:pic>
      <p:sp>
        <p:nvSpPr>
          <p:cNvPr id="3"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Local does not necessarily mean “sustainable”</a:t>
            </a:r>
            <a:endParaRPr lang="en-US" sz="2800" dirty="0">
              <a:solidFill>
                <a:schemeClr val="bg1"/>
              </a:solidFill>
              <a:latin typeface="Segoe UI" pitchFamily="34" charset="0"/>
              <a:ea typeface="Segoe UI" pitchFamily="34" charset="0"/>
              <a:cs typeface="Segoe UI" pitchFamily="34" charset="0"/>
            </a:endParaRPr>
          </a:p>
        </p:txBody>
      </p:sp>
      <p:sp>
        <p:nvSpPr>
          <p:cNvPr id="4" name="TextBox 3"/>
          <p:cNvSpPr txBox="1"/>
          <p:nvPr/>
        </p:nvSpPr>
        <p:spPr>
          <a:xfrm>
            <a:off x="0" y="6572406"/>
            <a:ext cx="2145139" cy="261610"/>
          </a:xfrm>
          <a:prstGeom prst="rect">
            <a:avLst/>
          </a:prstGeom>
          <a:noFill/>
        </p:spPr>
        <p:txBody>
          <a:bodyPr wrap="none" rtlCol="0">
            <a:spAutoFit/>
          </a:bodyPr>
          <a:lstStyle/>
          <a:p>
            <a:r>
              <a:rPr lang="en-US" sz="1100" dirty="0">
                <a:solidFill>
                  <a:schemeClr val="bg1">
                    <a:lumMod val="75000"/>
                  </a:schemeClr>
                </a:solidFill>
                <a:latin typeface="Segoe UI" panose="020B0502040204020203" pitchFamily="34" charset="0"/>
                <a:ea typeface="Segoe UI" panose="020B0502040204020203" pitchFamily="34" charset="0"/>
                <a:cs typeface="Segoe UI" panose="020B0502040204020203" pitchFamily="34" charset="0"/>
              </a:rPr>
              <a:t>Photo: M. Bennett, Alaska, 2017</a:t>
            </a:r>
          </a:p>
        </p:txBody>
      </p:sp>
    </p:spTree>
    <p:extLst>
      <p:ext uri="{BB962C8B-B14F-4D97-AF65-F5344CB8AC3E}">
        <p14:creationId xmlns:p14="http://schemas.microsoft.com/office/powerpoint/2010/main" val="3298565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8"/>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232" y="750570"/>
            <a:ext cx="9142768" cy="6096000"/>
          </a:xfrm>
          <a:prstGeom prst="rect">
            <a:avLst/>
          </a:prstGeom>
        </p:spPr>
      </p:pic>
      <p:sp>
        <p:nvSpPr>
          <p:cNvPr id="3"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Local does not necessarily mean “sustainable”</a:t>
            </a:r>
            <a:endParaRPr lang="en-US" sz="2800" dirty="0">
              <a:solidFill>
                <a:schemeClr val="bg1"/>
              </a:solidFill>
              <a:latin typeface="Segoe UI" pitchFamily="34" charset="0"/>
              <a:ea typeface="Segoe UI" pitchFamily="34" charset="0"/>
              <a:cs typeface="Segoe UI" pitchFamily="34" charset="0"/>
            </a:endParaRPr>
          </a:p>
        </p:txBody>
      </p:sp>
      <p:sp>
        <p:nvSpPr>
          <p:cNvPr id="4" name="TextBox 3"/>
          <p:cNvSpPr txBox="1"/>
          <p:nvPr/>
        </p:nvSpPr>
        <p:spPr>
          <a:xfrm>
            <a:off x="0" y="6572406"/>
            <a:ext cx="2145139" cy="261610"/>
          </a:xfrm>
          <a:prstGeom prst="rect">
            <a:avLst/>
          </a:prstGeom>
          <a:noFill/>
        </p:spPr>
        <p:txBody>
          <a:bodyPr wrap="none" rtlCol="0">
            <a:spAutoFit/>
          </a:bodyPr>
          <a:lstStyle/>
          <a:p>
            <a:r>
              <a:rPr lang="en-US" sz="1100" dirty="0">
                <a:solidFill>
                  <a:schemeClr val="bg1">
                    <a:lumMod val="75000"/>
                  </a:schemeClr>
                </a:solidFill>
                <a:latin typeface="Segoe UI" panose="020B0502040204020203" pitchFamily="34" charset="0"/>
                <a:ea typeface="Segoe UI" panose="020B0502040204020203" pitchFamily="34" charset="0"/>
                <a:cs typeface="Segoe UI" panose="020B0502040204020203" pitchFamily="34" charset="0"/>
              </a:rPr>
              <a:t>Photo: M. Bennett, Alaska, 2017</a:t>
            </a:r>
          </a:p>
        </p:txBody>
      </p:sp>
    </p:spTree>
    <p:extLst>
      <p:ext uri="{BB962C8B-B14F-4D97-AF65-F5344CB8AC3E}">
        <p14:creationId xmlns:p14="http://schemas.microsoft.com/office/powerpoint/2010/main" val="2165470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73856" y="5566570"/>
            <a:ext cx="8229600" cy="4525963"/>
          </a:xfrm>
        </p:spPr>
        <p:txBody>
          <a:bodyPr>
            <a:normAutofit/>
          </a:bodyPr>
          <a:lstStyle/>
          <a:p>
            <a:pPr marL="0" indent="0" algn="r">
              <a:buNone/>
            </a:pPr>
            <a:r>
              <a:rPr lang="en-US" sz="1400" dirty="0">
                <a:latin typeface="Segoe UI" panose="020B0502040204020203" pitchFamily="34" charset="0"/>
                <a:cs typeface="Segoe UI" panose="020B0502040204020203" pitchFamily="34" charset="0"/>
              </a:rPr>
              <a:t>Source: Yale Program on Climate Change Communication</a:t>
            </a:r>
          </a:p>
        </p:txBody>
      </p:sp>
      <p:pic>
        <p:nvPicPr>
          <p:cNvPr id="4" name="Picture 3"/>
          <p:cNvPicPr>
            <a:picLocks noChangeAspect="1"/>
          </p:cNvPicPr>
          <p:nvPr/>
        </p:nvPicPr>
        <p:blipFill>
          <a:blip r:embed="rId2"/>
          <a:stretch>
            <a:fillRect/>
          </a:stretch>
        </p:blipFill>
        <p:spPr>
          <a:xfrm>
            <a:off x="457200" y="1040607"/>
            <a:ext cx="8295896" cy="4525963"/>
          </a:xfrm>
          <a:prstGeom prst="rect">
            <a:avLst/>
          </a:prstGeom>
        </p:spPr>
      </p:pic>
    </p:spTree>
    <p:extLst>
      <p:ext uri="{BB962C8B-B14F-4D97-AF65-F5344CB8AC3E}">
        <p14:creationId xmlns:p14="http://schemas.microsoft.com/office/powerpoint/2010/main" val="93534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https://cryopolitics.files.wordpress.com/2014/08/imgp6415-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738664"/>
            <a:ext cx="9144000" cy="61193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932" y="892775"/>
            <a:ext cx="9160932" cy="2048068"/>
          </a:xfrm>
        </p:spPr>
        <p:txBody>
          <a:bodyPr>
            <a:noAutofit/>
          </a:bodyPr>
          <a:lstStyle/>
          <a:p>
            <a:pPr marL="514350" indent="-514350">
              <a:buAutoNum type="arabicPeriod"/>
            </a:pPr>
            <a:r>
              <a:rPr lang="en-US" sz="2300" b="1" dirty="0">
                <a:latin typeface="Segoe UI" panose="020B0502040204020203" pitchFamily="34" charset="0"/>
                <a:ea typeface="Segoe UI" panose="020B0502040204020203" pitchFamily="34" charset="0"/>
                <a:cs typeface="Segoe UI" panose="020B0502040204020203" pitchFamily="34" charset="0"/>
              </a:rPr>
              <a:t>What do we know about the history of Arctic development?</a:t>
            </a:r>
          </a:p>
          <a:p>
            <a:pPr marL="514350" indent="-514350">
              <a:buAutoNum type="arabicPeriod"/>
            </a:pPr>
            <a:r>
              <a:rPr lang="en-US" sz="2300" b="1" dirty="0">
                <a:latin typeface="Segoe UI" panose="020B0502040204020203" pitchFamily="34" charset="0"/>
                <a:ea typeface="Segoe UI" panose="020B0502040204020203" pitchFamily="34" charset="0"/>
                <a:cs typeface="Segoe UI" panose="020B0502040204020203" pitchFamily="34" charset="0"/>
              </a:rPr>
              <a:t>How is Arctic development unfolding today?</a:t>
            </a:r>
          </a:p>
          <a:p>
            <a:pPr marL="514350" indent="-514350">
              <a:buAutoNum type="arabicPeriod"/>
            </a:pPr>
            <a:r>
              <a:rPr lang="en-US" sz="2300" b="1" dirty="0">
                <a:latin typeface="Segoe UI" panose="020B0502040204020203" pitchFamily="34" charset="0"/>
                <a:ea typeface="Segoe UI" panose="020B0502040204020203" pitchFamily="34" charset="0"/>
                <a:cs typeface="Segoe UI" panose="020B0502040204020203" pitchFamily="34" charset="0"/>
              </a:rPr>
              <a:t>What does the future hold?</a:t>
            </a:r>
          </a:p>
          <a:p>
            <a:pPr marL="0" indent="0">
              <a:buNone/>
            </a:pPr>
            <a:endParaRPr lang="en-US" sz="2300" b="1" dirty="0">
              <a:latin typeface="Segoe UI" panose="020B0502040204020203" pitchFamily="34" charset="0"/>
              <a:ea typeface="Segoe UI" panose="020B0502040204020203" pitchFamily="34" charset="0"/>
              <a:cs typeface="Segoe UI" panose="020B0502040204020203" pitchFamily="34" charset="0"/>
            </a:endParaRPr>
          </a:p>
        </p:txBody>
      </p:sp>
      <p:sp>
        <p:nvSpPr>
          <p:cNvPr id="5" name="Rectangle 7"/>
          <p:cNvSpPr>
            <a:spLocks noChangeArrowheads="1"/>
          </p:cNvSpPr>
          <p:nvPr/>
        </p:nvSpPr>
        <p:spPr bwMode="auto">
          <a:xfrm>
            <a:off x="0" y="0"/>
            <a:ext cx="9144000" cy="731520"/>
          </a:xfrm>
          <a:prstGeom prst="rect">
            <a:avLst/>
          </a:prstGeom>
          <a:solidFill>
            <a:srgbClr val="00427F">
              <a:alpha val="90000"/>
            </a:srgbClr>
          </a:solidFill>
          <a:ln>
            <a:noFill/>
          </a:ln>
          <a:extLst/>
        </p:spPr>
        <p:txBody>
          <a:bodyPr lIns="91440" tIns="182880" rIns="91440" bIns="91440">
            <a:spAutoFit/>
          </a:bodyPr>
          <a:lstStyle/>
          <a:p>
            <a:pPr algn="ctr"/>
            <a:r>
              <a:rPr lang="en-US" sz="2800" dirty="0">
                <a:solidFill>
                  <a:schemeClr val="bg1"/>
                </a:solidFill>
                <a:latin typeface="Segoe UI" pitchFamily="34" charset="0"/>
                <a:ea typeface="Segoe UI" pitchFamily="34" charset="0"/>
                <a:cs typeface="Segoe UI" pitchFamily="34" charset="0"/>
              </a:rPr>
              <a:t>Research questions</a:t>
            </a:r>
          </a:p>
        </p:txBody>
      </p:sp>
      <p:sp>
        <p:nvSpPr>
          <p:cNvPr id="9" name="TextBox 8"/>
          <p:cNvSpPr txBox="1"/>
          <p:nvPr/>
        </p:nvSpPr>
        <p:spPr>
          <a:xfrm>
            <a:off x="-16933" y="6564217"/>
            <a:ext cx="2388795" cy="261610"/>
          </a:xfrm>
          <a:prstGeom prst="rect">
            <a:avLst/>
          </a:prstGeom>
          <a:noFill/>
        </p:spPr>
        <p:txBody>
          <a:bodyPr wrap="none" rtlCol="0">
            <a:spAutoFit/>
          </a:bodyPr>
          <a:lstStyle/>
          <a:p>
            <a:r>
              <a:rPr lang="en-US" sz="11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t>Photo: M. Bennett, Greenland, 2014</a:t>
            </a:r>
          </a:p>
        </p:txBody>
      </p:sp>
    </p:spTree>
    <p:extLst>
      <p:ext uri="{BB962C8B-B14F-4D97-AF65-F5344CB8AC3E}">
        <p14:creationId xmlns:p14="http://schemas.microsoft.com/office/powerpoint/2010/main" val="3825908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03685" y="96044"/>
            <a:ext cx="8183115" cy="2213338"/>
          </a:xfrm>
          <a:prstGeom prst="rect">
            <a:avLst/>
          </a:prstGeom>
        </p:spPr>
      </p:pic>
      <p:pic>
        <p:nvPicPr>
          <p:cNvPr id="7" name="Picture 6"/>
          <p:cNvPicPr>
            <a:picLocks noChangeAspect="1"/>
          </p:cNvPicPr>
          <p:nvPr/>
        </p:nvPicPr>
        <p:blipFill rotWithShape="1">
          <a:blip r:embed="rId3"/>
          <a:srcRect l="3515" t="8604" r="5177"/>
          <a:stretch/>
        </p:blipFill>
        <p:spPr>
          <a:xfrm>
            <a:off x="499791" y="2309382"/>
            <a:ext cx="8187009" cy="5121770"/>
          </a:xfrm>
          <a:prstGeom prst="rect">
            <a:avLst/>
          </a:prstGeom>
        </p:spPr>
      </p:pic>
    </p:spTree>
    <p:extLst>
      <p:ext uri="{BB962C8B-B14F-4D97-AF65-F5344CB8AC3E}">
        <p14:creationId xmlns:p14="http://schemas.microsoft.com/office/powerpoint/2010/main" val="312523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DSCF3985.JPG"/>
          <p:cNvPicPr>
            <a:picLocks noChangeAspect="1"/>
          </p:cNvPicPr>
          <p:nvPr/>
        </p:nvPicPr>
        <p:blipFill rotWithShape="1">
          <a:blip r:embed="rId2" cstate="email">
            <a:extLst>
              <a:ext uri="{28A0092B-C50C-407E-A947-70E740481C1C}">
                <a14:useLocalDpi xmlns:a14="http://schemas.microsoft.com/office/drawing/2010/main" val="0"/>
              </a:ext>
            </a:extLst>
          </a:blip>
          <a:srcRect l="7411" r="8346"/>
          <a:stretch/>
        </p:blipFill>
        <p:spPr>
          <a:xfrm>
            <a:off x="1" y="731520"/>
            <a:ext cx="9144000" cy="6118827"/>
          </a:xfrm>
          <a:prstGeom prst="rect">
            <a:avLst/>
          </a:prstGeom>
        </p:spPr>
      </p:pic>
      <p:sp>
        <p:nvSpPr>
          <p:cNvPr id="14" name="Rectangle 13"/>
          <p:cNvSpPr/>
          <p:nvPr/>
        </p:nvSpPr>
        <p:spPr>
          <a:xfrm>
            <a:off x="4910664" y="1490139"/>
            <a:ext cx="3996267" cy="901134"/>
          </a:xfrm>
          <a:prstGeom prst="rect">
            <a:avLst/>
          </a:prstGeom>
          <a:solidFill>
            <a:srgbClr val="FFFF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910664" y="2391273"/>
            <a:ext cx="3996267" cy="901134"/>
          </a:xfrm>
          <a:prstGeom prst="rect">
            <a:avLst/>
          </a:prstGeom>
          <a:solidFill>
            <a:srgbClr val="FFFF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910664" y="3292407"/>
            <a:ext cx="3996267" cy="1130864"/>
          </a:xfrm>
          <a:prstGeom prst="rect">
            <a:avLst/>
          </a:prstGeom>
          <a:solidFill>
            <a:srgbClr val="FFFF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0928" y="2404534"/>
            <a:ext cx="3996267" cy="901134"/>
          </a:xfrm>
          <a:prstGeom prst="rect">
            <a:avLst/>
          </a:prstGeom>
          <a:solidFill>
            <a:srgbClr val="FFFF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0928" y="3305669"/>
            <a:ext cx="3996267" cy="1130864"/>
          </a:xfrm>
          <a:prstGeom prst="rect">
            <a:avLst/>
          </a:prstGeom>
          <a:solidFill>
            <a:srgbClr val="FFFF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70928" y="1503400"/>
            <a:ext cx="3996267" cy="901134"/>
          </a:xfrm>
          <a:prstGeom prst="rect">
            <a:avLst/>
          </a:prstGeom>
          <a:solidFill>
            <a:srgbClr val="FFFF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9461" y="1503400"/>
            <a:ext cx="4165600" cy="3051668"/>
          </a:xfrm>
        </p:spPr>
        <p:txBody>
          <a:bodyPr>
            <a:normAutofit/>
          </a:bodyPr>
          <a:lstStyle/>
          <a:p>
            <a:r>
              <a:rPr lang="en-US" sz="2400" b="1" dirty="0">
                <a:latin typeface="Segoe UI"/>
                <a:cs typeface="Segoe UI"/>
              </a:rPr>
              <a:t>Imposed from above</a:t>
            </a:r>
            <a:br>
              <a:rPr lang="en-US" sz="2400" b="1" dirty="0">
                <a:latin typeface="Segoe UI"/>
                <a:cs typeface="Segoe UI"/>
              </a:rPr>
            </a:br>
            <a:endParaRPr lang="en-US" sz="2400" b="1" dirty="0">
              <a:latin typeface="Segoe UI"/>
              <a:cs typeface="Segoe UI"/>
            </a:endParaRPr>
          </a:p>
          <a:p>
            <a:r>
              <a:rPr lang="en-US" sz="2400" b="1" dirty="0">
                <a:latin typeface="Segoe UI"/>
                <a:cs typeface="Segoe UI"/>
              </a:rPr>
              <a:t>Environmentally determined</a:t>
            </a:r>
            <a:br>
              <a:rPr lang="en-US" sz="2400" b="1" dirty="0">
                <a:latin typeface="Segoe UI"/>
                <a:cs typeface="Segoe UI"/>
              </a:rPr>
            </a:br>
            <a:endParaRPr lang="en-US" sz="2400" b="1" dirty="0">
              <a:latin typeface="Segoe UI"/>
              <a:cs typeface="Segoe UI"/>
            </a:endParaRPr>
          </a:p>
          <a:p>
            <a:r>
              <a:rPr lang="en-US" sz="2400" b="1" dirty="0">
                <a:latin typeface="Segoe UI"/>
                <a:cs typeface="Segoe UI"/>
              </a:rPr>
              <a:t>Development versus saving the Arctic</a:t>
            </a:r>
          </a:p>
        </p:txBody>
      </p:sp>
      <p:sp>
        <p:nvSpPr>
          <p:cNvPr id="4" name="Rectangle 7"/>
          <p:cNvSpPr>
            <a:spLocks noChangeArrowheads="1"/>
          </p:cNvSpPr>
          <p:nvPr/>
        </p:nvSpPr>
        <p:spPr bwMode="auto">
          <a:xfrm>
            <a:off x="0" y="0"/>
            <a:ext cx="9144000" cy="731520"/>
          </a:xfrm>
          <a:prstGeom prst="rect">
            <a:avLst/>
          </a:prstGeom>
          <a:solidFill>
            <a:srgbClr val="00427F">
              <a:alpha val="90000"/>
            </a:srgbClr>
          </a:solidFill>
          <a:ln>
            <a:noFill/>
          </a:ln>
          <a:extLst/>
        </p:spPr>
        <p:txBody>
          <a:bodyPr lIns="91440" tIns="182880" rIns="91440" bIns="91440">
            <a:spAutoFit/>
          </a:bodyPr>
          <a:lstStyle/>
          <a:p>
            <a:pPr algn="ctr"/>
            <a:r>
              <a:rPr lang="en-US" sz="2800" dirty="0">
                <a:solidFill>
                  <a:schemeClr val="bg1"/>
                </a:solidFill>
                <a:latin typeface="Segoe UI" pitchFamily="34" charset="0"/>
                <a:ea typeface="Segoe UI" pitchFamily="34" charset="0"/>
                <a:cs typeface="Segoe UI" pitchFamily="34" charset="0"/>
              </a:rPr>
              <a:t>Rethinking the future of Arctic development</a:t>
            </a:r>
          </a:p>
        </p:txBody>
      </p:sp>
      <p:sp>
        <p:nvSpPr>
          <p:cNvPr id="5" name="Content Placeholder 2"/>
          <p:cNvSpPr txBox="1">
            <a:spLocks/>
          </p:cNvSpPr>
          <p:nvPr/>
        </p:nvSpPr>
        <p:spPr>
          <a:xfrm>
            <a:off x="4910664" y="1490139"/>
            <a:ext cx="3843871" cy="304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rgbClr val="000000"/>
                </a:solidFill>
                <a:latin typeface="Segoe UI"/>
                <a:cs typeface="Segoe UI"/>
              </a:rPr>
              <a:t>Locally negotiated</a:t>
            </a:r>
            <a:br>
              <a:rPr lang="en-US" sz="2400" b="1" dirty="0">
                <a:solidFill>
                  <a:srgbClr val="000000"/>
                </a:solidFill>
                <a:latin typeface="Segoe UI"/>
                <a:cs typeface="Segoe UI"/>
              </a:rPr>
            </a:br>
            <a:endParaRPr lang="en-US" sz="2400" b="1" dirty="0">
              <a:solidFill>
                <a:srgbClr val="000000"/>
              </a:solidFill>
              <a:latin typeface="Segoe UI"/>
              <a:cs typeface="Segoe UI"/>
            </a:endParaRPr>
          </a:p>
          <a:p>
            <a:r>
              <a:rPr lang="en-US" sz="2400" b="1" dirty="0">
                <a:solidFill>
                  <a:srgbClr val="000000"/>
                </a:solidFill>
                <a:latin typeface="Segoe UI"/>
                <a:cs typeface="Segoe UI"/>
              </a:rPr>
              <a:t>Socially produced</a:t>
            </a:r>
            <a:br>
              <a:rPr lang="en-US" sz="2400" b="1" dirty="0">
                <a:solidFill>
                  <a:srgbClr val="000000"/>
                </a:solidFill>
                <a:latin typeface="Segoe UI"/>
                <a:cs typeface="Segoe UI"/>
              </a:rPr>
            </a:br>
            <a:br>
              <a:rPr lang="en-US" sz="2400" b="1" dirty="0">
                <a:solidFill>
                  <a:srgbClr val="000000"/>
                </a:solidFill>
                <a:latin typeface="Segoe UI"/>
                <a:cs typeface="Segoe UI"/>
              </a:rPr>
            </a:br>
            <a:endParaRPr lang="en-US" sz="2400" b="1" dirty="0">
              <a:solidFill>
                <a:srgbClr val="000000"/>
              </a:solidFill>
              <a:latin typeface="Segoe UI"/>
              <a:cs typeface="Segoe UI"/>
            </a:endParaRPr>
          </a:p>
          <a:p>
            <a:r>
              <a:rPr lang="en-US" sz="2400" b="1" dirty="0">
                <a:solidFill>
                  <a:srgbClr val="000000"/>
                </a:solidFill>
                <a:latin typeface="Segoe UI"/>
                <a:cs typeface="Segoe UI"/>
              </a:rPr>
              <a:t>Development as saving the Arctic</a:t>
            </a:r>
          </a:p>
        </p:txBody>
      </p:sp>
      <p:sp>
        <p:nvSpPr>
          <p:cNvPr id="6" name="TextBox 5"/>
          <p:cNvSpPr txBox="1"/>
          <p:nvPr/>
        </p:nvSpPr>
        <p:spPr>
          <a:xfrm>
            <a:off x="1202261" y="905174"/>
            <a:ext cx="2184400" cy="461665"/>
          </a:xfrm>
          <a:prstGeom prst="rect">
            <a:avLst/>
          </a:prstGeom>
          <a:noFill/>
        </p:spPr>
        <p:txBody>
          <a:bodyPr wrap="square" rtlCol="0">
            <a:spAutoFit/>
          </a:bodyPr>
          <a:lstStyle/>
          <a:p>
            <a:r>
              <a:rPr lang="en-US" sz="2400" b="1" u="sng" dirty="0">
                <a:solidFill>
                  <a:srgbClr val="7DC0FF"/>
                </a:solidFill>
                <a:latin typeface="Segoe UI"/>
                <a:cs typeface="Segoe UI"/>
              </a:rPr>
              <a:t>Conventional</a:t>
            </a:r>
            <a:r>
              <a:rPr lang="en-US" sz="2400" b="1" dirty="0">
                <a:solidFill>
                  <a:srgbClr val="7DC0FF"/>
                </a:solidFill>
                <a:latin typeface="Segoe UI"/>
                <a:cs typeface="Segoe UI"/>
              </a:rPr>
              <a:t>     			</a:t>
            </a:r>
            <a:endParaRPr lang="en-US" sz="2400" b="1" u="sng" dirty="0">
              <a:solidFill>
                <a:srgbClr val="7DC0FF"/>
              </a:solidFill>
              <a:latin typeface="Segoe UI"/>
              <a:cs typeface="Segoe UI"/>
            </a:endParaRPr>
          </a:p>
        </p:txBody>
      </p:sp>
      <p:sp>
        <p:nvSpPr>
          <p:cNvPr id="17" name="Rectangle 16"/>
          <p:cNvSpPr/>
          <p:nvPr/>
        </p:nvSpPr>
        <p:spPr>
          <a:xfrm>
            <a:off x="5892004" y="896748"/>
            <a:ext cx="1787669" cy="461665"/>
          </a:xfrm>
          <a:prstGeom prst="rect">
            <a:avLst/>
          </a:prstGeom>
        </p:spPr>
        <p:txBody>
          <a:bodyPr wrap="none">
            <a:spAutoFit/>
          </a:bodyPr>
          <a:lstStyle/>
          <a:p>
            <a:r>
              <a:rPr lang="en-US" sz="2400" b="1" u="sng" dirty="0">
                <a:solidFill>
                  <a:srgbClr val="7DC0FF"/>
                </a:solidFill>
                <a:latin typeface="Segoe UI"/>
                <a:cs typeface="Segoe UI"/>
              </a:rPr>
              <a:t>Alternative</a:t>
            </a:r>
          </a:p>
        </p:txBody>
      </p:sp>
      <p:sp>
        <p:nvSpPr>
          <p:cNvPr id="18" name="TextBox 17"/>
          <p:cNvSpPr txBox="1"/>
          <p:nvPr/>
        </p:nvSpPr>
        <p:spPr>
          <a:xfrm>
            <a:off x="-16933" y="6564217"/>
            <a:ext cx="2136767" cy="261610"/>
          </a:xfrm>
          <a:prstGeom prst="rect">
            <a:avLst/>
          </a:prstGeom>
          <a:noFill/>
        </p:spPr>
        <p:txBody>
          <a:bodyPr wrap="none" rtlCol="0">
            <a:spAutoFit/>
          </a:bodyPr>
          <a:lstStyle/>
          <a:p>
            <a:r>
              <a:rPr lang="en-US" sz="11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t>Photo: M. Bennett, Russia, 2016</a:t>
            </a:r>
          </a:p>
        </p:txBody>
      </p:sp>
    </p:spTree>
    <p:extLst>
      <p:ext uri="{BB962C8B-B14F-4D97-AF65-F5344CB8AC3E}">
        <p14:creationId xmlns:p14="http://schemas.microsoft.com/office/powerpoint/2010/main" val="26421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500"/>
                                        <p:tgtEl>
                                          <p:spTgt spid="5">
                                            <p:txEl>
                                              <p:pRg st="1" end="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fade">
                                      <p:cBhvr>
                                        <p:cTn id="57" dur="500"/>
                                        <p:tgtEl>
                                          <p:spTgt spid="5">
                                            <p:txEl>
                                              <p:pRg st="2" end="2"/>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0" grpId="0" animBg="1"/>
      <p:bldP spid="11" grpId="0" animBg="1"/>
      <p:bldP spid="8" grpId="0" animBg="1"/>
      <p:bldP spid="3" grpId="0" build="p"/>
      <p:bldP spid="6"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s://cryopolitics.files.wordpress.com/2017/01/tuktoyaktuk-beaufort-sea.jpg"/>
          <p:cNvPicPr>
            <a:picLocks noChangeAspect="1" noChangeArrowheads="1"/>
          </p:cNvPicPr>
          <p:nvPr/>
        </p:nvPicPr>
        <p:blipFill rotWithShape="1">
          <a:blip r:embed="rId3">
            <a:extLst>
              <a:ext uri="{28A0092B-C50C-407E-A947-70E740481C1C}">
                <a14:useLocalDpi xmlns:a14="http://schemas.microsoft.com/office/drawing/2010/main" val="0"/>
              </a:ext>
            </a:extLst>
          </a:blip>
          <a:srcRect l="9021"/>
          <a:stretch/>
        </p:blipFill>
        <p:spPr bwMode="auto">
          <a:xfrm>
            <a:off x="-1035305" y="550426"/>
            <a:ext cx="10179305" cy="63075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lIns="91440" tIns="182880" rIns="91440" bIns="91440">
            <a:spAutoFit/>
          </a:bodyPr>
          <a:lstStyle/>
          <a:p>
            <a:r>
              <a:rPr lang="en-US" sz="3000" dirty="0">
                <a:solidFill>
                  <a:schemeClr val="bg1"/>
                </a:solidFill>
                <a:latin typeface="Segoe UI" pitchFamily="34" charset="0"/>
                <a:ea typeface="Segoe UI" pitchFamily="34" charset="0"/>
                <a:cs typeface="Segoe UI" pitchFamily="34" charset="0"/>
              </a:rPr>
              <a:t>Acknowledgements</a:t>
            </a:r>
            <a:endParaRPr lang="en-US" sz="2800" dirty="0">
              <a:solidFill>
                <a:schemeClr val="bg1"/>
              </a:solidFill>
              <a:latin typeface="Segoe UI" pitchFamily="34" charset="0"/>
              <a:ea typeface="Segoe UI" pitchFamily="34" charset="0"/>
              <a:cs typeface="Segoe UI" pitchFamily="34" charset="0"/>
            </a:endParaRPr>
          </a:p>
        </p:txBody>
      </p:sp>
      <p:sp>
        <p:nvSpPr>
          <p:cNvPr id="10" name="Subtitle 2"/>
          <p:cNvSpPr txBox="1">
            <a:spLocks/>
          </p:cNvSpPr>
          <p:nvPr/>
        </p:nvSpPr>
        <p:spPr>
          <a:xfrm>
            <a:off x="2551771" y="5726127"/>
            <a:ext cx="6400800" cy="9588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dirty="0">
                <a:solidFill>
                  <a:srgbClr val="FFFFFF"/>
                </a:solidFill>
                <a:latin typeface="Segoe UI" panose="020B0502040204020203" pitchFamily="34" charset="0"/>
                <a:ea typeface="Segoe UI" panose="020B0502040204020203" pitchFamily="34" charset="0"/>
                <a:cs typeface="Segoe UI" panose="020B0502040204020203" pitchFamily="34" charset="0"/>
              </a:rPr>
              <a:t>Mia Bennett</a:t>
            </a:r>
          </a:p>
        </p:txBody>
      </p:sp>
      <p:sp>
        <p:nvSpPr>
          <p:cNvPr id="12" name="Rectangle 11"/>
          <p:cNvSpPr/>
          <p:nvPr/>
        </p:nvSpPr>
        <p:spPr>
          <a:xfrm>
            <a:off x="4380571" y="6117965"/>
            <a:ext cx="4572000" cy="523220"/>
          </a:xfrm>
          <a:prstGeom prst="rect">
            <a:avLst/>
          </a:prstGeom>
        </p:spPr>
        <p:txBody>
          <a:bodyPr>
            <a:spAutoFit/>
          </a:bodyPr>
          <a:lstStyle/>
          <a:p>
            <a:pPr algn="r"/>
            <a:r>
              <a:rPr lang="en-US" sz="1400" b="1" dirty="0">
                <a:solidFill>
                  <a:schemeClr val="bg1">
                    <a:lumMod val="95000"/>
                    <a:lumOff val="5000"/>
                  </a:schemeClr>
                </a:solidFill>
                <a:cs typeface="Segoe UI Semibold" panose="020B0702040204020203" pitchFamily="34" charset="0"/>
              </a:rPr>
              <a:t>mbennett7@ucla.edu</a:t>
            </a:r>
          </a:p>
          <a:p>
            <a:pPr algn="r"/>
            <a:r>
              <a:rPr lang="en-US" sz="1400" b="1" dirty="0">
                <a:solidFill>
                  <a:schemeClr val="bg1">
                    <a:lumMod val="95000"/>
                    <a:lumOff val="5000"/>
                  </a:schemeClr>
                </a:solidFill>
                <a:cs typeface="Segoe UI Semibold" panose="020B0702040204020203" pitchFamily="34" charset="0"/>
              </a:rPr>
              <a:t>    @</a:t>
            </a:r>
            <a:r>
              <a:rPr lang="en-US" sz="1400" b="1" dirty="0" err="1">
                <a:solidFill>
                  <a:schemeClr val="bg1">
                    <a:lumMod val="95000"/>
                    <a:lumOff val="5000"/>
                  </a:schemeClr>
                </a:solidFill>
                <a:cs typeface="Segoe UI Semibold" panose="020B0702040204020203" pitchFamily="34" charset="0"/>
              </a:rPr>
              <a:t>miageografia</a:t>
            </a:r>
            <a:endParaRPr lang="en-US" sz="1400" b="1" dirty="0">
              <a:solidFill>
                <a:schemeClr val="bg1">
                  <a:lumMod val="95000"/>
                  <a:lumOff val="5000"/>
                </a:schemeClr>
              </a:solidFill>
              <a:cs typeface="Segoe UI Semibold" panose="020B0702040204020203" pitchFamily="34" charset="0"/>
            </a:endParaRPr>
          </a:p>
        </p:txBody>
      </p:sp>
      <p:pic>
        <p:nvPicPr>
          <p:cNvPr id="13" name="Picture 2" descr="https://g.twimg.com/Twitter_logo_blu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29443" y="6436725"/>
            <a:ext cx="187826" cy="1527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6933" y="6621367"/>
            <a:ext cx="2212465" cy="261610"/>
          </a:xfrm>
          <a:prstGeom prst="rect">
            <a:avLst/>
          </a:prstGeom>
          <a:noFill/>
        </p:spPr>
        <p:txBody>
          <a:bodyPr wrap="none" rtlCol="0">
            <a:spAutoFit/>
          </a:bodyPr>
          <a:lstStyle/>
          <a:p>
            <a:r>
              <a:rPr lang="en-US" sz="11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t>Photo: M. Bennett, Canada, 2016</a:t>
            </a:r>
          </a:p>
        </p:txBody>
      </p:sp>
      <p:sp>
        <p:nvSpPr>
          <p:cNvPr id="16" name="Content Placeholder 2"/>
          <p:cNvSpPr txBox="1">
            <a:spLocks/>
          </p:cNvSpPr>
          <p:nvPr/>
        </p:nvSpPr>
        <p:spPr>
          <a:xfrm>
            <a:off x="115185" y="888168"/>
            <a:ext cx="4897346" cy="3507108"/>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John Agnew, Laurence Smith, Dave Rigby, and R. Bin Wong</a:t>
            </a:r>
          </a:p>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National Science Foundation Graduate Research Fellowship</a:t>
            </a:r>
          </a:p>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Charles F. Scott Fellowship</a:t>
            </a:r>
          </a:p>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International Council for Canadian Studies</a:t>
            </a:r>
            <a:br>
              <a:rPr lang="en-US" sz="1400" dirty="0">
                <a:latin typeface="Segoe UI" panose="020B0502040204020203" pitchFamily="34" charset="0"/>
                <a:ea typeface="Segoe UI" panose="020B0502040204020203" pitchFamily="34" charset="0"/>
                <a:cs typeface="Segoe UI" panose="020B0502040204020203" pitchFamily="34" charset="0"/>
              </a:rPr>
            </a:b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4930637" y="894108"/>
            <a:ext cx="5173264" cy="1600438"/>
          </a:xfrm>
          <a:prstGeom prst="rect">
            <a:avLst/>
          </a:prstGeom>
          <a:noFill/>
        </p:spPr>
        <p:txBody>
          <a:bodyPr wrap="square">
            <a:spAutoFit/>
          </a:bodyPr>
          <a:lstStyle/>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UCLA Center for Canadian Studies</a:t>
            </a:r>
          </a:p>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UCLA Urban Humanities Initiative</a:t>
            </a:r>
          </a:p>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UCLA Department of Geography</a:t>
            </a:r>
            <a:br>
              <a:rPr lang="en-US" sz="1400"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PhD Network in Arctic Extractive Industries</a:t>
            </a:r>
          </a:p>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AGU Cryosphere Group</a:t>
            </a:r>
          </a:p>
          <a:p>
            <a:pPr marL="0" indent="0">
              <a:buNone/>
            </a:pPr>
            <a:r>
              <a:rPr lang="en-US" sz="1400" dirty="0">
                <a:latin typeface="Segoe UI" panose="020B0502040204020203" pitchFamily="34" charset="0"/>
                <a:ea typeface="Segoe UI" panose="020B0502040204020203" pitchFamily="34" charset="0"/>
                <a:cs typeface="Segoe UI" panose="020B0502040204020203" pitchFamily="34" charset="0"/>
              </a:rPr>
              <a:t>AAG</a:t>
            </a:r>
            <a:br>
              <a:rPr lang="en-US" sz="1400" dirty="0">
                <a:latin typeface="Segoe UI" panose="020B0502040204020203" pitchFamily="34" charset="0"/>
                <a:ea typeface="Segoe UI" panose="020B0502040204020203" pitchFamily="34" charset="0"/>
                <a:cs typeface="Segoe UI" panose="020B0502040204020203" pitchFamily="34" charset="0"/>
              </a:rPr>
            </a:b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63524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6172" y="575910"/>
            <a:ext cx="8284656" cy="5795153"/>
          </a:xfrm>
          <a:prstGeom prst="rect">
            <a:avLst/>
          </a:prstGeom>
          <a:solidFill>
            <a:schemeClr val="bg1">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6173" y="809657"/>
            <a:ext cx="8320731" cy="803910"/>
          </a:xfrm>
        </p:spPr>
        <p:txBody>
          <a:bodyPr>
            <a:normAutofit/>
          </a:bodyPr>
          <a:lstStyle/>
          <a:p>
            <a:r>
              <a:rPr lang="en-US" sz="4000" b="1" dirty="0"/>
              <a:t>Thank You!</a:t>
            </a:r>
          </a:p>
        </p:txBody>
      </p:sp>
      <p:pic>
        <p:nvPicPr>
          <p:cNvPr id="6" name="Picture 5" descr="arcus_research_seminar_sign_40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41002" y="4587317"/>
            <a:ext cx="1328342" cy="1770015"/>
          </a:xfrm>
          <a:prstGeom prst="rect">
            <a:avLst/>
          </a:prstGeom>
        </p:spPr>
      </p:pic>
      <p:sp>
        <p:nvSpPr>
          <p:cNvPr id="9" name="TextBox 8"/>
          <p:cNvSpPr txBox="1"/>
          <p:nvPr/>
        </p:nvSpPr>
        <p:spPr>
          <a:xfrm>
            <a:off x="929573" y="1435767"/>
            <a:ext cx="6868630" cy="5078313"/>
          </a:xfrm>
          <a:prstGeom prst="rect">
            <a:avLst/>
          </a:prstGeom>
          <a:noFill/>
        </p:spPr>
        <p:txBody>
          <a:bodyPr wrap="square" rtlCol="0">
            <a:spAutoFit/>
          </a:bodyPr>
          <a:lstStyle/>
          <a:p>
            <a:pPr marL="342900" indent="-342900">
              <a:buSzPct val="90000"/>
              <a:buFont typeface="Wingdings" charset="2"/>
              <a:buChar char="Ø"/>
            </a:pPr>
            <a:endParaRPr lang="en-US" sz="2400" b="1" dirty="0"/>
          </a:p>
          <a:p>
            <a:pPr marL="342900" indent="-342900">
              <a:buSzPct val="90000"/>
              <a:buFont typeface="Wingdings" charset="2"/>
              <a:buChar char="Ø"/>
            </a:pPr>
            <a:r>
              <a:rPr lang="en-US" sz="2400" b="1" dirty="0"/>
              <a:t>Join us for the next Arctic Research Seminar</a:t>
            </a:r>
          </a:p>
          <a:p>
            <a:pPr marL="800100" lvl="1" indent="-342900">
              <a:buSzPct val="90000"/>
              <a:buFont typeface="Arial"/>
              <a:buChar char="•"/>
            </a:pPr>
            <a:r>
              <a:rPr lang="en-US" sz="2400" dirty="0"/>
              <a:t>3 May: Robert </a:t>
            </a:r>
            <a:r>
              <a:rPr lang="en-US" sz="2400" dirty="0" err="1"/>
              <a:t>Corell</a:t>
            </a:r>
            <a:r>
              <a:rPr lang="en-US" sz="2400" dirty="0"/>
              <a:t>, University of </a:t>
            </a:r>
            <a:r>
              <a:rPr lang="en-US" sz="2400" dirty="0" err="1"/>
              <a:t>Tromso</a:t>
            </a:r>
            <a:br>
              <a:rPr lang="en-US" sz="2400" dirty="0"/>
            </a:br>
            <a:endParaRPr lang="en-US" sz="2400" b="1" dirty="0"/>
          </a:p>
          <a:p>
            <a:pPr marL="342900" indent="-342900">
              <a:buSzPct val="90000"/>
              <a:buFont typeface="Wingdings" charset="2"/>
              <a:buChar char="Ø"/>
            </a:pPr>
            <a:r>
              <a:rPr lang="en-US" sz="2400" b="1" dirty="0"/>
              <a:t>ARCUS Seminar Series recordings are available online at: </a:t>
            </a:r>
            <a:r>
              <a:rPr lang="en-US" sz="2400" dirty="0">
                <a:hlinkClick r:id="rId3"/>
              </a:rPr>
              <a:t>https://www.arcus.org/research-seminar-series</a:t>
            </a:r>
            <a:br>
              <a:rPr lang="en-US" sz="2400" dirty="0"/>
            </a:br>
            <a:endParaRPr lang="en-US" sz="2400" dirty="0"/>
          </a:p>
          <a:p>
            <a:pPr marL="342900" indent="-342900">
              <a:buSzPct val="90000"/>
              <a:buFont typeface="Wingdings" charset="2"/>
              <a:buChar char="Ø"/>
            </a:pPr>
            <a:r>
              <a:rPr lang="en-US" sz="2400" b="1" dirty="0"/>
              <a:t>Please consider becoming an ARCUS member! </a:t>
            </a:r>
            <a:br>
              <a:rPr lang="en-US" sz="2400" b="1" dirty="0"/>
            </a:br>
            <a:r>
              <a:rPr lang="en-US" sz="2400" dirty="0"/>
              <a:t>More info: </a:t>
            </a:r>
            <a:r>
              <a:rPr lang="en-US" sz="2400" dirty="0">
                <a:hlinkClick r:id="rId4"/>
              </a:rPr>
              <a:t>http://bit.ly/2ePsc5N</a:t>
            </a:r>
            <a:br>
              <a:rPr lang="en-US" sz="2400" dirty="0"/>
            </a:br>
            <a:endParaRPr lang="en-US" sz="2400" dirty="0"/>
          </a:p>
          <a:p>
            <a:pPr lvl="1">
              <a:buSzPct val="90000"/>
            </a:pPr>
            <a:endParaRPr lang="en-US" sz="2000" dirty="0"/>
          </a:p>
          <a:p>
            <a:pPr marL="457200" indent="-457200">
              <a:buSzPct val="90000"/>
              <a:buFont typeface="Wingdings" charset="2"/>
              <a:buChar char="Ø"/>
            </a:pPr>
            <a:endParaRPr lang="en-US" sz="2000" dirty="0"/>
          </a:p>
          <a:p>
            <a:pPr marL="457200" indent="-457200">
              <a:buSzPct val="90000"/>
              <a:buFont typeface="Wingdings" charset="2"/>
              <a:buChar char="Ø"/>
            </a:pPr>
            <a:endParaRPr lang="en-US" sz="2000" dirty="0"/>
          </a:p>
        </p:txBody>
      </p:sp>
      <p:sp>
        <p:nvSpPr>
          <p:cNvPr id="7" name="TextBox 6"/>
          <p:cNvSpPr txBox="1"/>
          <p:nvPr/>
        </p:nvSpPr>
        <p:spPr>
          <a:xfrm>
            <a:off x="170368" y="6382732"/>
            <a:ext cx="8546536" cy="369332"/>
          </a:xfrm>
          <a:prstGeom prst="rect">
            <a:avLst/>
          </a:prstGeom>
          <a:noFill/>
        </p:spPr>
        <p:txBody>
          <a:bodyPr wrap="square" rtlCol="0">
            <a:spAutoFit/>
          </a:bodyPr>
          <a:lstStyle/>
          <a:p>
            <a:pPr algn="r"/>
            <a:r>
              <a:rPr lang="en-US" dirty="0"/>
              <a:t>#</a:t>
            </a:r>
            <a:r>
              <a:rPr lang="en-US" dirty="0" err="1"/>
              <a:t>arcuswebinar</a:t>
            </a:r>
            <a:endParaRPr lang="en-US" dirty="0"/>
          </a:p>
        </p:txBody>
      </p:sp>
    </p:spTree>
    <p:extLst>
      <p:ext uri="{BB962C8B-B14F-4D97-AF65-F5344CB8AC3E}">
        <p14:creationId xmlns:p14="http://schemas.microsoft.com/office/powerpoint/2010/main" val="846837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3941" y="3999950"/>
            <a:ext cx="1893094" cy="1477328"/>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Sustainable development as global and local effort to </a:t>
            </a:r>
            <a:r>
              <a:rPr lang="en-US" b="1" i="1" dirty="0">
                <a:latin typeface="Segoe UI" panose="020B0502040204020203" pitchFamily="34" charset="0"/>
                <a:cs typeface="Segoe UI" panose="020B0502040204020203" pitchFamily="34" charset="0"/>
              </a:rPr>
              <a:t>save </a:t>
            </a:r>
            <a:r>
              <a:rPr lang="en-US" b="1" dirty="0">
                <a:latin typeface="Segoe UI" panose="020B0502040204020203" pitchFamily="34" charset="0"/>
                <a:cs typeface="Segoe UI" panose="020B0502040204020203" pitchFamily="34" charset="0"/>
              </a:rPr>
              <a:t>the Arctic</a:t>
            </a:r>
          </a:p>
        </p:txBody>
      </p:sp>
      <p:sp>
        <p:nvSpPr>
          <p:cNvPr id="4" name="Rectangle 7"/>
          <p:cNvSpPr>
            <a:spLocks noChangeArrowheads="1"/>
          </p:cNvSpPr>
          <p:nvPr/>
        </p:nvSpPr>
        <p:spPr bwMode="auto">
          <a:xfrm>
            <a:off x="0" y="0"/>
            <a:ext cx="9144000" cy="731520"/>
          </a:xfrm>
          <a:prstGeom prst="rect">
            <a:avLst/>
          </a:prstGeom>
          <a:solidFill>
            <a:srgbClr val="00427F">
              <a:alpha val="90000"/>
            </a:srgbClr>
          </a:solidFill>
          <a:ln>
            <a:noFill/>
          </a:ln>
          <a:extLst/>
        </p:spPr>
        <p:txBody>
          <a:bodyPr lIns="91440" tIns="182880" rIns="91440" bIns="91440">
            <a:spAutoFit/>
          </a:bodyPr>
          <a:lstStyle/>
          <a:p>
            <a:pPr algn="ctr"/>
            <a:r>
              <a:rPr lang="en-US" sz="2800" dirty="0">
                <a:solidFill>
                  <a:schemeClr val="bg1"/>
                </a:solidFill>
                <a:latin typeface="Segoe UI" pitchFamily="34" charset="0"/>
                <a:ea typeface="Segoe UI" pitchFamily="34" charset="0"/>
                <a:cs typeface="Segoe UI" pitchFamily="34" charset="0"/>
              </a:rPr>
              <a:t>Modes and scales of Arctic development</a:t>
            </a:r>
          </a:p>
        </p:txBody>
      </p:sp>
      <p:sp>
        <p:nvSpPr>
          <p:cNvPr id="3" name="Rectangle 2"/>
          <p:cNvSpPr/>
          <p:nvPr/>
        </p:nvSpPr>
        <p:spPr>
          <a:xfrm>
            <a:off x="5952" y="3217068"/>
            <a:ext cx="9144000" cy="569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3217068"/>
            <a:ext cx="8703470" cy="892552"/>
          </a:xfrm>
          <a:prstGeom prst="rect">
            <a:avLst/>
          </a:prstGeom>
          <a:noFill/>
        </p:spPr>
        <p:txBody>
          <a:bodyPr wrap="square" rtlCol="0">
            <a:spAutoFit/>
          </a:bodyPr>
          <a:lstStyle/>
          <a:p>
            <a:pPr algn="l"/>
            <a:r>
              <a:rPr lang="en-US" sz="2600" b="1" dirty="0">
                <a:solidFill>
                  <a:schemeClr val="bg1"/>
                </a:solidFill>
                <a:latin typeface="Segoe UI" panose="020B0502040204020203" pitchFamily="34" charset="0"/>
                <a:cs typeface="Segoe UI" panose="020B0502040204020203" pitchFamily="34" charset="0"/>
              </a:rPr>
              <a:t>1600	          1700	         1800	         1900            2000 		</a:t>
            </a:r>
          </a:p>
        </p:txBody>
      </p:sp>
      <p:sp>
        <p:nvSpPr>
          <p:cNvPr id="9" name="TextBox 8"/>
          <p:cNvSpPr txBox="1"/>
          <p:nvPr/>
        </p:nvSpPr>
        <p:spPr>
          <a:xfrm>
            <a:off x="881233" y="1782322"/>
            <a:ext cx="4583906" cy="646331"/>
          </a:xfrm>
          <a:prstGeom prst="rect">
            <a:avLst/>
          </a:prstGeom>
          <a:noFill/>
        </p:spPr>
        <p:txBody>
          <a:bodyPr wrap="square">
            <a:spAutoFit/>
          </a:bodyPr>
          <a:lstStyle/>
          <a:p>
            <a:pPr algn="ctr"/>
            <a:r>
              <a:rPr lang="en-US" sz="1800" b="1" dirty="0">
                <a:latin typeface="Segoe UI" panose="020B0502040204020203" pitchFamily="34" charset="0"/>
                <a:cs typeface="Segoe UI" panose="020B0502040204020203" pitchFamily="34" charset="0"/>
              </a:rPr>
              <a:t>Plunder and profit by individuals, companies, states, and empires</a:t>
            </a:r>
          </a:p>
        </p:txBody>
      </p:sp>
      <p:sp>
        <p:nvSpPr>
          <p:cNvPr id="11" name="TextBox 10"/>
          <p:cNvSpPr txBox="1"/>
          <p:nvPr/>
        </p:nvSpPr>
        <p:spPr>
          <a:xfrm>
            <a:off x="5702599" y="2177770"/>
            <a:ext cx="2036463" cy="923330"/>
          </a:xfrm>
          <a:prstGeom prst="rect">
            <a:avLst/>
          </a:prstGeom>
          <a:noFill/>
        </p:spPr>
        <p:txBody>
          <a:bodyPr wrap="square">
            <a:spAutoFit/>
          </a:bodyPr>
          <a:lstStyle/>
          <a:p>
            <a:pPr algn="ctr"/>
            <a:r>
              <a:rPr lang="en-US" sz="1800" b="1" dirty="0">
                <a:latin typeface="Segoe UI" panose="020B0502040204020203" pitchFamily="34" charset="0"/>
                <a:cs typeface="Segoe UI" panose="020B0502040204020203" pitchFamily="34" charset="0"/>
              </a:rPr>
              <a:t>Modernization &amp; militarization as national projects</a:t>
            </a:r>
          </a:p>
        </p:txBody>
      </p:sp>
      <p:pic>
        <p:nvPicPr>
          <p:cNvPr id="12" name="Picture 11"/>
          <p:cNvPicPr>
            <a:picLocks noChangeAspect="1"/>
          </p:cNvPicPr>
          <p:nvPr/>
        </p:nvPicPr>
        <p:blipFill>
          <a:blip r:embed="rId2"/>
          <a:stretch>
            <a:fillRect/>
          </a:stretch>
        </p:blipFill>
        <p:spPr>
          <a:xfrm>
            <a:off x="1166984" y="4402028"/>
            <a:ext cx="2006202" cy="1469157"/>
          </a:xfrm>
          <a:prstGeom prst="rect">
            <a:avLst/>
          </a:prstGeom>
        </p:spPr>
      </p:pic>
      <p:pic>
        <p:nvPicPr>
          <p:cNvPr id="13" name="Picture 12"/>
          <p:cNvPicPr>
            <a:picLocks noChangeAspect="1"/>
          </p:cNvPicPr>
          <p:nvPr/>
        </p:nvPicPr>
        <p:blipFill>
          <a:blip r:embed="rId3"/>
          <a:stretch>
            <a:fillRect/>
          </a:stretch>
        </p:blipFill>
        <p:spPr>
          <a:xfrm>
            <a:off x="4047693" y="4402028"/>
            <a:ext cx="2010172" cy="1457375"/>
          </a:xfrm>
          <a:prstGeom prst="rect">
            <a:avLst/>
          </a:prstGeom>
        </p:spPr>
      </p:pic>
      <p:pic>
        <p:nvPicPr>
          <p:cNvPr id="16" name="Picture 15"/>
          <p:cNvPicPr>
            <a:picLocks noChangeAspect="1"/>
          </p:cNvPicPr>
          <p:nvPr/>
        </p:nvPicPr>
        <p:blipFill rotWithShape="1">
          <a:blip r:embed="rId4"/>
          <a:srcRect l="13614" t="27187" r="40728" b="24219"/>
          <a:stretch/>
        </p:blipFill>
        <p:spPr>
          <a:xfrm>
            <a:off x="5683177" y="822510"/>
            <a:ext cx="2055885" cy="1367571"/>
          </a:xfrm>
          <a:prstGeom prst="rect">
            <a:avLst/>
          </a:prstGeom>
        </p:spPr>
      </p:pic>
      <p:cxnSp>
        <p:nvCxnSpPr>
          <p:cNvPr id="18" name="Straight Arrow Connector 17"/>
          <p:cNvCxnSpPr>
            <a:cxnSpLocks/>
          </p:cNvCxnSpPr>
          <p:nvPr/>
        </p:nvCxnSpPr>
        <p:spPr>
          <a:xfrm>
            <a:off x="734786" y="2748718"/>
            <a:ext cx="4622035" cy="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3" name="Straight Arrow Connector 22"/>
          <p:cNvCxnSpPr>
            <a:cxnSpLocks/>
          </p:cNvCxnSpPr>
          <p:nvPr/>
        </p:nvCxnSpPr>
        <p:spPr>
          <a:xfrm>
            <a:off x="7920488" y="3768628"/>
            <a:ext cx="0" cy="23132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7" name="Straight Arrow Connector 26"/>
          <p:cNvCxnSpPr>
            <a:cxnSpLocks/>
          </p:cNvCxnSpPr>
          <p:nvPr/>
        </p:nvCxnSpPr>
        <p:spPr>
          <a:xfrm>
            <a:off x="734786" y="2748718"/>
            <a:ext cx="0" cy="33228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31" name="Straight Arrow Connector 30"/>
          <p:cNvCxnSpPr>
            <a:cxnSpLocks/>
          </p:cNvCxnSpPr>
          <p:nvPr/>
        </p:nvCxnSpPr>
        <p:spPr>
          <a:xfrm>
            <a:off x="3173186" y="2416438"/>
            <a:ext cx="0" cy="33228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33" name="Straight Arrow Connector 32"/>
          <p:cNvCxnSpPr>
            <a:cxnSpLocks/>
          </p:cNvCxnSpPr>
          <p:nvPr/>
        </p:nvCxnSpPr>
        <p:spPr>
          <a:xfrm>
            <a:off x="5356821" y="2736504"/>
            <a:ext cx="0" cy="33228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36" name="Straight Arrow Connector 35"/>
          <p:cNvCxnSpPr>
            <a:cxnSpLocks/>
          </p:cNvCxnSpPr>
          <p:nvPr/>
        </p:nvCxnSpPr>
        <p:spPr>
          <a:xfrm>
            <a:off x="6711119" y="3068784"/>
            <a:ext cx="0" cy="14828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0" name="Straight Arrow Connector 39"/>
          <p:cNvCxnSpPr>
            <a:cxnSpLocks/>
            <a:endCxn id="12" idx="0"/>
          </p:cNvCxnSpPr>
          <p:nvPr/>
        </p:nvCxnSpPr>
        <p:spPr>
          <a:xfrm flipH="1">
            <a:off x="2170085" y="3813290"/>
            <a:ext cx="2181652" cy="58873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Arrow Connector 43"/>
          <p:cNvCxnSpPr>
            <a:cxnSpLocks/>
            <a:endCxn id="13" idx="0"/>
          </p:cNvCxnSpPr>
          <p:nvPr/>
        </p:nvCxnSpPr>
        <p:spPr>
          <a:xfrm flipH="1">
            <a:off x="5052779" y="3813290"/>
            <a:ext cx="1027408" cy="58873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TextBox 47"/>
          <p:cNvSpPr txBox="1"/>
          <p:nvPr/>
        </p:nvSpPr>
        <p:spPr>
          <a:xfrm>
            <a:off x="1166984" y="5882395"/>
            <a:ext cx="1828800" cy="646331"/>
          </a:xfrm>
          <a:prstGeom prst="rect">
            <a:avLst/>
          </a:prstGeom>
          <a:noFill/>
        </p:spPr>
        <p:txBody>
          <a:bodyPr wrap="square" rtlCol="0">
            <a:spAutoFit/>
          </a:bodyPr>
          <a:lstStyle/>
          <a:p>
            <a:pPr algn="l"/>
            <a:r>
              <a:rPr lang="en-US" i="1" dirty="0">
                <a:latin typeface="Segoe UI" panose="020B0502040204020203" pitchFamily="34" charset="0"/>
                <a:ea typeface="Segoe UI" panose="020B0502040204020203" pitchFamily="34" charset="0"/>
                <a:cs typeface="Segoe UI" panose="020B0502040204020203" pitchFamily="34" charset="0"/>
              </a:rPr>
              <a:t>Whaling off Greenland, 1828</a:t>
            </a:r>
          </a:p>
        </p:txBody>
      </p:sp>
      <p:sp>
        <p:nvSpPr>
          <p:cNvPr id="50" name="TextBox 49"/>
          <p:cNvSpPr txBox="1"/>
          <p:nvPr/>
        </p:nvSpPr>
        <p:spPr>
          <a:xfrm>
            <a:off x="3991067" y="5859403"/>
            <a:ext cx="2089120" cy="646331"/>
          </a:xfrm>
          <a:prstGeom prst="rect">
            <a:avLst/>
          </a:prstGeom>
          <a:noFill/>
        </p:spPr>
        <p:txBody>
          <a:bodyPr wrap="square" rtlCol="0">
            <a:spAutoFit/>
          </a:bodyPr>
          <a:lstStyle/>
          <a:p>
            <a:pPr algn="l"/>
            <a:r>
              <a:rPr lang="en-US" i="1" dirty="0">
                <a:latin typeface="Segoe UI" panose="020B0502040204020203" pitchFamily="34" charset="0"/>
                <a:ea typeface="Segoe UI" panose="020B0502040204020203" pitchFamily="34" charset="0"/>
                <a:cs typeface="Segoe UI" panose="020B0502040204020203" pitchFamily="34" charset="0"/>
              </a:rPr>
              <a:t>Klondike Gold Rush, 1896-1899</a:t>
            </a:r>
          </a:p>
        </p:txBody>
      </p:sp>
      <p:pic>
        <p:nvPicPr>
          <p:cNvPr id="6" name="Picture 5"/>
          <p:cNvPicPr>
            <a:picLocks noChangeAspect="1"/>
          </p:cNvPicPr>
          <p:nvPr/>
        </p:nvPicPr>
        <p:blipFill rotWithShape="1">
          <a:blip r:embed="rId5"/>
          <a:srcRect l="24121" t="20781" r="25489" b="25625"/>
          <a:stretch/>
        </p:blipFill>
        <p:spPr>
          <a:xfrm>
            <a:off x="7112888" y="5489038"/>
            <a:ext cx="1754147" cy="1166032"/>
          </a:xfrm>
          <a:prstGeom prst="rect">
            <a:avLst/>
          </a:prstGeom>
        </p:spPr>
      </p:pic>
    </p:spTree>
    <p:extLst>
      <p:ext uri="{BB962C8B-B14F-4D97-AF65-F5344CB8AC3E}">
        <p14:creationId xmlns:p14="http://schemas.microsoft.com/office/powerpoint/2010/main" val="309541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48"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0793" y="738664"/>
            <a:ext cx="5955665" cy="5943600"/>
          </a:xfrm>
          <a:prstGeom prst="rect">
            <a:avLst/>
          </a:prstGeom>
        </p:spPr>
      </p:pic>
      <p:pic>
        <p:nvPicPr>
          <p:cNvPr id="30" name="Picture 2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11797" y="738851"/>
            <a:ext cx="5964661" cy="5952744"/>
          </a:xfrm>
          <a:prstGeom prst="rect">
            <a:avLst/>
          </a:prstGeom>
          <a:solidFill>
            <a:schemeClr val="tx1">
              <a:alpha val="0"/>
            </a:schemeClr>
          </a:solidFill>
        </p:spPr>
      </p:pic>
      <p:sp>
        <p:nvSpPr>
          <p:cNvPr id="21" name="TextBox 20"/>
          <p:cNvSpPr txBox="1"/>
          <p:nvPr/>
        </p:nvSpPr>
        <p:spPr>
          <a:xfrm>
            <a:off x="5997933" y="791528"/>
            <a:ext cx="3107967" cy="1138773"/>
          </a:xfrm>
          <a:prstGeom prst="rect">
            <a:avLst/>
          </a:prstGeom>
          <a:noFill/>
        </p:spPr>
        <p:txBody>
          <a:bodyPr wrap="none" rtlCol="0">
            <a:spAutoFit/>
          </a:bodyPr>
          <a:lstStyle/>
          <a:p>
            <a:pPr algn="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Ship voyages north of 60°,</a:t>
            </a:r>
          </a:p>
          <a:p>
            <a:pPr algn="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1677-1803</a:t>
            </a:r>
          </a:p>
          <a:p>
            <a:pPr algn="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Generated in R from </a:t>
            </a:r>
          </a:p>
          <a:p>
            <a:pPr algn="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CLIWOC ship logs</a:t>
            </a:r>
          </a:p>
        </p:txBody>
      </p:sp>
      <p:sp>
        <p:nvSpPr>
          <p:cNvPr id="23" name="TextBox 22"/>
          <p:cNvSpPr txBox="1"/>
          <p:nvPr/>
        </p:nvSpPr>
        <p:spPr>
          <a:xfrm>
            <a:off x="38100" y="738664"/>
            <a:ext cx="3069867" cy="861774"/>
          </a:xfrm>
          <a:prstGeom prst="rect">
            <a:avLst/>
          </a:prstGeom>
          <a:noFill/>
        </p:spPr>
        <p:txBody>
          <a:bodyPr wrap="square" rtlCol="0">
            <a:spAutoFit/>
          </a:bodyPr>
          <a:lstStyle/>
          <a:p>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Pan-Inuit Trails</a:t>
            </a:r>
          </a:p>
          <a:p>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Adapted from </a:t>
            </a:r>
            <a:r>
              <a:rPr lang="en-US" sz="1600" dirty="0" err="1">
                <a:solidFill>
                  <a:schemeClr val="bg1"/>
                </a:solidFill>
                <a:latin typeface="Segoe UI" panose="020B0502040204020203" pitchFamily="34" charset="0"/>
                <a:ea typeface="Segoe UI" panose="020B0502040204020203" pitchFamily="34" charset="0"/>
                <a:cs typeface="Segoe UI" panose="020B0502040204020203" pitchFamily="34" charset="0"/>
              </a:rPr>
              <a:t>Aporta</a:t>
            </a: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 Bravo, and Taylor (2014)</a:t>
            </a:r>
          </a:p>
        </p:txBody>
      </p:sp>
      <p:sp>
        <p:nvSpPr>
          <p:cNvPr id="8" name="Title 1"/>
          <p:cNvSpPr txBox="1">
            <a:spLocks/>
          </p:cNvSpPr>
          <p:nvPr/>
        </p:nvSpPr>
        <p:spPr>
          <a:xfrm>
            <a:off x="6255410" y="4387979"/>
            <a:ext cx="2593011" cy="677507"/>
          </a:xfrm>
          <a:prstGeom prst="rect">
            <a:avLst/>
          </a:prstGeom>
          <a:solidFill>
            <a:schemeClr val="bg1">
              <a:alpha val="59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i="1" dirty="0">
                <a:latin typeface="Segoe UI"/>
                <a:ea typeface="Segoe UI Black" panose="020B0A02040204020203" pitchFamily="34" charset="0"/>
                <a:cs typeface="Segoe UI"/>
              </a:rPr>
              <a:t>Dutch Whalers near Spitsbergen</a:t>
            </a:r>
          </a:p>
          <a:p>
            <a:pPr algn="r"/>
            <a:r>
              <a:rPr lang="en-US" sz="1600" dirty="0">
                <a:latin typeface="Segoe UI"/>
                <a:ea typeface="Segoe UI Black" panose="020B0A02040204020203" pitchFamily="34" charset="0"/>
                <a:cs typeface="Segoe UI"/>
              </a:rPr>
              <a:t>Abraham </a:t>
            </a:r>
            <a:r>
              <a:rPr lang="en-US" sz="1600" dirty="0" err="1">
                <a:latin typeface="Segoe UI"/>
                <a:ea typeface="Segoe UI Black" panose="020B0A02040204020203" pitchFamily="34" charset="0"/>
                <a:cs typeface="Segoe UI"/>
              </a:rPr>
              <a:t>Storck</a:t>
            </a:r>
            <a:r>
              <a:rPr lang="en-US" sz="1600" dirty="0">
                <a:latin typeface="Segoe UI"/>
                <a:ea typeface="Segoe UI Black" panose="020B0A02040204020203" pitchFamily="34" charset="0"/>
                <a:cs typeface="Segoe UI"/>
              </a:rPr>
              <a:t>, 1690</a:t>
            </a:r>
          </a:p>
        </p:txBody>
      </p:sp>
      <p:cxnSp>
        <p:nvCxnSpPr>
          <p:cNvPr id="3" name="Straight Connector 2"/>
          <p:cNvCxnSpPr/>
          <p:nvPr/>
        </p:nvCxnSpPr>
        <p:spPr>
          <a:xfrm>
            <a:off x="5541115" y="2053898"/>
            <a:ext cx="714295" cy="3729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itle 1"/>
          <p:cNvSpPr txBox="1">
            <a:spLocks/>
          </p:cNvSpPr>
          <p:nvPr/>
        </p:nvSpPr>
        <p:spPr>
          <a:xfrm>
            <a:off x="1978990" y="4328522"/>
            <a:ext cx="2186610" cy="924249"/>
          </a:xfrm>
          <a:prstGeom prst="rect">
            <a:avLst/>
          </a:prstGeom>
          <a:solidFill>
            <a:schemeClr val="bg1">
              <a:alpha val="59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i="1" dirty="0">
                <a:latin typeface="Segoe UI"/>
                <a:ea typeface="Segoe UI Black" panose="020B0A02040204020203" pitchFamily="34" charset="0"/>
                <a:cs typeface="Segoe UI"/>
              </a:rPr>
              <a:t>Cod fishing season in St. John’s, Newfoundland</a:t>
            </a:r>
          </a:p>
          <a:p>
            <a:pPr algn="r"/>
            <a:r>
              <a:rPr lang="en-US" sz="1600" dirty="0">
                <a:latin typeface="Segoe UI"/>
                <a:ea typeface="Segoe UI Black" panose="020B0A02040204020203" pitchFamily="34" charset="0"/>
                <a:cs typeface="Segoe UI"/>
              </a:rPr>
              <a:t>1831</a:t>
            </a:r>
          </a:p>
        </p:txBody>
      </p:sp>
      <p:cxnSp>
        <p:nvCxnSpPr>
          <p:cNvPr id="17" name="Straight Connector 16"/>
          <p:cNvCxnSpPr/>
          <p:nvPr/>
        </p:nvCxnSpPr>
        <p:spPr>
          <a:xfrm flipV="1">
            <a:off x="4165600" y="3239502"/>
            <a:ext cx="588047" cy="4064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7"/>
          <p:cNvSpPr>
            <a:spLocks noChangeArrowheads="1"/>
          </p:cNvSpPr>
          <p:nvPr/>
        </p:nvSpPr>
        <p:spPr bwMode="auto">
          <a:xfrm>
            <a:off x="0" y="0"/>
            <a:ext cx="9144000" cy="738664"/>
          </a:xfrm>
          <a:prstGeom prst="rect">
            <a:avLst/>
          </a:prstGeom>
          <a:solidFill>
            <a:srgbClr val="00427F">
              <a:alpha val="90000"/>
            </a:srgbClr>
          </a:solidFill>
          <a:ln>
            <a:noFill/>
          </a:ln>
          <a:extLst/>
        </p:spPr>
        <p:txBody>
          <a:bodyPr wrap="square"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Pre-industrial Arctic development</a:t>
            </a:r>
            <a:endParaRPr lang="en-US" sz="2800" dirty="0">
              <a:solidFill>
                <a:schemeClr val="bg1"/>
              </a:solidFill>
              <a:latin typeface="Segoe UI" pitchFamily="34" charset="0"/>
              <a:ea typeface="Segoe UI" pitchFamily="34" charset="0"/>
              <a:cs typeface="Segoe UI" pitchFamily="34" charset="0"/>
            </a:endParaRPr>
          </a:p>
        </p:txBody>
      </p:sp>
      <p:grpSp>
        <p:nvGrpSpPr>
          <p:cNvPr id="9" name="Group 8"/>
          <p:cNvGrpSpPr/>
          <p:nvPr/>
        </p:nvGrpSpPr>
        <p:grpSpPr>
          <a:xfrm>
            <a:off x="1643018" y="5694173"/>
            <a:ext cx="822370" cy="658003"/>
            <a:chOff x="1620793" y="5694173"/>
            <a:chExt cx="822370" cy="658003"/>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val="0"/>
                </a:ext>
              </a:extLst>
            </a:blip>
            <a:srcRect l="11916" t="95415" r="85712" b="3055"/>
            <a:stretch/>
          </p:blipFill>
          <p:spPr>
            <a:xfrm>
              <a:off x="1620793" y="5694173"/>
              <a:ext cx="716393" cy="658003"/>
            </a:xfrm>
            <a:prstGeom prst="rect">
              <a:avLst/>
            </a:prstGeom>
          </p:spPr>
        </p:pic>
        <p:pic>
          <p:nvPicPr>
            <p:cNvPr id="22" name="Picture 21"/>
            <p:cNvPicPr>
              <a:picLocks noChangeAspect="1"/>
            </p:cNvPicPr>
            <p:nvPr/>
          </p:nvPicPr>
          <p:blipFill rotWithShape="1">
            <a:blip r:embed="rId4" cstate="email">
              <a:extLst>
                <a:ext uri="{28A0092B-C50C-407E-A947-70E740481C1C}">
                  <a14:useLocalDpi xmlns:a14="http://schemas.microsoft.com/office/drawing/2010/main" val="0"/>
                </a:ext>
              </a:extLst>
            </a:blip>
            <a:srcRect l="11916" t="95415" r="85712" b="3055"/>
            <a:stretch/>
          </p:blipFill>
          <p:spPr>
            <a:xfrm>
              <a:off x="2287544" y="5834063"/>
              <a:ext cx="155619" cy="518113"/>
            </a:xfrm>
            <a:prstGeom prst="rect">
              <a:avLst/>
            </a:prstGeom>
          </p:spPr>
        </p:pic>
        <p:pic>
          <p:nvPicPr>
            <p:cNvPr id="24" name="Picture 23"/>
            <p:cNvPicPr>
              <a:picLocks noChangeAspect="1"/>
            </p:cNvPicPr>
            <p:nvPr/>
          </p:nvPicPr>
          <p:blipFill rotWithShape="1">
            <a:blip r:embed="rId4" cstate="email">
              <a:extLst>
                <a:ext uri="{28A0092B-C50C-407E-A947-70E740481C1C}">
                  <a14:useLocalDpi xmlns:a14="http://schemas.microsoft.com/office/drawing/2010/main" val="0"/>
                </a:ext>
              </a:extLst>
            </a:blip>
            <a:srcRect l="11916" t="95415" r="85712" b="3055"/>
            <a:stretch/>
          </p:blipFill>
          <p:spPr>
            <a:xfrm>
              <a:off x="2246268" y="5728399"/>
              <a:ext cx="155619" cy="105664"/>
            </a:xfrm>
            <a:prstGeom prst="rect">
              <a:avLst/>
            </a:prstGeom>
          </p:spPr>
        </p:pic>
      </p:grpSp>
      <p:pic>
        <p:nvPicPr>
          <p:cNvPr id="25" name="Picture 24"/>
          <p:cNvPicPr>
            <a:picLocks noChangeAspect="1"/>
          </p:cNvPicPr>
          <p:nvPr/>
        </p:nvPicPr>
        <p:blipFill rotWithShape="1">
          <a:blip r:embed="rId4" cstate="email">
            <a:extLst>
              <a:ext uri="{28A0092B-C50C-407E-A947-70E740481C1C}">
                <a14:useLocalDpi xmlns:a14="http://schemas.microsoft.com/office/drawing/2010/main" val="0"/>
              </a:ext>
            </a:extLst>
          </a:blip>
          <a:srcRect t="94158" r="85971" b="2560"/>
          <a:stretch/>
        </p:blipFill>
        <p:spPr>
          <a:xfrm>
            <a:off x="1611797" y="6352176"/>
            <a:ext cx="836792" cy="195358"/>
          </a:xfrm>
          <a:prstGeom prst="rect">
            <a:avLst/>
          </a:prstGeom>
        </p:spPr>
      </p:pic>
      <p:pic>
        <p:nvPicPr>
          <p:cNvPr id="20" name="Picture 4" descr="http://upload.wikimedia.org/wikipedia/commons/f/f1/Walvisvangst_bij_de_kust_van_Spitsbergen_-_Dutch_whalers_near_Spitsbergen_(Abraham_Storck,_1690).jpg"/>
          <p:cNvPicPr>
            <a:picLocks noGrp="1" noChangeAspect="1" noChangeArrowheads="1"/>
          </p:cNvPicPr>
          <p:nvPr>
            <p:ph idx="1"/>
          </p:nvPr>
        </p:nvPicPr>
        <p:blipFill rotWithShape="1">
          <a:blip r:embed="rId5" cstate="email">
            <a:extLst>
              <a:ext uri="{28A0092B-C50C-407E-A947-70E740481C1C}">
                <a14:useLocalDpi xmlns:a14="http://schemas.microsoft.com/office/drawing/2010/main"/>
              </a:ext>
            </a:extLst>
          </a:blip>
          <a:srcRect/>
          <a:stretch/>
        </p:blipFill>
        <p:spPr bwMode="auto">
          <a:xfrm>
            <a:off x="6255410" y="2426879"/>
            <a:ext cx="2593011" cy="1961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http://arcticcircle.uconn.edu/NatResources/cod/cod4.gif"/>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02970" y="3239502"/>
            <a:ext cx="2162629" cy="10890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38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pic>
        <p:nvPicPr>
          <p:cNvPr id="4" name="Picture 3" descr="Tromso8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62066"/>
            <a:ext cx="9144000" cy="6056416"/>
          </a:xfrm>
          <a:prstGeom prst="rect">
            <a:avLst/>
          </a:prstGeom>
        </p:spPr>
      </p:pic>
      <p:sp>
        <p:nvSpPr>
          <p:cNvPr id="6" name="TextBox 5"/>
          <p:cNvSpPr txBox="1"/>
          <p:nvPr/>
        </p:nvSpPr>
        <p:spPr>
          <a:xfrm>
            <a:off x="-16933" y="6564217"/>
            <a:ext cx="1037463" cy="261610"/>
          </a:xfrm>
          <a:prstGeom prst="rect">
            <a:avLst/>
          </a:prstGeom>
          <a:noFill/>
        </p:spPr>
        <p:txBody>
          <a:bodyPr wrap="none" rtlCol="0">
            <a:spAutoFit/>
          </a:bodyPr>
          <a:lstStyle/>
          <a:p>
            <a:r>
              <a:rPr lang="en-US" sz="11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Norway, 2014</a:t>
            </a:r>
          </a:p>
        </p:txBody>
      </p:sp>
      <p:sp>
        <p:nvSpPr>
          <p:cNvPr id="13" name="Rectangle 7"/>
          <p:cNvSpPr>
            <a:spLocks noChangeArrowheads="1"/>
          </p:cNvSpPr>
          <p:nvPr/>
        </p:nvSpPr>
        <p:spPr bwMode="auto">
          <a:xfrm>
            <a:off x="0" y="15681"/>
            <a:ext cx="9144000" cy="738664"/>
          </a:xfrm>
          <a:prstGeom prst="rect">
            <a:avLst/>
          </a:prstGeom>
          <a:solidFill>
            <a:srgbClr val="00427F">
              <a:alpha val="90000"/>
            </a:srgbClr>
          </a:solidFill>
          <a:ln>
            <a:noFill/>
          </a:ln>
          <a:extLst/>
        </p:spPr>
        <p:txBody>
          <a:bodyPr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Development as </a:t>
            </a:r>
            <a:r>
              <a:rPr lang="en-US" sz="3000" dirty="0" err="1">
                <a:solidFill>
                  <a:schemeClr val="bg1"/>
                </a:solidFill>
                <a:latin typeface="Segoe UI" pitchFamily="34" charset="0"/>
                <a:ea typeface="Segoe UI" pitchFamily="34" charset="0"/>
                <a:cs typeface="Segoe UI" pitchFamily="34" charset="0"/>
              </a:rPr>
              <a:t>extractivist</a:t>
            </a:r>
            <a:endParaRPr lang="en-US" sz="2800" dirty="0">
              <a:solidFill>
                <a:schemeClr val="bg1"/>
              </a:solidFill>
              <a:latin typeface="Segoe UI" pitchFamily="34" charset="0"/>
              <a:ea typeface="Segoe UI" pitchFamily="34" charset="0"/>
              <a:cs typeface="Segoe UI"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30257" y="982357"/>
            <a:ext cx="4300637" cy="5696937"/>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4362" y="3181315"/>
            <a:ext cx="8549593" cy="1068111"/>
          </a:xfrm>
          <a:prstGeom prst="rect">
            <a:avLst/>
          </a:prstGeom>
        </p:spPr>
      </p:pic>
      <p:sp>
        <p:nvSpPr>
          <p:cNvPr id="11" name="Rectangle 10"/>
          <p:cNvSpPr/>
          <p:nvPr/>
        </p:nvSpPr>
        <p:spPr>
          <a:xfrm>
            <a:off x="4176626" y="3541188"/>
            <a:ext cx="2759992" cy="170954"/>
          </a:xfrm>
          <a:prstGeom prst="rect">
            <a:avLst/>
          </a:prstGeom>
          <a:solidFill>
            <a:srgbClr val="FFFF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6104" y="3394656"/>
            <a:ext cx="7954060" cy="134321"/>
          </a:xfrm>
          <a:prstGeom prst="rect">
            <a:avLst/>
          </a:prstGeom>
          <a:solidFill>
            <a:srgbClr val="FFFF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84682" y="3181315"/>
            <a:ext cx="1465482" cy="225552"/>
          </a:xfrm>
          <a:prstGeom prst="rect">
            <a:avLst/>
          </a:prstGeom>
          <a:solidFill>
            <a:srgbClr val="FFFF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430256" y="2216057"/>
            <a:ext cx="4188839" cy="421517"/>
          </a:xfrm>
          <a:prstGeom prst="rect">
            <a:avLst/>
          </a:prstGeom>
          <a:solidFill>
            <a:srgbClr val="FFFF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866365"/>
      </p:ext>
    </p:extLst>
  </p:cSld>
  <p:clrMapOvr>
    <a:masterClrMapping/>
  </p:clrMapOvr>
  <mc:AlternateContent xmlns:mc="http://schemas.openxmlformats.org/markup-compatibility/2006" xmlns:p14="http://schemas.microsoft.com/office/powerpoint/2010/main">
    <mc:Choice Requires="p14">
      <p:transition spd="med" p14:dur="700" advTm="40691">
        <p:fade/>
      </p:transition>
    </mc:Choice>
    <mc:Fallback xmlns="">
      <p:transition spd="med" advTm="406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6" presetClass="emph" presetSubtype="0" fill="hold" nodeType="withEffect">
                                  <p:stCondLst>
                                    <p:cond delay="0"/>
                                  </p:stCondLst>
                                  <p:childTnLst>
                                    <p:animScale>
                                      <p:cBhvr>
                                        <p:cTn id="20" dur="1000" fill="hold"/>
                                        <p:tgtEl>
                                          <p:spTgt spid="14"/>
                                        </p:tgtEl>
                                      </p:cBhvr>
                                      <p:by x="50000" y="50000"/>
                                    </p:animScale>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Mia\Dropbox\Siberia 2016\DSCF2501.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35000" contrast="12000"/>
                    </a14:imgEffect>
                  </a14:imgLayer>
                </a14:imgProps>
              </a:ext>
              <a:ext uri="{28A0092B-C50C-407E-A947-70E740481C1C}">
                <a14:useLocalDpi xmlns:a14="http://schemas.microsoft.com/office/drawing/2010/main" val="0"/>
              </a:ext>
            </a:extLst>
          </a:blip>
          <a:srcRect l="10181" t="10818" r="3003" b="5113"/>
          <a:stretch/>
        </p:blipFill>
        <p:spPr bwMode="auto">
          <a:xfrm>
            <a:off x="-16967" y="738664"/>
            <a:ext cx="9144034" cy="49916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a:spLocks noChangeArrowheads="1"/>
          </p:cNvSpPr>
          <p:nvPr/>
        </p:nvSpPr>
        <p:spPr bwMode="auto">
          <a:xfrm>
            <a:off x="-16934" y="0"/>
            <a:ext cx="9160933" cy="738664"/>
          </a:xfrm>
          <a:prstGeom prst="rect">
            <a:avLst/>
          </a:prstGeom>
          <a:solidFill>
            <a:srgbClr val="00427F">
              <a:alpha val="90000"/>
            </a:srgbClr>
          </a:solidFill>
          <a:ln>
            <a:noFill/>
          </a:ln>
          <a:extLst/>
        </p:spPr>
        <p:txBody>
          <a:bodyPr wrap="square" lIns="91440" tIns="182880" rIns="91440" bIns="91440">
            <a:spAutoFit/>
          </a:bodyPr>
          <a:lstStyle/>
          <a:p>
            <a:pPr algn="ctr"/>
            <a:r>
              <a:rPr lang="en-US" sz="3000" dirty="0">
                <a:solidFill>
                  <a:schemeClr val="bg1"/>
                </a:solidFill>
                <a:latin typeface="Segoe UI" pitchFamily="34" charset="0"/>
                <a:ea typeface="Segoe UI" pitchFamily="34" charset="0"/>
                <a:cs typeface="Segoe UI" pitchFamily="34" charset="0"/>
              </a:rPr>
              <a:t>Modernization, militarization, and nationalism</a:t>
            </a:r>
            <a:endParaRPr lang="en-US" sz="2800" dirty="0">
              <a:solidFill>
                <a:schemeClr val="bg1"/>
              </a:solidFill>
              <a:latin typeface="Segoe UI" pitchFamily="34" charset="0"/>
              <a:ea typeface="Segoe UI" pitchFamily="34" charset="0"/>
              <a:cs typeface="Segoe UI" pitchFamily="34" charset="0"/>
            </a:endParaRPr>
          </a:p>
        </p:txBody>
      </p:sp>
      <p:sp>
        <p:nvSpPr>
          <p:cNvPr id="6" name="TextBox 5"/>
          <p:cNvSpPr txBox="1"/>
          <p:nvPr/>
        </p:nvSpPr>
        <p:spPr>
          <a:xfrm>
            <a:off x="-16933" y="6564217"/>
            <a:ext cx="947915" cy="261610"/>
          </a:xfrm>
          <a:prstGeom prst="rect">
            <a:avLst/>
          </a:prstGeom>
          <a:noFill/>
        </p:spPr>
        <p:txBody>
          <a:bodyPr wrap="none" rtlCol="0">
            <a:spAutoFit/>
          </a:bodyPr>
          <a:lstStyle/>
          <a:p>
            <a:r>
              <a:rPr lang="en-US" sz="1100" dirty="0">
                <a:solidFill>
                  <a:schemeClr val="bg1">
                    <a:lumMod val="95000"/>
                  </a:schemeClr>
                </a:solidFill>
                <a:latin typeface="Segoe UI" panose="020B0502040204020203" pitchFamily="34" charset="0"/>
                <a:ea typeface="Segoe UI" panose="020B0502040204020203" pitchFamily="34" charset="0"/>
                <a:cs typeface="Segoe UI" panose="020B0502040204020203" pitchFamily="34" charset="0"/>
              </a:rPr>
              <a:t>Russia, 2016</a:t>
            </a:r>
          </a:p>
        </p:txBody>
      </p:sp>
      <p:sp>
        <p:nvSpPr>
          <p:cNvPr id="9" name="TextBox 8"/>
          <p:cNvSpPr txBox="1"/>
          <p:nvPr/>
        </p:nvSpPr>
        <p:spPr>
          <a:xfrm>
            <a:off x="-16933" y="6564217"/>
            <a:ext cx="2135521" cy="261610"/>
          </a:xfrm>
          <a:prstGeom prst="rect">
            <a:avLst/>
          </a:prstGeom>
          <a:noFill/>
        </p:spPr>
        <p:txBody>
          <a:bodyPr wrap="none" rtlCol="0">
            <a:spAutoFit/>
          </a:bodyPr>
          <a:lstStyle/>
          <a:p>
            <a:r>
              <a:rPr lang="en-US" sz="11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t>Photo: M. Bennett, Russia, 2016</a:t>
            </a:r>
          </a:p>
        </p:txBody>
      </p:sp>
    </p:spTree>
    <p:extLst>
      <p:ext uri="{BB962C8B-B14F-4D97-AF65-F5344CB8AC3E}">
        <p14:creationId xmlns:p14="http://schemas.microsoft.com/office/powerpoint/2010/main" val="5858194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1|0.1|0.1"/>
</p:tagLst>
</file>

<file path=ppt/tags/tag2.xml><?xml version="1.0" encoding="utf-8"?>
<p:tagLst xmlns:a="http://schemas.openxmlformats.org/drawingml/2006/main" xmlns:r="http://schemas.openxmlformats.org/officeDocument/2006/relationships" xmlns:p="http://schemas.openxmlformats.org/presentationml/2006/main">
  <p:tag name="TIMING" val="|30.2|34.9"/>
</p:tagLst>
</file>

<file path=ppt/tags/tag3.xml><?xml version="1.0" encoding="utf-8"?>
<p:tagLst xmlns:a="http://schemas.openxmlformats.org/drawingml/2006/main" xmlns:r="http://schemas.openxmlformats.org/officeDocument/2006/relationships" xmlns:p="http://schemas.openxmlformats.org/presentationml/2006/main">
  <p:tag name="TIMING" val="|30.2|34.9"/>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ags/tag5.xml><?xml version="1.0" encoding="utf-8"?>
<p:tagLst xmlns:a="http://schemas.openxmlformats.org/drawingml/2006/main" xmlns:r="http://schemas.openxmlformats.org/officeDocument/2006/relationships" xmlns:p="http://schemas.openxmlformats.org/presentationml/2006/main">
  <p:tag name="TIMING" val="|0.3|0.3"/>
</p:tagLst>
</file>

<file path=ppt/tags/tag6.xml><?xml version="1.0" encoding="utf-8"?>
<p:tagLst xmlns:a="http://schemas.openxmlformats.org/drawingml/2006/main" xmlns:r="http://schemas.openxmlformats.org/officeDocument/2006/relationships" xmlns:p="http://schemas.openxmlformats.org/presentationml/2006/main">
  <p:tag name="TIMING" val="|0.1|0.1|0.1|0.1"/>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30.2|34.9"/>
</p:tagLst>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Kozuka Gothic Pr6N H"/>
        <a:ea typeface=""/>
        <a:cs typeface=""/>
      </a:majorFont>
      <a:minorFont>
        <a:latin typeface="Kozuka Gothic Pr6N 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71766</TotalTime>
  <Words>6810</Words>
  <Application>Microsoft Office PowerPoint</Application>
  <PresentationFormat>On-screen Show (4:3)</PresentationFormat>
  <Paragraphs>575</Paragraphs>
  <Slides>53</Slides>
  <Notes>31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 Black </vt:lpstr>
      <vt:lpstr>Welcome</vt:lpstr>
      <vt:lpstr>PowerPoint Presentation</vt:lpstr>
      <vt:lpstr>PowerPoint Presentation</vt:lpstr>
      <vt:lpstr>PowerPoint Presentation</vt:lpstr>
      <vt:lpstr>PowerPoint Presentation</vt:lpstr>
      <vt:lpstr>PowerPoint Presentation</vt:lpstr>
      <vt:lpstr>PowerPoint Presentation</vt:lpstr>
      <vt:lpstr>.6</vt:lpstr>
      <vt:lpstr>PowerPoint Presentation</vt:lpstr>
      <vt:lpstr>PowerPoint Presentation</vt:lpstr>
      <vt:lpstr> d q</vt:lpstr>
      <vt:lpstr>PowerPoint Presentation</vt:lpstr>
      <vt:lpstr>PowerPoint Presentation</vt:lpstr>
      <vt:lpstr>PowerPoint Presentation</vt:lpstr>
      <vt:lpstr>How is Arctic development unfolding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120 kilometers $300 million 5 years to construct Funded in 2013 by PM Stephen Harper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Classification of SUOMI Night Lights</dc:title>
  <dc:creator>Mia Bennett</dc:creator>
  <cp:lastModifiedBy>Mia Bennett</cp:lastModifiedBy>
  <cp:revision>876</cp:revision>
  <cp:lastPrinted>2016-05-11T21:20:08Z</cp:lastPrinted>
  <dcterms:created xsi:type="dcterms:W3CDTF">2014-06-01T15:30:34Z</dcterms:created>
  <dcterms:modified xsi:type="dcterms:W3CDTF">2017-04-14T14:05:24Z</dcterms:modified>
</cp:coreProperties>
</file>