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0" r:id="rId2"/>
  </p:sldMasterIdLst>
  <p:notesMasterIdLst>
    <p:notesMasterId r:id="rId49"/>
  </p:notesMasterIdLst>
  <p:handoutMasterIdLst>
    <p:handoutMasterId r:id="rId50"/>
  </p:handoutMasterIdLst>
  <p:sldIdLst>
    <p:sldId id="256" r:id="rId3"/>
    <p:sldId id="819" r:id="rId4"/>
    <p:sldId id="792" r:id="rId5"/>
    <p:sldId id="675" r:id="rId6"/>
    <p:sldId id="549" r:id="rId7"/>
    <p:sldId id="756" r:id="rId8"/>
    <p:sldId id="757" r:id="rId9"/>
    <p:sldId id="758" r:id="rId10"/>
    <p:sldId id="812" r:id="rId11"/>
    <p:sldId id="472" r:id="rId12"/>
    <p:sldId id="473" r:id="rId13"/>
    <p:sldId id="475" r:id="rId14"/>
    <p:sldId id="476" r:id="rId15"/>
    <p:sldId id="478" r:id="rId16"/>
    <p:sldId id="813" r:id="rId17"/>
    <p:sldId id="677" r:id="rId18"/>
    <p:sldId id="612" r:id="rId19"/>
    <p:sldId id="793" r:id="rId20"/>
    <p:sldId id="759" r:id="rId21"/>
    <p:sldId id="614" r:id="rId22"/>
    <p:sldId id="779" r:id="rId23"/>
    <p:sldId id="814" r:id="rId24"/>
    <p:sldId id="760" r:id="rId25"/>
    <p:sldId id="783" r:id="rId26"/>
    <p:sldId id="767" r:id="rId27"/>
    <p:sldId id="763" r:id="rId28"/>
    <p:sldId id="764" r:id="rId29"/>
    <p:sldId id="782" r:id="rId30"/>
    <p:sldId id="766" r:id="rId31"/>
    <p:sldId id="785" r:id="rId32"/>
    <p:sldId id="787" r:id="rId33"/>
    <p:sldId id="637" r:id="rId34"/>
    <p:sldId id="815" r:id="rId35"/>
    <p:sldId id="798" r:id="rId36"/>
    <p:sldId id="799" r:id="rId37"/>
    <p:sldId id="606" r:id="rId38"/>
    <p:sldId id="592" r:id="rId39"/>
    <p:sldId id="803" r:id="rId40"/>
    <p:sldId id="646" r:id="rId41"/>
    <p:sldId id="804" r:id="rId42"/>
    <p:sldId id="816" r:id="rId43"/>
    <p:sldId id="768" r:id="rId44"/>
    <p:sldId id="769" r:id="rId45"/>
    <p:sldId id="703" r:id="rId46"/>
    <p:sldId id="810" r:id="rId47"/>
    <p:sldId id="818" r:id="rId4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18" autoAdjust="0"/>
    <p:restoredTop sz="86921" autoAdjust="0"/>
  </p:normalViewPr>
  <p:slideViewPr>
    <p:cSldViewPr>
      <p:cViewPr>
        <p:scale>
          <a:sx n="110" d="100"/>
          <a:sy n="110" d="100"/>
        </p:scale>
        <p:origin x="3040" y="1816"/>
      </p:cViewPr>
      <p:guideLst>
        <p:guide orient="horz" pos="2160"/>
        <p:guide pos="2880"/>
      </p:guideLst>
    </p:cSldViewPr>
  </p:slideViewPr>
  <p:outlineViewPr>
    <p:cViewPr>
      <p:scale>
        <a:sx n="33" d="100"/>
        <a:sy n="33" d="100"/>
      </p:scale>
      <p:origin x="54" y="0"/>
    </p:cViewPr>
  </p:outlineViewPr>
  <p:notesTextViewPr>
    <p:cViewPr>
      <p:scale>
        <a:sx n="100" d="100"/>
        <a:sy n="100" d="100"/>
      </p:scale>
      <p:origin x="0" y="0"/>
    </p:cViewPr>
  </p:notesTextViewPr>
  <p:sorterViewPr>
    <p:cViewPr>
      <p:scale>
        <a:sx n="115" d="100"/>
        <a:sy n="115" d="100"/>
      </p:scale>
      <p:origin x="0" y="16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54052B1-47FF-2A4E-9AC6-355D97D8B398}" type="datetimeFigureOut">
              <a:rPr lang="en-US" smtClean="0"/>
              <a:t>3/7/17</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16775BE-5C1B-F744-92A3-4F29CEE63417}" type="slidenum">
              <a:rPr lang="en-US" smtClean="0"/>
              <a:t>‹#›</a:t>
            </a:fld>
            <a:endParaRPr lang="en-US"/>
          </a:p>
        </p:txBody>
      </p:sp>
    </p:spTree>
    <p:extLst>
      <p:ext uri="{BB962C8B-B14F-4D97-AF65-F5344CB8AC3E}">
        <p14:creationId xmlns:p14="http://schemas.microsoft.com/office/powerpoint/2010/main" val="2288853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6F55C0F2-6A58-4B6E-9402-11706B84E50F}" type="datetimeFigureOut">
              <a:rPr lang="en-US" smtClean="0"/>
              <a:pPr/>
              <a:t>3/7/17</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85820E8-CC3D-438F-8F14-E76BCF9276DD}" type="slidenum">
              <a:rPr lang="en-US" smtClean="0"/>
              <a:pPr/>
              <a:t>‹#›</a:t>
            </a:fld>
            <a:endParaRPr lang="en-US"/>
          </a:p>
        </p:txBody>
      </p:sp>
    </p:spTree>
    <p:extLst>
      <p:ext uri="{BB962C8B-B14F-4D97-AF65-F5344CB8AC3E}">
        <p14:creationId xmlns:p14="http://schemas.microsoft.com/office/powerpoint/2010/main" val="46469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5820E8-CC3D-438F-8F14-E76BCF9276DD}" type="slidenum">
              <a:rPr lang="en-US" smtClean="0"/>
              <a:pPr/>
              <a:t>1</a:t>
            </a:fld>
            <a:endParaRPr lang="en-US"/>
          </a:p>
        </p:txBody>
      </p:sp>
    </p:spTree>
    <p:extLst>
      <p:ext uri="{BB962C8B-B14F-4D97-AF65-F5344CB8AC3E}">
        <p14:creationId xmlns:p14="http://schemas.microsoft.com/office/powerpoint/2010/main" val="29780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Rot="1" noChangeAspect="1" noChangeArrowheads="1" noTextEdit="1"/>
          </p:cNvSpPr>
          <p:nvPr>
            <p:ph type="sldImg"/>
          </p:nvPr>
        </p:nvSpPr>
        <p:spPr>
          <a:xfrm>
            <a:off x="2859088" y="515938"/>
            <a:ext cx="3425825" cy="2570162"/>
          </a:xfrm>
          <a:ln/>
        </p:spPr>
      </p:sp>
      <p:sp>
        <p:nvSpPr>
          <p:cNvPr id="629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5899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69C9669-D05E-418B-A248-7E60EF9CADE6}" type="slidenum">
              <a:rPr lang="en-US">
                <a:latin typeface="Tahoma" pitchFamily="34" charset="0"/>
              </a:rPr>
              <a:pPr/>
              <a:t>33</a:t>
            </a:fld>
            <a:endParaRPr lang="en-US">
              <a:latin typeface="Tahoma" pitchFamily="34" charset="0"/>
            </a:endParaRPr>
          </a:p>
        </p:txBody>
      </p:sp>
      <p:sp>
        <p:nvSpPr>
          <p:cNvPr id="51203" name="Rectangle 2"/>
          <p:cNvSpPr>
            <a:spLocks noGrp="1" noRot="1" noChangeAspect="1" noChangeArrowheads="1" noTextEdit="1"/>
          </p:cNvSpPr>
          <p:nvPr>
            <p:ph type="sldImg"/>
          </p:nvPr>
        </p:nvSpPr>
        <p:spPr>
          <a:xfrm>
            <a:off x="2859088" y="515938"/>
            <a:ext cx="3425825" cy="2570162"/>
          </a:xfrm>
          <a:ln/>
        </p:spPr>
      </p:sp>
      <p:sp>
        <p:nvSpPr>
          <p:cNvPr id="51204" name="Rectangle 3"/>
          <p:cNvSpPr>
            <a:spLocks noGrp="1" noChangeArrowheads="1"/>
          </p:cNvSpPr>
          <p:nvPr>
            <p:ph type="body" idx="1"/>
          </p:nvPr>
        </p:nvSpPr>
        <p:spPr>
          <a:xfrm>
            <a:off x="914400" y="3258020"/>
            <a:ext cx="7315200" cy="3084695"/>
          </a:xfrm>
          <a:noFill/>
          <a:ln/>
        </p:spPr>
        <p:txBody>
          <a:bodyPr/>
          <a:lstStyle/>
          <a:p>
            <a:pPr eaLnBrk="1" hangingPunct="1"/>
            <a:endParaRPr lang="en-US" smtClean="0"/>
          </a:p>
        </p:txBody>
      </p:sp>
    </p:spTree>
    <p:extLst>
      <p:ext uri="{BB962C8B-B14F-4D97-AF65-F5344CB8AC3E}">
        <p14:creationId xmlns:p14="http://schemas.microsoft.com/office/powerpoint/2010/main" val="296647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Fighting</a:t>
            </a:r>
            <a:r>
              <a:rPr lang="en-US" baseline="0" dirty="0" smtClean="0"/>
              <a:t> over intellectual property – might as well be a scene out of “Breaking Bad”</a:t>
            </a:r>
            <a:endParaRPr lang="en-US" dirty="0"/>
          </a:p>
        </p:txBody>
      </p:sp>
      <p:sp>
        <p:nvSpPr>
          <p:cNvPr id="4" name="Slide Number Placeholder 3"/>
          <p:cNvSpPr>
            <a:spLocks noGrp="1"/>
          </p:cNvSpPr>
          <p:nvPr>
            <p:ph type="sldNum" sz="quarter" idx="10"/>
          </p:nvPr>
        </p:nvSpPr>
        <p:spPr/>
        <p:txBody>
          <a:bodyPr/>
          <a:lstStyle/>
          <a:p>
            <a:fld id="{185820E8-CC3D-438F-8F14-E76BCF9276DD}" type="slidenum">
              <a:rPr lang="en-US" smtClean="0"/>
              <a:pPr/>
              <a:t>37</a:t>
            </a:fld>
            <a:endParaRPr lang="en-US"/>
          </a:p>
        </p:txBody>
      </p:sp>
    </p:spTree>
    <p:extLst>
      <p:ext uri="{BB962C8B-B14F-4D97-AF65-F5344CB8AC3E}">
        <p14:creationId xmlns:p14="http://schemas.microsoft.com/office/powerpoint/2010/main" val="307058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Fighting</a:t>
            </a:r>
            <a:r>
              <a:rPr lang="en-US" baseline="0" dirty="0" smtClean="0"/>
              <a:t> over intellectual property – might as well be a scene out of “Breaking Bad”</a:t>
            </a:r>
            <a:endParaRPr lang="en-US" dirty="0"/>
          </a:p>
        </p:txBody>
      </p:sp>
      <p:sp>
        <p:nvSpPr>
          <p:cNvPr id="4" name="Slide Number Placeholder 3"/>
          <p:cNvSpPr>
            <a:spLocks noGrp="1"/>
          </p:cNvSpPr>
          <p:nvPr>
            <p:ph type="sldNum" sz="quarter" idx="10"/>
          </p:nvPr>
        </p:nvSpPr>
        <p:spPr/>
        <p:txBody>
          <a:bodyPr/>
          <a:lstStyle/>
          <a:p>
            <a:fld id="{185820E8-CC3D-438F-8F14-E76BCF9276DD}" type="slidenum">
              <a:rPr lang="en-US" smtClean="0"/>
              <a:pPr/>
              <a:t>38</a:t>
            </a:fld>
            <a:endParaRPr lang="en-US"/>
          </a:p>
        </p:txBody>
      </p:sp>
    </p:spTree>
    <p:extLst>
      <p:ext uri="{BB962C8B-B14F-4D97-AF65-F5344CB8AC3E}">
        <p14:creationId xmlns:p14="http://schemas.microsoft.com/office/powerpoint/2010/main" val="307058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69C9669-D05E-418B-A248-7E60EF9CADE6}" type="slidenum">
              <a:rPr lang="en-US">
                <a:latin typeface="Tahoma" pitchFamily="34" charset="0"/>
              </a:rPr>
              <a:pPr/>
              <a:t>41</a:t>
            </a:fld>
            <a:endParaRPr lang="en-US">
              <a:latin typeface="Tahoma" pitchFamily="34" charset="0"/>
            </a:endParaRPr>
          </a:p>
        </p:txBody>
      </p:sp>
      <p:sp>
        <p:nvSpPr>
          <p:cNvPr id="51203" name="Rectangle 2"/>
          <p:cNvSpPr>
            <a:spLocks noGrp="1" noRot="1" noChangeAspect="1" noChangeArrowheads="1" noTextEdit="1"/>
          </p:cNvSpPr>
          <p:nvPr>
            <p:ph type="sldImg"/>
          </p:nvPr>
        </p:nvSpPr>
        <p:spPr>
          <a:xfrm>
            <a:off x="2859088" y="515938"/>
            <a:ext cx="3425825" cy="2570162"/>
          </a:xfrm>
          <a:ln/>
        </p:spPr>
      </p:sp>
      <p:sp>
        <p:nvSpPr>
          <p:cNvPr id="51204" name="Rectangle 3"/>
          <p:cNvSpPr>
            <a:spLocks noGrp="1" noChangeArrowheads="1"/>
          </p:cNvSpPr>
          <p:nvPr>
            <p:ph type="body" idx="1"/>
          </p:nvPr>
        </p:nvSpPr>
        <p:spPr>
          <a:xfrm>
            <a:off x="914400" y="3258020"/>
            <a:ext cx="7315200" cy="3084695"/>
          </a:xfrm>
          <a:noFill/>
          <a:ln/>
        </p:spPr>
        <p:txBody>
          <a:bodyPr/>
          <a:lstStyle/>
          <a:p>
            <a:pPr eaLnBrk="1" hangingPunct="1"/>
            <a:endParaRPr lang="en-US" smtClean="0"/>
          </a:p>
        </p:txBody>
      </p:sp>
    </p:spTree>
    <p:extLst>
      <p:ext uri="{BB962C8B-B14F-4D97-AF65-F5344CB8AC3E}">
        <p14:creationId xmlns:p14="http://schemas.microsoft.com/office/powerpoint/2010/main" val="124567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E7FA4-E55A-A94C-87B6-EE64D02CA54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960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69C9669-D05E-418B-A248-7E60EF9CADE6}" type="slidenum">
              <a:rPr lang="en-US">
                <a:latin typeface="Tahoma" pitchFamily="34" charset="0"/>
              </a:rPr>
              <a:pPr/>
              <a:t>3</a:t>
            </a:fld>
            <a:endParaRPr lang="en-US">
              <a:latin typeface="Tahoma" pitchFamily="34" charset="0"/>
            </a:endParaRPr>
          </a:p>
        </p:txBody>
      </p:sp>
      <p:sp>
        <p:nvSpPr>
          <p:cNvPr id="51203" name="Rectangle 2"/>
          <p:cNvSpPr>
            <a:spLocks noGrp="1" noRot="1" noChangeAspect="1" noChangeArrowheads="1" noTextEdit="1"/>
          </p:cNvSpPr>
          <p:nvPr>
            <p:ph type="sldImg"/>
          </p:nvPr>
        </p:nvSpPr>
        <p:spPr>
          <a:xfrm>
            <a:off x="2859088" y="515938"/>
            <a:ext cx="3425825" cy="2570162"/>
          </a:xfrm>
          <a:ln/>
        </p:spPr>
      </p:sp>
      <p:sp>
        <p:nvSpPr>
          <p:cNvPr id="51204" name="Rectangle 3"/>
          <p:cNvSpPr>
            <a:spLocks noGrp="1" noChangeArrowheads="1"/>
          </p:cNvSpPr>
          <p:nvPr>
            <p:ph type="body" idx="1"/>
          </p:nvPr>
        </p:nvSpPr>
        <p:spPr>
          <a:xfrm>
            <a:off x="914400" y="3258020"/>
            <a:ext cx="7315200" cy="3084695"/>
          </a:xfrm>
          <a:noFill/>
          <a:ln/>
        </p:spPr>
        <p:txBody>
          <a:bodyPr/>
          <a:lstStyle/>
          <a:p>
            <a:pPr eaLnBrk="1" hangingPunct="1"/>
            <a:endParaRPr lang="en-US" smtClean="0"/>
          </a:p>
        </p:txBody>
      </p:sp>
    </p:spTree>
    <p:extLst>
      <p:ext uri="{BB962C8B-B14F-4D97-AF65-F5344CB8AC3E}">
        <p14:creationId xmlns:p14="http://schemas.microsoft.com/office/powerpoint/2010/main" val="160598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69C9669-D05E-418B-A248-7E60EF9CADE6}" type="slidenum">
              <a:rPr lang="en-US">
                <a:latin typeface="Tahoma" pitchFamily="34" charset="0"/>
              </a:rPr>
              <a:pPr/>
              <a:t>9</a:t>
            </a:fld>
            <a:endParaRPr lang="en-US">
              <a:latin typeface="Tahoma" pitchFamily="34" charset="0"/>
            </a:endParaRPr>
          </a:p>
        </p:txBody>
      </p:sp>
      <p:sp>
        <p:nvSpPr>
          <p:cNvPr id="51203" name="Rectangle 2"/>
          <p:cNvSpPr>
            <a:spLocks noGrp="1" noRot="1" noChangeAspect="1" noChangeArrowheads="1" noTextEdit="1"/>
          </p:cNvSpPr>
          <p:nvPr>
            <p:ph type="sldImg"/>
          </p:nvPr>
        </p:nvSpPr>
        <p:spPr>
          <a:xfrm>
            <a:off x="2859088" y="515938"/>
            <a:ext cx="3425825" cy="2570162"/>
          </a:xfrm>
          <a:ln/>
        </p:spPr>
      </p:sp>
      <p:sp>
        <p:nvSpPr>
          <p:cNvPr id="51204" name="Rectangle 3"/>
          <p:cNvSpPr>
            <a:spLocks noGrp="1" noChangeArrowheads="1"/>
          </p:cNvSpPr>
          <p:nvPr>
            <p:ph type="body" idx="1"/>
          </p:nvPr>
        </p:nvSpPr>
        <p:spPr>
          <a:xfrm>
            <a:off x="914400" y="3258020"/>
            <a:ext cx="7315200" cy="3084695"/>
          </a:xfrm>
          <a:noFill/>
          <a:ln/>
        </p:spPr>
        <p:txBody>
          <a:bodyPr/>
          <a:lstStyle/>
          <a:p>
            <a:pPr eaLnBrk="1" hangingPunct="1"/>
            <a:endParaRPr lang="en-US" smtClean="0"/>
          </a:p>
        </p:txBody>
      </p:sp>
    </p:spTree>
    <p:extLst>
      <p:ext uri="{BB962C8B-B14F-4D97-AF65-F5344CB8AC3E}">
        <p14:creationId xmlns:p14="http://schemas.microsoft.com/office/powerpoint/2010/main" val="122881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69C9669-D05E-418B-A248-7E60EF9CADE6}" type="slidenum">
              <a:rPr lang="en-US">
                <a:latin typeface="Tahoma" pitchFamily="34" charset="0"/>
              </a:rPr>
              <a:pPr/>
              <a:t>15</a:t>
            </a:fld>
            <a:endParaRPr lang="en-US">
              <a:latin typeface="Tahoma" pitchFamily="34" charset="0"/>
            </a:endParaRPr>
          </a:p>
        </p:txBody>
      </p:sp>
      <p:sp>
        <p:nvSpPr>
          <p:cNvPr id="51203" name="Rectangle 2"/>
          <p:cNvSpPr>
            <a:spLocks noGrp="1" noRot="1" noChangeAspect="1" noChangeArrowheads="1" noTextEdit="1"/>
          </p:cNvSpPr>
          <p:nvPr>
            <p:ph type="sldImg"/>
          </p:nvPr>
        </p:nvSpPr>
        <p:spPr>
          <a:xfrm>
            <a:off x="2859088" y="515938"/>
            <a:ext cx="3425825" cy="2570162"/>
          </a:xfrm>
          <a:ln/>
        </p:spPr>
      </p:sp>
      <p:sp>
        <p:nvSpPr>
          <p:cNvPr id="51204" name="Rectangle 3"/>
          <p:cNvSpPr>
            <a:spLocks noGrp="1" noChangeArrowheads="1"/>
          </p:cNvSpPr>
          <p:nvPr>
            <p:ph type="body" idx="1"/>
          </p:nvPr>
        </p:nvSpPr>
        <p:spPr>
          <a:xfrm>
            <a:off x="914400" y="3258020"/>
            <a:ext cx="7315200" cy="3084695"/>
          </a:xfrm>
          <a:noFill/>
          <a:ln/>
        </p:spPr>
        <p:txBody>
          <a:bodyPr/>
          <a:lstStyle/>
          <a:p>
            <a:pPr eaLnBrk="1" hangingPunct="1"/>
            <a:endParaRPr lang="en-US" smtClean="0"/>
          </a:p>
        </p:txBody>
      </p:sp>
    </p:spTree>
    <p:extLst>
      <p:ext uri="{BB962C8B-B14F-4D97-AF65-F5344CB8AC3E}">
        <p14:creationId xmlns:p14="http://schemas.microsoft.com/office/powerpoint/2010/main" val="34681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Teams</a:t>
            </a:r>
            <a:r>
              <a:rPr lang="en-US" baseline="0" dirty="0" smtClean="0"/>
              <a:t> outside of science increasingly share these features (e.g., intelligence analysis teams, surgical teams, top management teams, new product development teams) and they can pose challenges to effective coordination of work.  The committee assumes that insights from teams in other contexts provides a rich foundation of knowledge to inform interventions to improve the effectiveness of science teams.  </a:t>
            </a:r>
            <a:endParaRPr lang="en-US" dirty="0"/>
          </a:p>
        </p:txBody>
      </p:sp>
      <p:sp>
        <p:nvSpPr>
          <p:cNvPr id="4" name="Slide Number Placeholder 3"/>
          <p:cNvSpPr>
            <a:spLocks noGrp="1"/>
          </p:cNvSpPr>
          <p:nvPr>
            <p:ph type="sldNum" sz="quarter" idx="10"/>
          </p:nvPr>
        </p:nvSpPr>
        <p:spPr/>
        <p:txBody>
          <a:bodyPr/>
          <a:lstStyle/>
          <a:p>
            <a:fld id="{AA67E080-CBDB-4CF7-A6FD-07275370D50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757446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69C9669-D05E-418B-A248-7E60EF9CADE6}" type="slidenum">
              <a:rPr lang="en-US">
                <a:latin typeface="Tahoma" pitchFamily="34" charset="0"/>
              </a:rPr>
              <a:pPr/>
              <a:t>22</a:t>
            </a:fld>
            <a:endParaRPr lang="en-US">
              <a:latin typeface="Tahoma" pitchFamily="34" charset="0"/>
            </a:endParaRPr>
          </a:p>
        </p:txBody>
      </p:sp>
      <p:sp>
        <p:nvSpPr>
          <p:cNvPr id="51203" name="Rectangle 2"/>
          <p:cNvSpPr>
            <a:spLocks noGrp="1" noRot="1" noChangeAspect="1" noChangeArrowheads="1" noTextEdit="1"/>
          </p:cNvSpPr>
          <p:nvPr>
            <p:ph type="sldImg"/>
          </p:nvPr>
        </p:nvSpPr>
        <p:spPr>
          <a:xfrm>
            <a:off x="2859088" y="515938"/>
            <a:ext cx="3425825" cy="2570162"/>
          </a:xfrm>
          <a:ln/>
        </p:spPr>
      </p:sp>
      <p:sp>
        <p:nvSpPr>
          <p:cNvPr id="51204" name="Rectangle 3"/>
          <p:cNvSpPr>
            <a:spLocks noGrp="1" noChangeArrowheads="1"/>
          </p:cNvSpPr>
          <p:nvPr>
            <p:ph type="body" idx="1"/>
          </p:nvPr>
        </p:nvSpPr>
        <p:spPr>
          <a:xfrm>
            <a:off x="914400" y="3258020"/>
            <a:ext cx="7315200" cy="3084695"/>
          </a:xfrm>
          <a:noFill/>
          <a:ln/>
        </p:spPr>
        <p:txBody>
          <a:bodyPr/>
          <a:lstStyle/>
          <a:p>
            <a:pPr eaLnBrk="1" hangingPunct="1"/>
            <a:endParaRPr lang="en-US" smtClean="0"/>
          </a:p>
        </p:txBody>
      </p:sp>
    </p:spTree>
    <p:extLst>
      <p:ext uri="{BB962C8B-B14F-4D97-AF65-F5344CB8AC3E}">
        <p14:creationId xmlns:p14="http://schemas.microsoft.com/office/powerpoint/2010/main" val="829906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Do Individual First and then Do Group</a:t>
            </a:r>
            <a:endParaRPr lang="en-US" sz="2000" b="1" dirty="0"/>
          </a:p>
        </p:txBody>
      </p:sp>
      <p:sp>
        <p:nvSpPr>
          <p:cNvPr id="4" name="Slide Number Placeholder 3"/>
          <p:cNvSpPr>
            <a:spLocks noGrp="1"/>
          </p:cNvSpPr>
          <p:nvPr>
            <p:ph type="sldNum" sz="quarter" idx="10"/>
          </p:nvPr>
        </p:nvSpPr>
        <p:spPr/>
        <p:txBody>
          <a:bodyPr/>
          <a:lstStyle/>
          <a:p>
            <a:fld id="{185820E8-CC3D-438F-8F14-E76BCF9276DD}" type="slidenum">
              <a:rPr lang="en-US" smtClean="0"/>
              <a:pPr/>
              <a:t>28</a:t>
            </a:fld>
            <a:endParaRPr lang="en-US"/>
          </a:p>
        </p:txBody>
      </p:sp>
    </p:spTree>
    <p:extLst>
      <p:ext uri="{BB962C8B-B14F-4D97-AF65-F5344CB8AC3E}">
        <p14:creationId xmlns:p14="http://schemas.microsoft.com/office/powerpoint/2010/main" val="1127900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Rot="1" noChangeAspect="1" noChangeArrowheads="1" noTextEdit="1"/>
          </p:cNvSpPr>
          <p:nvPr>
            <p:ph type="sldImg"/>
          </p:nvPr>
        </p:nvSpPr>
        <p:spPr>
          <a:xfrm>
            <a:off x="2859088" y="515938"/>
            <a:ext cx="3425825" cy="2570162"/>
          </a:xfrm>
          <a:ln/>
        </p:spPr>
      </p:sp>
      <p:sp>
        <p:nvSpPr>
          <p:cNvPr id="629763" name="Rectangle 3"/>
          <p:cNvSpPr>
            <a:spLocks noGrp="1" noChangeArrowheads="1"/>
          </p:cNvSpPr>
          <p:nvPr>
            <p:ph type="body" idx="1"/>
          </p:nvPr>
        </p:nvSpPr>
        <p:spPr/>
        <p:txBody>
          <a:bodyPr/>
          <a:lstStyle/>
          <a:p>
            <a:r>
              <a:rPr lang="en-US" dirty="0" smtClean="0"/>
              <a:t>Publishing or data sharing</a:t>
            </a:r>
            <a:r>
              <a:rPr lang="en-US" baseline="0" dirty="0" smtClean="0"/>
              <a:t> (different goals)</a:t>
            </a:r>
          </a:p>
          <a:p>
            <a:r>
              <a:rPr lang="en-US" baseline="0" dirty="0" smtClean="0"/>
              <a:t>Compliance versus research (different goals)</a:t>
            </a:r>
            <a:endParaRPr lang="en-US" dirty="0"/>
          </a:p>
        </p:txBody>
      </p:sp>
    </p:spTree>
    <p:extLst>
      <p:ext uri="{BB962C8B-B14F-4D97-AF65-F5344CB8AC3E}">
        <p14:creationId xmlns:p14="http://schemas.microsoft.com/office/powerpoint/2010/main" val="1758996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AFC990A8-B446-4EB0-8A3D-9D652762E507}" type="datetimeFigureOut">
              <a:rPr lang="en-US" smtClean="0"/>
              <a:pPr/>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35440-7865-4902-B30C-FF556BF0AF27}"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C990A8-B446-4EB0-8A3D-9D652762E507}" type="datetimeFigureOut">
              <a:rPr lang="en-US" smtClean="0"/>
              <a:pPr/>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35440-7865-4902-B30C-FF556BF0AF27}" type="slidenum">
              <a:rPr lang="en-US" smtClean="0"/>
              <a:pPr/>
              <a:t>‹#›</a:t>
            </a:fld>
            <a:endParaRPr lang="en-US"/>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C990A8-B446-4EB0-8A3D-9D652762E507}" type="datetimeFigureOut">
              <a:rPr lang="en-US" smtClean="0"/>
              <a:pPr/>
              <a:t>3/7/17</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A3035440-7865-4902-B30C-FF556BF0AF27}" type="slidenum">
              <a:rPr lang="en-US" smtClean="0"/>
              <a:pPr/>
              <a:t>‹#›</a:t>
            </a:fld>
            <a:endParaRPr lang="en-US"/>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229600" cy="874776"/>
          </a:xfrm>
        </p:spPr>
        <p:txBody>
          <a:bodyPr>
            <a:normAutofit/>
          </a:bodyPr>
          <a:lstStyle>
            <a:lvl1pPr>
              <a:defRPr sz="3600">
                <a:effectLst>
                  <a:outerShdw blurRad="38100" dist="38100" dir="2700000" algn="tl">
                    <a:srgbClr val="000000">
                      <a:alpha val="43137"/>
                    </a:srgbClr>
                  </a:outerShdw>
                </a:effectLst>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C990A8-B446-4EB0-8A3D-9D652762E507}" type="datetimeFigureOut">
              <a:rPr lang="en-US" smtClean="0"/>
              <a:pPr/>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35440-7865-4902-B30C-FF556BF0AF27}" type="slidenum">
              <a:rPr lang="en-US" smtClean="0"/>
              <a:pPr/>
              <a:t>‹#›</a:t>
            </a:fld>
            <a:endParaRPr lang="en-US"/>
          </a:p>
        </p:txBody>
      </p:sp>
      <p:pic>
        <p:nvPicPr>
          <p:cNvPr id="7" name="Picture 6" descr="UCF CogSci Logo.JPG"/>
          <p:cNvPicPr/>
          <p:nvPr userDrawn="1"/>
        </p:nvPicPr>
        <p:blipFill>
          <a:blip r:embed="rId2" cstate="print"/>
          <a:srcRect t="2598" r="53750" b="78736"/>
          <a:stretch>
            <a:fillRect/>
          </a:stretch>
        </p:blipFill>
        <p:spPr>
          <a:xfrm>
            <a:off x="7162800" y="51148"/>
            <a:ext cx="1930052"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3D460-0A63-FE41-8628-7A6F3702B345}" type="datetimeFigureOut">
              <a:rPr lang="en-US" smtClean="0">
                <a:solidFill>
                  <a:prstClr val="black">
                    <a:tint val="75000"/>
                  </a:prstClr>
                </a:solidFill>
              </a:rPr>
              <a:pPr/>
              <a:t>3/7/17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DBA4A7-D7E3-1648-8354-468C12BC1B8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FC990A8-B446-4EB0-8A3D-9D652762E507}" type="datetimeFigureOut">
              <a:rPr lang="en-US" smtClean="0"/>
              <a:pPr/>
              <a:t>3/7/17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35440-7865-4902-B30C-FF556BF0AF2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FC990A8-B446-4EB0-8A3D-9D652762E507}" type="datetimeFigureOut">
              <a:rPr lang="en-US" smtClean="0"/>
              <a:pPr/>
              <a:t>3/7/17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35440-7865-4902-B30C-FF556BF0AF27}" type="slidenum">
              <a:rPr lang="en-US" smtClean="0"/>
              <a:pPr/>
              <a:t>‹#›</a:t>
            </a:fld>
            <a:endParaRPr lang="en-US"/>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FC990A8-B446-4EB0-8A3D-9D652762E507}" type="datetimeFigureOut">
              <a:rPr lang="en-US" smtClean="0"/>
              <a:pPr/>
              <a:t>3/7/17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035440-7865-4902-B30C-FF556BF0AF27}" type="slidenum">
              <a:rPr lang="en-US" smtClean="0"/>
              <a:pPr/>
              <a:t>‹#›</a:t>
            </a:fld>
            <a:endParaRPr lang="en-US"/>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FC990A8-B446-4EB0-8A3D-9D652762E507}" type="datetimeFigureOut">
              <a:rPr lang="en-US" smtClean="0"/>
              <a:pPr/>
              <a:t>3/7/17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035440-7865-4902-B30C-FF556BF0AF27}" type="slidenum">
              <a:rPr lang="en-US" smtClean="0"/>
              <a:pPr/>
              <a:t>‹#›</a:t>
            </a:fld>
            <a:endParaRPr lang="en-US"/>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990A8-B446-4EB0-8A3D-9D652762E507}" type="datetimeFigureOut">
              <a:rPr lang="en-US" smtClean="0"/>
              <a:pPr/>
              <a:t>3/7/17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035440-7865-4902-B30C-FF556BF0AF27}" type="slidenum">
              <a:rPr lang="en-US" smtClean="0"/>
              <a:pPr/>
              <a:t>‹#›</a:t>
            </a:fld>
            <a:endParaRPr lang="en-US"/>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FC990A8-B446-4EB0-8A3D-9D652762E507}" type="datetimeFigureOut">
              <a:rPr lang="en-US" smtClean="0"/>
              <a:pPr/>
              <a:t>3/7/17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35440-7865-4902-B30C-FF556BF0AF27}"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AFC990A8-B446-4EB0-8A3D-9D652762E507}" type="datetimeFigureOut">
              <a:rPr lang="en-US" smtClean="0"/>
              <a:pPr/>
              <a:t>3/7/17</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A3035440-7865-4902-B30C-FF556BF0AF2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wip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AFC990A8-B446-4EB0-8A3D-9D652762E507}" type="datetimeFigureOut">
              <a:rPr lang="en-US" smtClean="0"/>
              <a:pPr/>
              <a:t>3/7/17</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A3035440-7865-4902-B30C-FF556BF0AF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ipe/>
  </p:transition>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4B3D460-0A63-FE41-8628-7A6F3702B345}" type="datetimeFigureOut">
              <a:rPr lang="en-US" smtClean="0">
                <a:solidFill>
                  <a:prstClr val="black">
                    <a:tint val="75000"/>
                  </a:prstClr>
                </a:solidFill>
              </a:rPr>
              <a:pPr defTabSz="457200"/>
              <a:t>3/7/17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6DBA4A7-D7E3-1648-8354-468C12BC1B8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9067491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tiff"/></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22.gif"/><Relationship Id="rId5" Type="http://schemas.openxmlformats.org/officeDocument/2006/relationships/image" Target="../media/image23.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hyperlink" Target="http://www.scienceofteamscience.or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arcus.org/meetings/2017/arctic-research-day" TargetMode="External"/><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hyperlink" Target="https://www.youtube.com/user/ARCUSvide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e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57400"/>
            <a:ext cx="8915400" cy="1673352"/>
          </a:xfrm>
        </p:spPr>
        <p:txBody>
          <a:bodyPr>
            <a:noAutofit/>
          </a:bodyPr>
          <a:lstStyle/>
          <a:p>
            <a:r>
              <a:rPr lang="en-US" sz="3800" dirty="0"/>
              <a:t>Team Science as Collaborative Cognition in Complex Contexts</a:t>
            </a:r>
            <a:endParaRPr lang="en-US" sz="3800" i="1" dirty="0"/>
          </a:p>
        </p:txBody>
      </p:sp>
      <p:sp>
        <p:nvSpPr>
          <p:cNvPr id="3" name="Subtitle 2"/>
          <p:cNvSpPr>
            <a:spLocks noGrp="1"/>
          </p:cNvSpPr>
          <p:nvPr>
            <p:ph type="subTitle" idx="1"/>
          </p:nvPr>
        </p:nvSpPr>
        <p:spPr>
          <a:xfrm>
            <a:off x="228600" y="4343400"/>
            <a:ext cx="8899634" cy="762000"/>
          </a:xfrm>
        </p:spPr>
        <p:txBody>
          <a:bodyPr>
            <a:noAutofit/>
          </a:bodyPr>
          <a:lstStyle/>
          <a:p>
            <a:r>
              <a:rPr lang="en-US" b="1" dirty="0" smtClean="0"/>
              <a:t>Stephen M. Fiore, Ph.D</a:t>
            </a:r>
            <a:r>
              <a:rPr lang="en-US" b="1" dirty="0" smtClean="0"/>
              <a:t>.</a:t>
            </a:r>
          </a:p>
          <a:p>
            <a:r>
              <a:rPr lang="en-US" sz="1600" b="1" dirty="0" err="1" smtClean="0"/>
              <a:t>sfiore@ist.ucf.edu</a:t>
            </a:r>
            <a:endParaRPr lang="en-US" sz="1600" b="1" dirty="0" smtClean="0"/>
          </a:p>
          <a:p>
            <a:r>
              <a:rPr lang="en-US" b="1" dirty="0" smtClean="0"/>
              <a:t>University of Central Florida</a:t>
            </a:r>
          </a:p>
          <a:p>
            <a:r>
              <a:rPr lang="en-US" b="1" dirty="0" smtClean="0"/>
              <a:t>Cognitive Sciences, Department of Philosophy and </a:t>
            </a:r>
          </a:p>
          <a:p>
            <a:r>
              <a:rPr lang="en-US" b="1" dirty="0" smtClean="0"/>
              <a:t>Institute for Simulation &amp; Training</a:t>
            </a:r>
          </a:p>
        </p:txBody>
      </p:sp>
      <p:pic>
        <p:nvPicPr>
          <p:cNvPr id="4" name="Picture 3" descr="UCF CogSci Logo.JPG"/>
          <p:cNvPicPr/>
          <p:nvPr/>
        </p:nvPicPr>
        <p:blipFill>
          <a:blip r:embed="rId3" cstate="print"/>
          <a:srcRect t="2598" r="53750" b="78736"/>
          <a:stretch>
            <a:fillRect/>
          </a:stretch>
        </p:blipFill>
        <p:spPr>
          <a:xfrm>
            <a:off x="2438400" y="304800"/>
            <a:ext cx="40386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0" y="5181600"/>
            <a:ext cx="9128234" cy="584775"/>
          </a:xfrm>
          <a:prstGeom prst="rect">
            <a:avLst/>
          </a:prstGeom>
        </p:spPr>
        <p:txBody>
          <a:bodyPr wrap="square">
            <a:spAutoFit/>
          </a:bodyPr>
          <a:lstStyle/>
          <a:p>
            <a:pPr marL="342900" indent="-342900">
              <a:spcBef>
                <a:spcPct val="20000"/>
              </a:spcBef>
              <a:defRPr/>
            </a:pPr>
            <a:r>
              <a:rPr lang="en-US" sz="1600" b="1" dirty="0" smtClean="0">
                <a:cs typeface="Times New Roman" pitchFamily="18" charset="0"/>
              </a:rPr>
              <a:t>Fiore, S. M. (2017). </a:t>
            </a:r>
            <a:r>
              <a:rPr lang="en-US" sz="1600" b="1" dirty="0"/>
              <a:t>Team Science as Collaborative Cognition in Complex Contexts</a:t>
            </a:r>
            <a:r>
              <a:rPr lang="en-US" sz="1600" b="1" dirty="0" smtClean="0">
                <a:cs typeface="Times New Roman" pitchFamily="18" charset="0"/>
              </a:rPr>
              <a:t>. </a:t>
            </a:r>
            <a:r>
              <a:rPr lang="en-US" sz="1600" b="1" i="1" dirty="0">
                <a:cs typeface="Times New Roman" pitchFamily="18" charset="0"/>
              </a:rPr>
              <a:t>Invited (Virtual) Presentation to Arctic Research Consortium of the United States </a:t>
            </a:r>
            <a:r>
              <a:rPr lang="en-US" sz="1600" b="1" i="1" dirty="0" smtClean="0">
                <a:cs typeface="Times New Roman" pitchFamily="18" charset="0"/>
              </a:rPr>
              <a:t>Webinar Series</a:t>
            </a:r>
            <a:r>
              <a:rPr lang="en-US" sz="1600" b="1" i="1" dirty="0">
                <a:cs typeface="Times New Roman" pitchFamily="18" charset="0"/>
              </a:rPr>
              <a:t>. </a:t>
            </a:r>
            <a:r>
              <a:rPr lang="en-US" sz="1600" b="1" dirty="0" smtClean="0">
                <a:cs typeface="Times New Roman" pitchFamily="18" charset="0"/>
              </a:rPr>
              <a:t>March 8</a:t>
            </a:r>
            <a:r>
              <a:rPr lang="en-US" sz="1600" b="1" baseline="30000" dirty="0" smtClean="0">
                <a:cs typeface="Times New Roman" pitchFamily="18" charset="0"/>
              </a:rPr>
              <a:t>th</a:t>
            </a:r>
            <a:r>
              <a:rPr lang="en-US" sz="1600" b="1" dirty="0" smtClean="0">
                <a:cs typeface="Times New Roman" pitchFamily="18" charset="0"/>
              </a:rPr>
              <a:t>.</a:t>
            </a:r>
            <a:endParaRPr lang="en-US" sz="1600" b="1" i="1" dirty="0">
              <a:cs typeface="Times New Roman" pitchFamily="18" charset="0"/>
            </a:endParaRPr>
          </a:p>
        </p:txBody>
      </p:sp>
      <p:pic>
        <p:nvPicPr>
          <p:cNvPr id="1026" name="Picture 2" descr="http://mirrors.creativecommons.org/presskit/buttons/88x31/png/by-nc-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9" y="6283419"/>
            <a:ext cx="1642241" cy="57458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660633" y="6335901"/>
            <a:ext cx="7467601" cy="461665"/>
          </a:xfrm>
          <a:prstGeom prst="rect">
            <a:avLst/>
          </a:prstGeom>
          <a:noFill/>
        </p:spPr>
        <p:txBody>
          <a:bodyPr wrap="square" rtlCol="0">
            <a:spAutoFit/>
          </a:bodyPr>
          <a:lstStyle/>
          <a:p>
            <a:r>
              <a:rPr lang="en-US" sz="1200" b="1" dirty="0"/>
              <a:t>This work by Stephen M. Fiore, PhD is licensed under a Creative Commons Attribution-</a:t>
            </a:r>
            <a:r>
              <a:rPr lang="en-US" sz="1200" b="1" dirty="0" err="1"/>
              <a:t>NonCommercial</a:t>
            </a:r>
            <a:r>
              <a:rPr lang="en-US" sz="1200" b="1" dirty="0"/>
              <a:t>-</a:t>
            </a:r>
            <a:r>
              <a:rPr lang="en-US" sz="1200" b="1" dirty="0" err="1"/>
              <a:t>NoDerivs</a:t>
            </a:r>
            <a:r>
              <a:rPr lang="en-US" sz="1200" b="1" dirty="0"/>
              <a:t> 3.0 </a:t>
            </a:r>
            <a:r>
              <a:rPr lang="en-US" sz="1200" b="1" dirty="0" err="1"/>
              <a:t>Unported</a:t>
            </a:r>
            <a:r>
              <a:rPr lang="en-US" sz="1200" b="1" dirty="0"/>
              <a:t> License </a:t>
            </a:r>
            <a:r>
              <a:rPr lang="en-US" sz="1200" b="1" dirty="0" smtClean="0"/>
              <a:t>2013. </a:t>
            </a:r>
            <a:r>
              <a:rPr lang="en-US" sz="1200" b="1" dirty="0"/>
              <a:t>Not for commercial use. Approved for redistribution. Attribution required</a:t>
            </a:r>
            <a:r>
              <a:rPr lang="en-US" sz="1200" b="1" dirty="0" smtClean="0"/>
              <a:t>.</a:t>
            </a:r>
            <a:endParaRPr lang="en-US" sz="1200" b="1" dirty="0"/>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0" y="1600201"/>
            <a:ext cx="2971799" cy="2622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ph idx="1"/>
          </p:nvPr>
        </p:nvSpPr>
        <p:spPr>
          <a:xfrm>
            <a:off x="61078" y="1524000"/>
            <a:ext cx="6415922" cy="2819400"/>
          </a:xfrm>
        </p:spPr>
        <p:txBody>
          <a:bodyPr rtlCol="0">
            <a:noAutofit/>
          </a:bodyPr>
          <a:lstStyle/>
          <a:p>
            <a:pPr marL="118872" indent="0">
              <a:buNone/>
            </a:pPr>
            <a:r>
              <a:rPr lang="en-US" sz="2400" b="1" u="sng" dirty="0" smtClean="0">
                <a:solidFill>
                  <a:srgbClr val="800000"/>
                </a:solidFill>
              </a:rPr>
              <a:t>ARCUS </a:t>
            </a:r>
            <a:r>
              <a:rPr lang="en-US" sz="2400" b="1" u="sng" dirty="0">
                <a:solidFill>
                  <a:srgbClr val="800000"/>
                </a:solidFill>
              </a:rPr>
              <a:t>CHALLENGE 1 </a:t>
            </a:r>
            <a:r>
              <a:rPr lang="en-US" sz="2400" b="1" dirty="0" smtClean="0"/>
              <a:t>- </a:t>
            </a:r>
            <a:r>
              <a:rPr lang="en-US" sz="2400" b="1" i="1" dirty="0" smtClean="0"/>
              <a:t>Understand </a:t>
            </a:r>
            <a:r>
              <a:rPr lang="en-US" sz="2400" b="1" i="1" u="sng" dirty="0">
                <a:solidFill>
                  <a:srgbClr val="800000"/>
                </a:solidFill>
              </a:rPr>
              <a:t>what it means to do</a:t>
            </a:r>
            <a:r>
              <a:rPr lang="en-US" sz="2400" b="1" i="1" dirty="0"/>
              <a:t> research across disciplines</a:t>
            </a:r>
          </a:p>
          <a:p>
            <a:pPr marL="118872" indent="0">
              <a:buNone/>
              <a:defRPr/>
            </a:pPr>
            <a:endParaRPr lang="en-US" sz="1600" b="1" u="sng" dirty="0" smtClean="0">
              <a:solidFill>
                <a:srgbClr val="800000"/>
              </a:solidFill>
            </a:endParaRPr>
          </a:p>
          <a:p>
            <a:pPr marL="118872" indent="0">
              <a:buNone/>
              <a:defRPr/>
            </a:pPr>
            <a:r>
              <a:rPr lang="en-US" sz="2000" b="1" u="sng" dirty="0" smtClean="0">
                <a:solidFill>
                  <a:srgbClr val="800000"/>
                </a:solidFill>
              </a:rPr>
              <a:t>CROSS</a:t>
            </a:r>
            <a:r>
              <a:rPr lang="en-US" sz="2000" b="1" u="sng" dirty="0"/>
              <a:t>-disciplinary Research</a:t>
            </a:r>
          </a:p>
          <a:p>
            <a:r>
              <a:rPr lang="en-US" sz="2000" dirty="0" smtClean="0"/>
              <a:t>Offer this </a:t>
            </a:r>
            <a:r>
              <a:rPr lang="en-US" sz="2000" dirty="0"/>
              <a:t>as a </a:t>
            </a:r>
            <a:r>
              <a:rPr lang="en-US" sz="2000" u="sng" dirty="0"/>
              <a:t>general term </a:t>
            </a:r>
            <a:r>
              <a:rPr lang="en-US" sz="2000" u="sng" dirty="0" smtClean="0"/>
              <a:t>to describe:</a:t>
            </a:r>
          </a:p>
          <a:p>
            <a:pPr lvl="1"/>
            <a:r>
              <a:rPr lang="en-US" sz="1800" dirty="0" smtClean="0"/>
              <a:t>Research </a:t>
            </a:r>
            <a:r>
              <a:rPr lang="en-US" sz="1800" dirty="0"/>
              <a:t>meant to utilize, in some way, varied concepts, methods, and theories from differing </a:t>
            </a:r>
            <a:r>
              <a:rPr lang="en-US" sz="1800" dirty="0" smtClean="0"/>
              <a:t>fields   </a:t>
            </a:r>
            <a:endParaRPr lang="en-US" sz="1800" dirty="0"/>
          </a:p>
          <a:p>
            <a:pPr lvl="1"/>
            <a:r>
              <a:rPr lang="en-US" sz="1800" dirty="0" smtClean="0"/>
              <a:t>Where science team </a:t>
            </a:r>
            <a:r>
              <a:rPr lang="en-US" sz="1800" dirty="0"/>
              <a:t>members contribute their disciplinary expertise and collectively contribute to the production of new knowledge </a:t>
            </a:r>
            <a:endParaRPr lang="en-US" sz="1800" dirty="0" smtClean="0"/>
          </a:p>
          <a:p>
            <a:pPr lvl="1"/>
            <a:r>
              <a:rPr lang="en-US" sz="1800" b="1" i="1" dirty="0" smtClean="0">
                <a:solidFill>
                  <a:srgbClr val="800000"/>
                </a:solidFill>
              </a:rPr>
              <a:t>Multi-, Inter-, and Trans-disciplinary Research</a:t>
            </a:r>
            <a:endParaRPr lang="en-US" sz="1800" b="1" i="1" dirty="0">
              <a:solidFill>
                <a:srgbClr val="800000"/>
              </a:solidFill>
            </a:endParaRPr>
          </a:p>
        </p:txBody>
      </p:sp>
      <p:sp>
        <p:nvSpPr>
          <p:cNvPr id="9" name="Title 1"/>
          <p:cNvSpPr>
            <a:spLocks noGrp="1"/>
          </p:cNvSpPr>
          <p:nvPr>
            <p:ph type="title"/>
          </p:nvPr>
        </p:nvSpPr>
        <p:spPr>
          <a:xfrm>
            <a:off x="0" y="304800"/>
            <a:ext cx="8991600" cy="838200"/>
          </a:xfrm>
        </p:spPr>
        <p:txBody>
          <a:bodyPr rtlCol="0">
            <a:noAutofit/>
          </a:bodyPr>
          <a:lstStyle/>
          <a:p>
            <a:pPr eaLnBrk="1" fontAlgn="auto" hangingPunct="1">
              <a:spcAft>
                <a:spcPts val="0"/>
              </a:spcAft>
              <a:defRPr/>
            </a:pPr>
            <a:r>
              <a:rPr lang="en-US" sz="4400" dirty="0" smtClean="0"/>
              <a:t>Part I. ARCUS Challenge 1</a:t>
            </a:r>
            <a:br>
              <a:rPr lang="en-US" sz="4400" dirty="0" smtClean="0"/>
            </a:br>
            <a:r>
              <a:rPr lang="en-US" sz="4400" i="1" dirty="0" smtClean="0"/>
              <a:t>Defining Research Approaches</a:t>
            </a:r>
            <a:endParaRPr lang="en-US" sz="4400" i="1" dirty="0"/>
          </a:p>
        </p:txBody>
      </p:sp>
      <p:sp>
        <p:nvSpPr>
          <p:cNvPr id="6" name="Content Placeholder 2"/>
          <p:cNvSpPr txBox="1">
            <a:spLocks/>
          </p:cNvSpPr>
          <p:nvPr/>
        </p:nvSpPr>
        <p:spPr>
          <a:xfrm>
            <a:off x="76200" y="5105400"/>
            <a:ext cx="8991600" cy="173000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50850" indent="-333375">
              <a:buNone/>
            </a:pPr>
            <a:r>
              <a:rPr lang="en-US" sz="1200" dirty="0"/>
              <a:t>Fiore, S.M., </a:t>
            </a:r>
            <a:r>
              <a:rPr lang="en-US" sz="1200" dirty="0" smtClean="0"/>
              <a:t>Phillips</a:t>
            </a:r>
            <a:r>
              <a:rPr lang="en-US" sz="1200" dirty="0"/>
              <a:t>, E., &amp; </a:t>
            </a:r>
            <a:r>
              <a:rPr lang="en-US" sz="1200" dirty="0" smtClean="0"/>
              <a:t>Sellers</a:t>
            </a:r>
            <a:r>
              <a:rPr lang="en-US" sz="1200" dirty="0"/>
              <a:t>, B. (2014). A Transdisciplinary Perspective on </a:t>
            </a:r>
            <a:r>
              <a:rPr lang="en-US" sz="1200" dirty="0" err="1"/>
              <a:t>Hedonomic</a:t>
            </a:r>
            <a:r>
              <a:rPr lang="en-US" sz="1200" dirty="0"/>
              <a:t> Sustainability. </a:t>
            </a:r>
            <a:r>
              <a:rPr lang="en-US" sz="1200" i="1" dirty="0"/>
              <a:t>Ergonomics in Design. 22(2), </a:t>
            </a:r>
            <a:r>
              <a:rPr lang="en-US" sz="1200" dirty="0"/>
              <a:t>22-29.</a:t>
            </a:r>
          </a:p>
          <a:p>
            <a:pPr marL="450850" indent="-333375">
              <a:buFont typeface="Wingdings 2"/>
              <a:buNone/>
            </a:pPr>
            <a:r>
              <a:rPr lang="en-US" sz="1200" dirty="0" smtClean="0"/>
              <a:t>Hall</a:t>
            </a:r>
            <a:r>
              <a:rPr lang="en-US" sz="1200" dirty="0" smtClean="0"/>
              <a:t>, K.L., Vogel, A. L., </a:t>
            </a:r>
            <a:r>
              <a:rPr lang="en-US" sz="1200" dirty="0" err="1" smtClean="0"/>
              <a:t>Stipelman</a:t>
            </a:r>
            <a:r>
              <a:rPr lang="en-US" sz="1200" dirty="0" smtClean="0"/>
              <a:t>, B.A., </a:t>
            </a:r>
            <a:r>
              <a:rPr lang="en-US" sz="1200" dirty="0" err="1" smtClean="0"/>
              <a:t>Stokols</a:t>
            </a:r>
            <a:r>
              <a:rPr lang="en-US" sz="1200" dirty="0" smtClean="0"/>
              <a:t>, D., Morgan, G., &amp; </a:t>
            </a:r>
            <a:r>
              <a:rPr lang="en-US" sz="1200" dirty="0" err="1" smtClean="0"/>
              <a:t>Gehlert</a:t>
            </a:r>
            <a:r>
              <a:rPr lang="en-US" sz="1200" dirty="0" smtClean="0"/>
              <a:t>, S. (2012). A four-phase model of </a:t>
            </a:r>
            <a:r>
              <a:rPr lang="en-US" sz="1200" dirty="0" err="1" smtClean="0"/>
              <a:t>transdisciplinary</a:t>
            </a:r>
            <a:r>
              <a:rPr lang="en-US" sz="1200" dirty="0" smtClean="0"/>
              <a:t> team-based research: Goals, team processes, and strategies. </a:t>
            </a:r>
            <a:r>
              <a:rPr lang="en-US" sz="1200" i="1" dirty="0" smtClean="0"/>
              <a:t>Translational Behavioral Medicine, 2(4)</a:t>
            </a:r>
            <a:r>
              <a:rPr lang="en-US" sz="1200" dirty="0" smtClean="0"/>
              <a:t>, 415-430.</a:t>
            </a:r>
          </a:p>
          <a:p>
            <a:pPr marL="450850" indent="-333375">
              <a:buFont typeface="Wingdings 2"/>
              <a:buNone/>
            </a:pPr>
            <a:r>
              <a:rPr lang="en-US" sz="1200" dirty="0" smtClean="0"/>
              <a:t>Klein, J. T. (2010). A taxonomy of </a:t>
            </a:r>
            <a:r>
              <a:rPr lang="en-US" sz="1200" dirty="0" err="1" smtClean="0"/>
              <a:t>interdisciplinarity</a:t>
            </a:r>
            <a:r>
              <a:rPr lang="en-US" sz="1200" dirty="0" smtClean="0"/>
              <a:t>. In R. </a:t>
            </a:r>
            <a:r>
              <a:rPr lang="en-US" sz="1200" dirty="0" err="1" smtClean="0"/>
              <a:t>Frodeman</a:t>
            </a:r>
            <a:r>
              <a:rPr lang="en-US" sz="1200" dirty="0" smtClean="0"/>
              <a:t>, J. T. Klein, &amp; C. </a:t>
            </a:r>
            <a:r>
              <a:rPr lang="en-US" sz="1200" dirty="0" err="1" smtClean="0"/>
              <a:t>Mitcham</a:t>
            </a:r>
            <a:r>
              <a:rPr lang="en-US" sz="1200" dirty="0" smtClean="0"/>
              <a:t> (Eds.), </a:t>
            </a:r>
            <a:r>
              <a:rPr lang="en-US" sz="1200" i="1" dirty="0" smtClean="0"/>
              <a:t>The Oxford Handbook of </a:t>
            </a:r>
            <a:r>
              <a:rPr lang="en-US" sz="1200" i="1" dirty="0" err="1" smtClean="0"/>
              <a:t>Interdisciplinarity</a:t>
            </a:r>
            <a:r>
              <a:rPr lang="en-US" sz="1200" dirty="0" smtClean="0"/>
              <a:t> (pp. 15-30). Oxford: Oxford University Press.</a:t>
            </a:r>
          </a:p>
          <a:p>
            <a:pPr marL="450850" indent="-333375">
              <a:buFont typeface="Wingdings 2"/>
              <a:buNone/>
            </a:pPr>
            <a:r>
              <a:rPr lang="en-US" sz="1200" dirty="0" smtClean="0"/>
              <a:t>National Academies, Committee on Facilitating Interdisciplinary Research (2004). </a:t>
            </a:r>
            <a:r>
              <a:rPr lang="en-US" sz="1200" i="1" dirty="0" smtClean="0"/>
              <a:t>Facilitating interdisciplinary research. </a:t>
            </a:r>
            <a:r>
              <a:rPr lang="en-US" sz="1200" dirty="0" smtClean="0"/>
              <a:t> Washington, DC:  National Academies Press. </a:t>
            </a:r>
          </a:p>
          <a:p>
            <a:pPr marL="450850" indent="-333375">
              <a:buFont typeface="Wingdings 2"/>
              <a:buNone/>
            </a:pPr>
            <a:r>
              <a:rPr lang="en-US" sz="1200" dirty="0" err="1" smtClean="0"/>
              <a:t>Stokols</a:t>
            </a:r>
            <a:r>
              <a:rPr lang="en-US" sz="1200" dirty="0" smtClean="0"/>
              <a:t>, D., Hall, K.L, Taylor, B., Moser, R.P., (2008). The science of team science: Overview of the field and introduction to the supplement.  </a:t>
            </a:r>
            <a:r>
              <a:rPr lang="en-US" sz="1200" i="1" dirty="0" smtClean="0"/>
              <a:t>American Journal of Preventative Medicine, 35(2S), </a:t>
            </a:r>
            <a:r>
              <a:rPr lang="en-US" sz="1200" dirty="0" smtClean="0"/>
              <a:t>S77-S89.</a:t>
            </a:r>
          </a:p>
          <a:p>
            <a:endParaRPr lang="en-US" sz="1200" dirty="0"/>
          </a:p>
        </p:txBody>
      </p:sp>
    </p:spTree>
    <p:extLst>
      <p:ext uri="{BB962C8B-B14F-4D97-AF65-F5344CB8AC3E}">
        <p14:creationId xmlns:p14="http://schemas.microsoft.com/office/powerpoint/2010/main" val="3367931376"/>
      </p:ext>
    </p:extLst>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78" y="1447800"/>
            <a:ext cx="6492122" cy="3429000"/>
          </a:xfrm>
        </p:spPr>
        <p:txBody>
          <a:bodyPr rtlCol="0">
            <a:noAutofit/>
          </a:bodyPr>
          <a:lstStyle/>
          <a:p>
            <a:pPr marL="118872" indent="0">
              <a:buNone/>
              <a:defRPr/>
            </a:pPr>
            <a:r>
              <a:rPr lang="en-US" sz="2400" b="1" dirty="0" smtClean="0">
                <a:solidFill>
                  <a:srgbClr val="800000"/>
                </a:solidFill>
              </a:rPr>
              <a:t>MULTI</a:t>
            </a:r>
            <a:r>
              <a:rPr lang="en-US" sz="2400" b="1" dirty="0" smtClean="0"/>
              <a:t>-</a:t>
            </a:r>
            <a:r>
              <a:rPr lang="en-US" sz="2400" b="1" dirty="0"/>
              <a:t>disciplinary Research</a:t>
            </a:r>
          </a:p>
          <a:p>
            <a:r>
              <a:rPr lang="en-US" sz="2000" b="1" u="sng" dirty="0" smtClean="0"/>
              <a:t>Collaborative effort</a:t>
            </a:r>
            <a:r>
              <a:rPr lang="en-US" sz="2000" dirty="0" smtClean="0"/>
              <a:t> </a:t>
            </a:r>
            <a:r>
              <a:rPr lang="en-US" sz="2000" dirty="0"/>
              <a:t>of several disciplines to achieve a common goal</a:t>
            </a:r>
          </a:p>
          <a:p>
            <a:pPr lvl="1"/>
            <a:r>
              <a:rPr lang="en-US" sz="2000" i="1" dirty="0"/>
              <a:t>Purpose is to achieve </a:t>
            </a:r>
            <a:r>
              <a:rPr lang="en-US" sz="2000" b="1" i="1" dirty="0" smtClean="0"/>
              <a:t>broader analyses</a:t>
            </a:r>
            <a:r>
              <a:rPr lang="en-US" sz="2000" i="1" dirty="0" smtClean="0"/>
              <a:t> </a:t>
            </a:r>
            <a:r>
              <a:rPr lang="en-US" sz="2000" i="1" dirty="0"/>
              <a:t>of common research </a:t>
            </a:r>
            <a:r>
              <a:rPr lang="en-US" sz="2000" i="1" dirty="0" smtClean="0"/>
              <a:t>problems</a:t>
            </a:r>
            <a:endParaRPr lang="en-US" sz="2000" i="1" dirty="0"/>
          </a:p>
          <a:p>
            <a:r>
              <a:rPr lang="en-US" sz="2000" dirty="0" smtClean="0"/>
              <a:t>Work </a:t>
            </a:r>
            <a:r>
              <a:rPr lang="en-US" sz="2000" dirty="0"/>
              <a:t>independently or </a:t>
            </a:r>
            <a:r>
              <a:rPr lang="en-US" sz="2000" dirty="0" smtClean="0"/>
              <a:t>sequentially</a:t>
            </a:r>
          </a:p>
          <a:p>
            <a:pPr lvl="1"/>
            <a:r>
              <a:rPr lang="en-US" sz="2000" i="1" dirty="0" smtClean="0"/>
              <a:t>Periodically come </a:t>
            </a:r>
            <a:r>
              <a:rPr lang="en-US" sz="2000" i="1" dirty="0"/>
              <a:t>together to </a:t>
            </a:r>
            <a:r>
              <a:rPr lang="en-US" sz="2000" b="1" i="1" dirty="0"/>
              <a:t>share </a:t>
            </a:r>
            <a:r>
              <a:rPr lang="en-US" sz="2000" b="1" i="1" dirty="0" smtClean="0"/>
              <a:t>perspectives</a:t>
            </a:r>
          </a:p>
          <a:p>
            <a:r>
              <a:rPr lang="en-US" sz="2000" dirty="0" smtClean="0"/>
              <a:t>Contributions </a:t>
            </a:r>
            <a:r>
              <a:rPr lang="en-US" sz="2000" dirty="0"/>
              <a:t>drawn from different disciplines are </a:t>
            </a:r>
            <a:r>
              <a:rPr lang="en-US" sz="2000" b="1" u="sng" dirty="0" smtClean="0"/>
              <a:t>complementary</a:t>
            </a:r>
            <a:endParaRPr lang="en-US" sz="2000" b="1" u="sng" dirty="0"/>
          </a:p>
          <a:p>
            <a:pPr lvl="1"/>
            <a:r>
              <a:rPr lang="en-US" sz="2000" i="1" dirty="0"/>
              <a:t>In service of objective, adopts but not necessarily integrate </a:t>
            </a:r>
            <a:r>
              <a:rPr lang="en-US" sz="2000" i="1" dirty="0" smtClean="0"/>
              <a:t>methods, concepts, theories</a:t>
            </a:r>
            <a:endParaRPr lang="en-US" sz="2000" i="1" dirty="0"/>
          </a:p>
        </p:txBody>
      </p:sp>
      <p:sp>
        <p:nvSpPr>
          <p:cNvPr id="9" name="Title 1"/>
          <p:cNvSpPr>
            <a:spLocks noGrp="1"/>
          </p:cNvSpPr>
          <p:nvPr>
            <p:ph type="title"/>
          </p:nvPr>
        </p:nvSpPr>
        <p:spPr>
          <a:xfrm>
            <a:off x="0" y="304800"/>
            <a:ext cx="8991600" cy="838200"/>
          </a:xfrm>
        </p:spPr>
        <p:txBody>
          <a:bodyPr rtlCol="0">
            <a:noAutofit/>
          </a:bodyPr>
          <a:lstStyle/>
          <a:p>
            <a:pPr>
              <a:defRPr/>
            </a:pPr>
            <a:r>
              <a:rPr lang="en-US" sz="4400" dirty="0" smtClean="0"/>
              <a:t>Part I. ARCUS Challenge 1</a:t>
            </a:r>
            <a:r>
              <a:rPr lang="en-US" sz="4400" dirty="0"/>
              <a:t/>
            </a:r>
            <a:br>
              <a:rPr lang="en-US" sz="4400" dirty="0"/>
            </a:br>
            <a:r>
              <a:rPr lang="en-US" sz="4400" i="1" dirty="0"/>
              <a:t>Defining Research Approaches</a:t>
            </a:r>
          </a:p>
        </p:txBody>
      </p:sp>
      <p:sp>
        <p:nvSpPr>
          <p:cNvPr id="6" name="Content Placeholder 2"/>
          <p:cNvSpPr txBox="1">
            <a:spLocks/>
          </p:cNvSpPr>
          <p:nvPr/>
        </p:nvSpPr>
        <p:spPr>
          <a:xfrm>
            <a:off x="76200" y="5334000"/>
            <a:ext cx="9067800" cy="9906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defRPr/>
            </a:pPr>
            <a:r>
              <a:rPr lang="en-US" sz="2400" b="1" i="1" dirty="0" smtClean="0">
                <a:solidFill>
                  <a:srgbClr val="800000"/>
                </a:solidFill>
                <a:cs typeface="Times New Roman" pitchFamily="18" charset="0"/>
              </a:rPr>
              <a:t>Scientists </a:t>
            </a:r>
            <a:r>
              <a:rPr lang="en-US" sz="2400" b="1" i="1" dirty="0">
                <a:solidFill>
                  <a:srgbClr val="800000"/>
                </a:solidFill>
                <a:cs typeface="Times New Roman" pitchFamily="18" charset="0"/>
              </a:rPr>
              <a:t>in multidisciplinary teams remain </a:t>
            </a:r>
            <a:r>
              <a:rPr lang="en-US" sz="2400" b="1" i="1" u="sng" dirty="0">
                <a:solidFill>
                  <a:srgbClr val="800000"/>
                </a:solidFill>
                <a:cs typeface="Times New Roman" pitchFamily="18" charset="0"/>
              </a:rPr>
              <a:t>firmly anchored</a:t>
            </a:r>
            <a:r>
              <a:rPr lang="en-US" sz="2400" b="1" i="1" dirty="0">
                <a:solidFill>
                  <a:srgbClr val="800000"/>
                </a:solidFill>
                <a:cs typeface="Times New Roman" pitchFamily="18" charset="0"/>
              </a:rPr>
              <a:t> in the concepts and methods of their respective </a:t>
            </a:r>
            <a:r>
              <a:rPr lang="en-US" sz="2400" b="1" i="1" dirty="0" smtClean="0">
                <a:solidFill>
                  <a:srgbClr val="800000"/>
                </a:solidFill>
                <a:cs typeface="Times New Roman" pitchFamily="18" charset="0"/>
              </a:rPr>
              <a:t>disciplines.   </a:t>
            </a:r>
            <a:endParaRPr lang="en-US" sz="2400" b="1" i="1" dirty="0">
              <a:solidFill>
                <a:srgbClr val="800000"/>
              </a:solidFill>
              <a:cs typeface="Times New Roman" pitchFamily="18" charset="0"/>
            </a:endParaRPr>
          </a:p>
        </p:txBody>
      </p:sp>
      <p:pic>
        <p:nvPicPr>
          <p:cNvPr id="4" name="Picture 3"/>
          <p:cNvPicPr>
            <a:picLocks noChangeAspect="1"/>
          </p:cNvPicPr>
          <p:nvPr/>
        </p:nvPicPr>
        <p:blipFill rotWithShape="1">
          <a:blip r:embed="rId2"/>
          <a:srcRect r="5615"/>
          <a:stretch/>
        </p:blipFill>
        <p:spPr>
          <a:xfrm>
            <a:off x="6400800" y="1600200"/>
            <a:ext cx="2514600" cy="3674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0593640"/>
      </p:ext>
    </p:extLst>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78" y="1447800"/>
            <a:ext cx="6415922" cy="3810000"/>
          </a:xfrm>
        </p:spPr>
        <p:txBody>
          <a:bodyPr rtlCol="0">
            <a:noAutofit/>
          </a:bodyPr>
          <a:lstStyle/>
          <a:p>
            <a:pPr marL="118872" indent="0">
              <a:buNone/>
              <a:defRPr/>
            </a:pPr>
            <a:r>
              <a:rPr lang="en-US" sz="2200" b="1" dirty="0" smtClean="0">
                <a:solidFill>
                  <a:srgbClr val="800000"/>
                </a:solidFill>
              </a:rPr>
              <a:t>INTER</a:t>
            </a:r>
            <a:r>
              <a:rPr lang="en-US" sz="2200" b="1" dirty="0" smtClean="0"/>
              <a:t>-</a:t>
            </a:r>
            <a:r>
              <a:rPr lang="en-US" sz="2200" b="1" dirty="0"/>
              <a:t>disciplinary Research</a:t>
            </a:r>
          </a:p>
          <a:p>
            <a:pPr marL="438912" lvl="1" indent="-320040">
              <a:spcBef>
                <a:spcPts val="0"/>
              </a:spcBef>
              <a:buClr>
                <a:schemeClr val="accent1"/>
              </a:buClr>
              <a:buSzPct val="80000"/>
              <a:buFont typeface="Wingdings 2"/>
              <a:buChar char=""/>
            </a:pPr>
            <a:r>
              <a:rPr lang="en-US" sz="2200" dirty="0" smtClean="0"/>
              <a:t>Demands </a:t>
            </a:r>
            <a:r>
              <a:rPr lang="en-US" sz="2200" b="1" u="sng" dirty="0"/>
              <a:t>more than just complementarity</a:t>
            </a:r>
          </a:p>
          <a:p>
            <a:pPr lvl="1"/>
            <a:r>
              <a:rPr lang="en-US" sz="2200" dirty="0"/>
              <a:t>Team members </a:t>
            </a:r>
            <a:r>
              <a:rPr lang="en-US" sz="2200" b="1" u="sng" dirty="0"/>
              <a:t>combine or juxtapose </a:t>
            </a:r>
            <a:r>
              <a:rPr lang="en-US" sz="2200" dirty="0"/>
              <a:t>concepts and methods from different disciplines </a:t>
            </a:r>
            <a:endParaRPr lang="en-US" sz="2200" dirty="0" smtClean="0"/>
          </a:p>
          <a:p>
            <a:pPr lvl="1"/>
            <a:r>
              <a:rPr lang="en-US" sz="2200" dirty="0" smtClean="0"/>
              <a:t>Overarching </a:t>
            </a:r>
            <a:r>
              <a:rPr lang="en-US" sz="2200" dirty="0"/>
              <a:t>goal is </a:t>
            </a:r>
            <a:r>
              <a:rPr lang="en-US" sz="2200" dirty="0" smtClean="0"/>
              <a:t>systematic </a:t>
            </a:r>
            <a:r>
              <a:rPr lang="en-US" sz="2200" b="1" u="sng" dirty="0" smtClean="0"/>
              <a:t>integration</a:t>
            </a:r>
            <a:endParaRPr lang="en-US" sz="2200" b="1" u="sng" dirty="0"/>
          </a:p>
          <a:p>
            <a:pPr lvl="2">
              <a:defRPr/>
            </a:pPr>
            <a:r>
              <a:rPr lang="en-US" sz="2200" b="1" u="sng" dirty="0" smtClean="0"/>
              <a:t>Integrates</a:t>
            </a:r>
            <a:r>
              <a:rPr lang="en-US" sz="2200" dirty="0" smtClean="0"/>
              <a:t> </a:t>
            </a:r>
            <a:r>
              <a:rPr lang="en-US" sz="2200" dirty="0"/>
              <a:t>information, data, techniques, tools, perspectives, concepts, and/or theories from </a:t>
            </a:r>
            <a:r>
              <a:rPr lang="en-US" sz="2200" b="1" u="sng" dirty="0"/>
              <a:t>two or more disciplines</a:t>
            </a:r>
            <a:r>
              <a:rPr lang="en-US" sz="2200" dirty="0"/>
              <a:t> or bodies of specialized </a:t>
            </a:r>
            <a:r>
              <a:rPr lang="en-US" sz="2200" dirty="0" smtClean="0"/>
              <a:t>knowledge</a:t>
            </a:r>
          </a:p>
        </p:txBody>
      </p:sp>
      <p:sp>
        <p:nvSpPr>
          <p:cNvPr id="9" name="Title 1"/>
          <p:cNvSpPr>
            <a:spLocks noGrp="1"/>
          </p:cNvSpPr>
          <p:nvPr>
            <p:ph type="title"/>
          </p:nvPr>
        </p:nvSpPr>
        <p:spPr>
          <a:xfrm>
            <a:off x="0" y="304800"/>
            <a:ext cx="8991600" cy="838200"/>
          </a:xfrm>
        </p:spPr>
        <p:txBody>
          <a:bodyPr rtlCol="0">
            <a:noAutofit/>
          </a:bodyPr>
          <a:lstStyle/>
          <a:p>
            <a:pPr>
              <a:defRPr/>
            </a:pPr>
            <a:r>
              <a:rPr lang="en-US" sz="4400" dirty="0" smtClean="0"/>
              <a:t>Part I. ARCUS Challenge 1</a:t>
            </a:r>
            <a:r>
              <a:rPr lang="en-US" sz="4400" dirty="0"/>
              <a:t/>
            </a:r>
            <a:br>
              <a:rPr lang="en-US" sz="4400" dirty="0"/>
            </a:br>
            <a:r>
              <a:rPr lang="en-US" sz="4400" i="1" dirty="0"/>
              <a:t>Defining Research Approaches</a:t>
            </a:r>
          </a:p>
        </p:txBody>
      </p:sp>
      <p:sp>
        <p:nvSpPr>
          <p:cNvPr id="6" name="Content Placeholder 2"/>
          <p:cNvSpPr txBox="1">
            <a:spLocks/>
          </p:cNvSpPr>
          <p:nvPr/>
        </p:nvSpPr>
        <p:spPr>
          <a:xfrm>
            <a:off x="76200" y="5257800"/>
            <a:ext cx="9067800" cy="12192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defRPr/>
            </a:pPr>
            <a:r>
              <a:rPr lang="en-US" sz="2400" b="1" i="1" dirty="0" smtClean="0">
                <a:solidFill>
                  <a:srgbClr val="800000"/>
                </a:solidFill>
                <a:cs typeface="Times New Roman" pitchFamily="18" charset="0"/>
              </a:rPr>
              <a:t>Goal is to </a:t>
            </a:r>
            <a:r>
              <a:rPr lang="en-US" sz="2400" b="1" i="1" u="sng" dirty="0" smtClean="0">
                <a:solidFill>
                  <a:srgbClr val="800000"/>
                </a:solidFill>
                <a:cs typeface="Times New Roman" pitchFamily="18" charset="0"/>
              </a:rPr>
              <a:t>advance fundamental understanding</a:t>
            </a:r>
            <a:r>
              <a:rPr lang="en-US" sz="2400" b="1" i="1" dirty="0" smtClean="0">
                <a:solidFill>
                  <a:srgbClr val="800000"/>
                </a:solidFill>
                <a:cs typeface="Times New Roman" pitchFamily="18" charset="0"/>
              </a:rPr>
              <a:t> or to solve problems whose solutions are </a:t>
            </a:r>
            <a:r>
              <a:rPr lang="en-US" sz="2400" b="1" i="1" u="sng" dirty="0" smtClean="0">
                <a:solidFill>
                  <a:srgbClr val="800000"/>
                </a:solidFill>
                <a:cs typeface="Times New Roman" pitchFamily="18" charset="0"/>
              </a:rPr>
              <a:t>beyond the scope of a single discipline</a:t>
            </a:r>
            <a:r>
              <a:rPr lang="en-US" sz="2400" b="1" i="1" dirty="0" smtClean="0">
                <a:solidFill>
                  <a:srgbClr val="800000"/>
                </a:solidFill>
                <a:cs typeface="Times New Roman" pitchFamily="18" charset="0"/>
              </a:rPr>
              <a:t> or field of research practice.</a:t>
            </a:r>
            <a:endParaRPr lang="en-US" sz="2400" b="1" i="1" dirty="0">
              <a:solidFill>
                <a:srgbClr val="800000"/>
              </a:solidFill>
              <a:cs typeface="Times New Roman" pitchFamily="18" charset="0"/>
            </a:endParaRPr>
          </a:p>
        </p:txBody>
      </p:sp>
      <p:pic>
        <p:nvPicPr>
          <p:cNvPr id="8" name="Picture 7"/>
          <p:cNvPicPr>
            <a:picLocks noChangeAspect="1"/>
          </p:cNvPicPr>
          <p:nvPr/>
        </p:nvPicPr>
        <p:blipFill rotWithShape="1">
          <a:blip r:embed="rId2"/>
          <a:srcRect r="5615"/>
          <a:stretch/>
        </p:blipFill>
        <p:spPr>
          <a:xfrm>
            <a:off x="6400800" y="1600200"/>
            <a:ext cx="2514600" cy="3674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1450800"/>
      </p:ext>
    </p:extLst>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304800"/>
            <a:ext cx="8991600" cy="838200"/>
          </a:xfrm>
        </p:spPr>
        <p:txBody>
          <a:bodyPr rtlCol="0">
            <a:noAutofit/>
          </a:bodyPr>
          <a:lstStyle/>
          <a:p>
            <a:pPr>
              <a:defRPr/>
            </a:pPr>
            <a:r>
              <a:rPr lang="en-US" sz="4400" dirty="0" smtClean="0"/>
              <a:t>Part I. ARCUS Challenge 1</a:t>
            </a:r>
            <a:r>
              <a:rPr lang="en-US" sz="4400" dirty="0"/>
              <a:t/>
            </a:r>
            <a:br>
              <a:rPr lang="en-US" sz="4400" dirty="0"/>
            </a:br>
            <a:r>
              <a:rPr lang="en-US" sz="4400" i="1" dirty="0"/>
              <a:t>Defining Research Approaches</a:t>
            </a:r>
          </a:p>
        </p:txBody>
      </p:sp>
      <p:sp>
        <p:nvSpPr>
          <p:cNvPr id="6" name="Content Placeholder 2"/>
          <p:cNvSpPr txBox="1">
            <a:spLocks/>
          </p:cNvSpPr>
          <p:nvPr/>
        </p:nvSpPr>
        <p:spPr>
          <a:xfrm>
            <a:off x="0" y="5638800"/>
            <a:ext cx="9220200" cy="9144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lvl="1" indent="-320040">
              <a:spcBef>
                <a:spcPts val="0"/>
              </a:spcBef>
              <a:buClr>
                <a:schemeClr val="accent1"/>
              </a:buClr>
              <a:buSzPct val="80000"/>
              <a:buFont typeface="Wingdings 2"/>
              <a:buChar char=""/>
            </a:pPr>
            <a:r>
              <a:rPr lang="en-US" sz="2400" b="1" i="1" dirty="0">
                <a:solidFill>
                  <a:srgbClr val="800000"/>
                </a:solidFill>
              </a:rPr>
              <a:t>Transcends disciplinary </a:t>
            </a:r>
            <a:r>
              <a:rPr lang="en-US" sz="2400" b="1" i="1" dirty="0" smtClean="0">
                <a:solidFill>
                  <a:srgbClr val="800000"/>
                </a:solidFill>
              </a:rPr>
              <a:t>perspectives and professions and enables development and application of </a:t>
            </a:r>
            <a:r>
              <a:rPr lang="en-US" sz="2400" b="1" i="1" u="sng" dirty="0" smtClean="0">
                <a:solidFill>
                  <a:srgbClr val="800000"/>
                </a:solidFill>
              </a:rPr>
              <a:t>new </a:t>
            </a:r>
            <a:r>
              <a:rPr lang="en-US" sz="2400" b="1" i="1" u="sng" dirty="0" err="1" smtClean="0">
                <a:solidFill>
                  <a:srgbClr val="800000"/>
                </a:solidFill>
              </a:rPr>
              <a:t>methodologic</a:t>
            </a:r>
            <a:r>
              <a:rPr lang="en-US" sz="2400" b="1" i="1" u="sng" dirty="0" smtClean="0">
                <a:solidFill>
                  <a:srgbClr val="800000"/>
                </a:solidFill>
              </a:rPr>
              <a:t> or </a:t>
            </a:r>
            <a:r>
              <a:rPr lang="en-US" sz="2400" b="1" i="1" u="sng" dirty="0">
                <a:solidFill>
                  <a:srgbClr val="800000"/>
                </a:solidFill>
              </a:rPr>
              <a:t>conceptual </a:t>
            </a:r>
            <a:r>
              <a:rPr lang="en-US" sz="2400" b="1" i="1" u="sng" dirty="0" smtClean="0">
                <a:solidFill>
                  <a:srgbClr val="800000"/>
                </a:solidFill>
              </a:rPr>
              <a:t>frameworks</a:t>
            </a:r>
            <a:endParaRPr lang="en-US" sz="2400" b="1" i="1" u="sng" dirty="0">
              <a:solidFill>
                <a:srgbClr val="800000"/>
              </a:solidFill>
            </a:endParaRPr>
          </a:p>
        </p:txBody>
      </p:sp>
      <p:sp>
        <p:nvSpPr>
          <p:cNvPr id="14" name="Content Placeholder 2"/>
          <p:cNvSpPr txBox="1">
            <a:spLocks/>
          </p:cNvSpPr>
          <p:nvPr/>
        </p:nvSpPr>
        <p:spPr>
          <a:xfrm>
            <a:off x="0" y="1524000"/>
            <a:ext cx="5867400" cy="35052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r>
              <a:rPr lang="en-US" sz="2000" b="1" dirty="0" smtClean="0">
                <a:solidFill>
                  <a:srgbClr val="800000"/>
                </a:solidFill>
              </a:rPr>
              <a:t>TRANS</a:t>
            </a:r>
            <a:r>
              <a:rPr lang="en-US" sz="2000" b="1" dirty="0" smtClean="0"/>
              <a:t>-disciplinary Research</a:t>
            </a:r>
          </a:p>
          <a:p>
            <a:r>
              <a:rPr lang="en-US" sz="2000" dirty="0" smtClean="0"/>
              <a:t>Integrates and </a:t>
            </a:r>
            <a:r>
              <a:rPr lang="en-US" sz="2000" b="1" u="sng" dirty="0" smtClean="0"/>
              <a:t>builds from</a:t>
            </a:r>
            <a:r>
              <a:rPr lang="en-US" sz="2000" dirty="0" smtClean="0"/>
              <a:t> discipline-specific theories, concepts, and methods </a:t>
            </a:r>
          </a:p>
          <a:p>
            <a:pPr lvl="1"/>
            <a:r>
              <a:rPr lang="en-US" sz="2000" dirty="0" smtClean="0"/>
              <a:t>Pursues collaboration </a:t>
            </a:r>
            <a:r>
              <a:rPr lang="en-US" sz="2000" b="1" u="sng" dirty="0" smtClean="0"/>
              <a:t>across levels of analysis </a:t>
            </a:r>
            <a:r>
              <a:rPr lang="en-US" sz="2000" dirty="0" smtClean="0"/>
              <a:t>(e.g., </a:t>
            </a:r>
            <a:r>
              <a:rPr lang="en-US" sz="2000" dirty="0"/>
              <a:t>f</a:t>
            </a:r>
            <a:r>
              <a:rPr lang="en-US" sz="2000" dirty="0" smtClean="0"/>
              <a:t>rom cells to society)</a:t>
            </a:r>
          </a:p>
          <a:p>
            <a:pPr lvl="1"/>
            <a:r>
              <a:rPr lang="en-US" sz="2000" dirty="0" smtClean="0"/>
              <a:t>Develops </a:t>
            </a:r>
            <a:r>
              <a:rPr lang="en-US" sz="2000" b="1" u="sng" dirty="0" smtClean="0"/>
              <a:t>comprehensive understanding</a:t>
            </a:r>
            <a:r>
              <a:rPr lang="en-US" sz="2000" dirty="0" smtClean="0"/>
              <a:t> of problem </a:t>
            </a:r>
            <a:r>
              <a:rPr lang="en-US" sz="2000" b="1" dirty="0" smtClean="0"/>
              <a:t>(as a system)</a:t>
            </a:r>
          </a:p>
          <a:p>
            <a:pPr lvl="1"/>
            <a:r>
              <a:rPr lang="en-US" sz="2000" b="1" u="sng" dirty="0" smtClean="0"/>
              <a:t>May</a:t>
            </a:r>
            <a:r>
              <a:rPr lang="en-US" sz="2000" dirty="0" smtClean="0"/>
              <a:t> also include:</a:t>
            </a:r>
          </a:p>
          <a:p>
            <a:pPr lvl="2"/>
            <a:r>
              <a:rPr lang="en-US" sz="2000" dirty="0" smtClean="0"/>
              <a:t>A focus on </a:t>
            </a:r>
            <a:r>
              <a:rPr lang="en-US" sz="2000" b="1" u="sng" dirty="0" smtClean="0"/>
              <a:t>societal problems</a:t>
            </a:r>
            <a:r>
              <a:rPr lang="en-US" sz="2000" dirty="0" smtClean="0"/>
              <a:t> and development of </a:t>
            </a:r>
            <a:r>
              <a:rPr lang="en-US" sz="2000" b="1" u="sng" dirty="0" smtClean="0"/>
              <a:t>practical knowledge</a:t>
            </a:r>
            <a:endParaRPr lang="en-US" sz="2000" dirty="0" smtClean="0"/>
          </a:p>
          <a:p>
            <a:pPr lvl="2"/>
            <a:r>
              <a:rPr lang="en-US" sz="2000" b="1" u="sng" dirty="0" smtClean="0"/>
              <a:t>Translational </a:t>
            </a:r>
            <a:r>
              <a:rPr lang="en-US" sz="2000" b="1" u="sng" dirty="0"/>
              <a:t>partners</a:t>
            </a:r>
            <a:r>
              <a:rPr lang="en-US" sz="2000" dirty="0"/>
              <a:t> from </a:t>
            </a:r>
            <a:r>
              <a:rPr lang="en-US" sz="2000" dirty="0" smtClean="0"/>
              <a:t>differing sectors (NGO, Community, Industry)</a:t>
            </a:r>
            <a:endParaRPr lang="en-US" sz="2000" dirty="0"/>
          </a:p>
        </p:txBody>
      </p:sp>
      <p:pic>
        <p:nvPicPr>
          <p:cNvPr id="15" name="Picture 14"/>
          <p:cNvPicPr>
            <a:picLocks noChangeAspect="1"/>
          </p:cNvPicPr>
          <p:nvPr/>
        </p:nvPicPr>
        <p:blipFill>
          <a:blip r:embed="rId2"/>
          <a:stretch>
            <a:fillRect/>
          </a:stretch>
        </p:blipFill>
        <p:spPr>
          <a:xfrm>
            <a:off x="6197457" y="1632516"/>
            <a:ext cx="2775858" cy="1143000"/>
          </a:xfrm>
          <a:prstGeom prst="rect">
            <a:avLst/>
          </a:prstGeom>
        </p:spPr>
      </p:pic>
      <p:pic>
        <p:nvPicPr>
          <p:cNvPr id="16" name="Picture 15"/>
          <p:cNvPicPr>
            <a:picLocks noChangeAspect="1"/>
          </p:cNvPicPr>
          <p:nvPr/>
        </p:nvPicPr>
        <p:blipFill>
          <a:blip r:embed="rId3"/>
          <a:stretch>
            <a:fillRect/>
          </a:stretch>
        </p:blipFill>
        <p:spPr>
          <a:xfrm>
            <a:off x="6172200" y="2623116"/>
            <a:ext cx="2819400" cy="1966532"/>
          </a:xfrm>
          <a:prstGeom prst="rect">
            <a:avLst/>
          </a:prstGeom>
        </p:spPr>
      </p:pic>
      <p:pic>
        <p:nvPicPr>
          <p:cNvPr id="17" name="Picture 16"/>
          <p:cNvPicPr>
            <a:picLocks noChangeAspect="1"/>
          </p:cNvPicPr>
          <p:nvPr/>
        </p:nvPicPr>
        <p:blipFill rotWithShape="1">
          <a:blip r:embed="rId4"/>
          <a:srcRect t="22116"/>
          <a:stretch/>
        </p:blipFill>
        <p:spPr>
          <a:xfrm>
            <a:off x="6172200" y="4364290"/>
            <a:ext cx="2819400" cy="1198310"/>
          </a:xfrm>
          <a:prstGeom prst="rect">
            <a:avLst/>
          </a:prstGeom>
        </p:spPr>
      </p:pic>
    </p:spTree>
    <p:extLst>
      <p:ext uri="{BB962C8B-B14F-4D97-AF65-F5344CB8AC3E}">
        <p14:creationId xmlns:p14="http://schemas.microsoft.com/office/powerpoint/2010/main" val="3854794882"/>
      </p:ext>
    </p:extLst>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304800"/>
            <a:ext cx="8991600" cy="838200"/>
          </a:xfrm>
        </p:spPr>
        <p:txBody>
          <a:bodyPr rtlCol="0">
            <a:noAutofit/>
          </a:bodyPr>
          <a:lstStyle/>
          <a:p>
            <a:pPr>
              <a:defRPr/>
            </a:pPr>
            <a:r>
              <a:rPr lang="en-US" sz="4400" dirty="0" smtClean="0"/>
              <a:t>Part I. ARCUS Challenge 1</a:t>
            </a:r>
            <a:r>
              <a:rPr lang="en-US" sz="4400" dirty="0"/>
              <a:t/>
            </a:r>
            <a:br>
              <a:rPr lang="en-US" sz="4400" dirty="0"/>
            </a:br>
            <a:r>
              <a:rPr lang="en-US" sz="4400" i="1" dirty="0"/>
              <a:t>Defining Research Approaches</a:t>
            </a:r>
          </a:p>
        </p:txBody>
      </p:sp>
      <p:sp>
        <p:nvSpPr>
          <p:cNvPr id="14" name="Content Placeholder 2"/>
          <p:cNvSpPr txBox="1">
            <a:spLocks/>
          </p:cNvSpPr>
          <p:nvPr/>
        </p:nvSpPr>
        <p:spPr>
          <a:xfrm>
            <a:off x="0" y="1524000"/>
            <a:ext cx="5638800" cy="26670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r>
              <a:rPr lang="en-US" sz="1800" b="1" u="sng" dirty="0" smtClean="0">
                <a:solidFill>
                  <a:srgbClr val="800000"/>
                </a:solidFill>
              </a:rPr>
              <a:t>Addressing ARCUS Challenge 1</a:t>
            </a:r>
            <a:endParaRPr lang="en-US" sz="1800" b="1" u="sng" dirty="0" smtClean="0"/>
          </a:p>
          <a:p>
            <a:endParaRPr lang="en-US" sz="1800" dirty="0" smtClean="0"/>
          </a:p>
          <a:p>
            <a:r>
              <a:rPr lang="en-US" sz="1800" dirty="0" smtClean="0"/>
              <a:t>Helps research teams realize mission</a:t>
            </a:r>
            <a:endParaRPr lang="en-US" sz="1800" dirty="0"/>
          </a:p>
          <a:p>
            <a:pPr lvl="1"/>
            <a:r>
              <a:rPr lang="en-US" sz="1800" dirty="0"/>
              <a:t>To </a:t>
            </a:r>
            <a:r>
              <a:rPr lang="en-US" sz="1800" b="1" u="sng" dirty="0"/>
              <a:t>advance</a:t>
            </a:r>
            <a:r>
              <a:rPr lang="en-US" sz="1800" dirty="0"/>
              <a:t> </a:t>
            </a:r>
            <a:r>
              <a:rPr lang="en-US" sz="1800" dirty="0" smtClean="0"/>
              <a:t>(inter/trans)disciplinary education</a:t>
            </a:r>
            <a:r>
              <a:rPr lang="en-US" sz="1800" dirty="0"/>
              <a:t>, research, </a:t>
            </a:r>
            <a:r>
              <a:rPr lang="en-US" sz="1800" dirty="0" smtClean="0"/>
              <a:t>practice</a:t>
            </a:r>
            <a:endParaRPr lang="en-US" sz="1800" b="1" u="sng" dirty="0" smtClean="0"/>
          </a:p>
          <a:p>
            <a:r>
              <a:rPr lang="en-US" sz="1800" dirty="0" smtClean="0"/>
              <a:t>Support research teams in their scientific goals</a:t>
            </a:r>
            <a:endParaRPr lang="en-US" sz="1800" dirty="0"/>
          </a:p>
          <a:p>
            <a:pPr lvl="1"/>
            <a:r>
              <a:rPr lang="en-US" sz="1800" dirty="0" smtClean="0"/>
              <a:t>To utilize complementary approaches and/or to  </a:t>
            </a:r>
            <a:r>
              <a:rPr lang="en-US" sz="1800" b="1" u="sng" dirty="0" smtClean="0"/>
              <a:t>integrate</a:t>
            </a:r>
            <a:r>
              <a:rPr lang="en-US" sz="1800" dirty="0" smtClean="0"/>
              <a:t> knowledge</a:t>
            </a:r>
          </a:p>
          <a:p>
            <a:r>
              <a:rPr lang="en-US" sz="1800" dirty="0" smtClean="0"/>
              <a:t>Cultivate involvement of stakeholders</a:t>
            </a:r>
          </a:p>
          <a:p>
            <a:pPr lvl="1"/>
            <a:r>
              <a:rPr lang="en-US" sz="1800" dirty="0" smtClean="0"/>
              <a:t>To develop knowledge… to translate scientific findings for societal gains</a:t>
            </a:r>
          </a:p>
        </p:txBody>
      </p:sp>
      <p:sp>
        <p:nvSpPr>
          <p:cNvPr id="15" name="Content Placeholder 2"/>
          <p:cNvSpPr txBox="1">
            <a:spLocks/>
          </p:cNvSpPr>
          <p:nvPr/>
        </p:nvSpPr>
        <p:spPr>
          <a:xfrm>
            <a:off x="0" y="4953000"/>
            <a:ext cx="9144000" cy="18288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1800" dirty="0" smtClean="0"/>
              <a:t>ARCUS Goals</a:t>
            </a:r>
            <a:endParaRPr lang="en-US" sz="1800" dirty="0"/>
          </a:p>
          <a:p>
            <a:pPr lvl="1"/>
            <a:r>
              <a:rPr lang="en-US" sz="1800" dirty="0"/>
              <a:t>Assist members in </a:t>
            </a:r>
            <a:r>
              <a:rPr lang="en-US" sz="1800" b="1" u="sng" dirty="0"/>
              <a:t>building collaborations</a:t>
            </a:r>
            <a:r>
              <a:rPr lang="en-US" sz="1800" dirty="0"/>
              <a:t> </a:t>
            </a:r>
            <a:r>
              <a:rPr lang="en-US" sz="1800" dirty="0" smtClean="0"/>
              <a:t>that </a:t>
            </a:r>
            <a:r>
              <a:rPr lang="en-US" sz="1800" dirty="0"/>
              <a:t>strengthen </a:t>
            </a:r>
            <a:r>
              <a:rPr lang="en-US" sz="1800" dirty="0" smtClean="0"/>
              <a:t>research that does (or will) transcend disciplinary boundaries and solves (or will solve) complex problems</a:t>
            </a:r>
            <a:endParaRPr lang="en-US" sz="1800" b="1" dirty="0" smtClean="0">
              <a:solidFill>
                <a:srgbClr val="800000"/>
              </a:solidFill>
            </a:endParaRPr>
          </a:p>
          <a:p>
            <a:pPr marL="118872" lvl="1" indent="0">
              <a:spcBef>
                <a:spcPts val="0"/>
              </a:spcBef>
              <a:buClr>
                <a:srgbClr val="F0AD00"/>
              </a:buClr>
              <a:buSzPct val="80000"/>
              <a:buNone/>
            </a:pPr>
            <a:endParaRPr lang="en-US" sz="1800" b="1" dirty="0" smtClean="0">
              <a:solidFill>
                <a:srgbClr val="800000"/>
              </a:solidFill>
            </a:endParaRPr>
          </a:p>
          <a:p>
            <a:pPr marL="118872" lvl="1" indent="0">
              <a:spcBef>
                <a:spcPts val="0"/>
              </a:spcBef>
              <a:buClr>
                <a:srgbClr val="F0AD00"/>
              </a:buClr>
              <a:buSzPct val="80000"/>
              <a:buNone/>
            </a:pPr>
            <a:r>
              <a:rPr lang="en-US" sz="1800" b="1" dirty="0" smtClean="0">
                <a:solidFill>
                  <a:srgbClr val="800000"/>
                </a:solidFill>
              </a:rPr>
              <a:t>ARCUS MESSAGE:  </a:t>
            </a:r>
            <a:r>
              <a:rPr lang="en-US" sz="1800" b="1" i="1" dirty="0" smtClean="0">
                <a:solidFill>
                  <a:srgbClr val="800000"/>
                </a:solidFill>
              </a:rPr>
              <a:t>ARCUS should help teams pursue the </a:t>
            </a:r>
            <a:r>
              <a:rPr lang="en-US" sz="1800" b="1" i="1" u="sng" dirty="0" smtClean="0">
                <a:solidFill>
                  <a:srgbClr val="800000"/>
                </a:solidFill>
              </a:rPr>
              <a:t>appropriate form</a:t>
            </a:r>
            <a:r>
              <a:rPr lang="en-US" sz="1800" b="1" i="1" dirty="0" smtClean="0">
                <a:solidFill>
                  <a:srgbClr val="800000"/>
                </a:solidFill>
              </a:rPr>
              <a:t> of cross-disciplinary research.</a:t>
            </a:r>
            <a:endParaRPr lang="en-US" sz="1800" b="1" i="1" dirty="0">
              <a:solidFill>
                <a:srgbClr val="800000"/>
              </a:solidFill>
            </a:endParaRPr>
          </a:p>
        </p:txBody>
      </p:sp>
      <p:pic>
        <p:nvPicPr>
          <p:cNvPr id="13" name="Picture 4" descr="http://sciencenotes.files.wordpress.com/2008/02/cov-journal-science-prev2-med.gif"/>
          <p:cNvPicPr>
            <a:picLocks noChangeAspect="1" noChangeArrowheads="1"/>
          </p:cNvPicPr>
          <p:nvPr/>
        </p:nvPicPr>
        <p:blipFill>
          <a:blip r:embed="rId2" cstate="print"/>
          <a:srcRect t="22772" b="41584"/>
          <a:stretch>
            <a:fillRect/>
          </a:stretch>
        </p:blipFill>
        <p:spPr bwMode="auto">
          <a:xfrm flipV="1">
            <a:off x="6614343" y="1572874"/>
            <a:ext cx="2457918" cy="1339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http://www.ferret.com.au/odin/images/185462/John-Morris-Scientific-introduces-online-moisture-measurement-system-for-freeze-dryers-185462.jpg"/>
          <p:cNvPicPr>
            <a:picLocks noChangeAspect="1" noChangeArrowheads="1"/>
          </p:cNvPicPr>
          <p:nvPr/>
        </p:nvPicPr>
        <p:blipFill>
          <a:blip r:embed="rId3" cstate="print"/>
          <a:srcRect r="40022"/>
          <a:stretch>
            <a:fillRect/>
          </a:stretch>
        </p:blipFill>
        <p:spPr bwMode="auto">
          <a:xfrm>
            <a:off x="5791200" y="1571624"/>
            <a:ext cx="1469295" cy="2782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rotWithShape="1">
          <a:blip r:embed="rId4"/>
          <a:srcRect l="56183"/>
          <a:stretch/>
        </p:blipFill>
        <p:spPr>
          <a:xfrm>
            <a:off x="7239001" y="2681492"/>
            <a:ext cx="1828800" cy="1656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965418"/>
      </p:ext>
    </p:extLst>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76200" y="1447800"/>
            <a:ext cx="9067800" cy="4648200"/>
          </a:xfrm>
        </p:spPr>
        <p:txBody>
          <a:bodyPr>
            <a:noAutofit/>
          </a:bodyPr>
          <a:lstStyle/>
          <a:p>
            <a:pPr marL="0" indent="0">
              <a:lnSpc>
                <a:spcPct val="90000"/>
              </a:lnSpc>
              <a:buNone/>
            </a:pPr>
            <a:r>
              <a:rPr lang="en-US" sz="2500" b="1" dirty="0" smtClean="0">
                <a:solidFill>
                  <a:srgbClr val="800000"/>
                </a:solidFill>
              </a:rPr>
              <a:t>OVERVIEW - Why Team Science?</a:t>
            </a:r>
          </a:p>
          <a:p>
            <a:pPr marL="275717" indent="-284163">
              <a:lnSpc>
                <a:spcPct val="90000"/>
              </a:lnSpc>
            </a:pPr>
            <a:r>
              <a:rPr lang="en-US" sz="2500" b="1" dirty="0" smtClean="0"/>
              <a:t>Setting the Stage</a:t>
            </a:r>
            <a:endParaRPr lang="en-US" sz="2500" b="1" dirty="0"/>
          </a:p>
          <a:p>
            <a:pPr marL="0" indent="0">
              <a:lnSpc>
                <a:spcPct val="90000"/>
              </a:lnSpc>
              <a:buNone/>
            </a:pPr>
            <a:r>
              <a:rPr lang="en-US" sz="2500" b="1" dirty="0" smtClean="0">
                <a:solidFill>
                  <a:srgbClr val="800000"/>
                </a:solidFill>
              </a:rPr>
              <a:t>Part I. ARCUS Challenge 1</a:t>
            </a:r>
            <a:endParaRPr lang="en-US" sz="2500" b="1" dirty="0">
              <a:solidFill>
                <a:srgbClr val="800000"/>
              </a:solidFill>
            </a:endParaRPr>
          </a:p>
          <a:p>
            <a:pPr marL="275717" indent="-284163">
              <a:lnSpc>
                <a:spcPct val="90000"/>
              </a:lnSpc>
            </a:pPr>
            <a:r>
              <a:rPr lang="en-US" sz="2500" b="1" dirty="0"/>
              <a:t>Defining Research </a:t>
            </a:r>
            <a:r>
              <a:rPr lang="en-US" sz="2500" b="1" dirty="0" smtClean="0"/>
              <a:t>Approaches</a:t>
            </a:r>
          </a:p>
          <a:p>
            <a:pPr marL="0" indent="0">
              <a:lnSpc>
                <a:spcPct val="90000"/>
              </a:lnSpc>
              <a:buNone/>
            </a:pPr>
            <a:r>
              <a:rPr lang="en-US" sz="2500" b="1" dirty="0" smtClean="0">
                <a:solidFill>
                  <a:srgbClr val="800000"/>
                </a:solidFill>
              </a:rPr>
              <a:t>Part II. ARCUS </a:t>
            </a:r>
            <a:r>
              <a:rPr lang="en-US" sz="2500" b="1" dirty="0">
                <a:solidFill>
                  <a:srgbClr val="800000"/>
                </a:solidFill>
              </a:rPr>
              <a:t>Challenge </a:t>
            </a:r>
            <a:r>
              <a:rPr lang="en-US" sz="2500" b="1" dirty="0" smtClean="0">
                <a:solidFill>
                  <a:srgbClr val="800000"/>
                </a:solidFill>
              </a:rPr>
              <a:t>2</a:t>
            </a:r>
            <a:endParaRPr lang="en-US" sz="2500" b="1" dirty="0">
              <a:solidFill>
                <a:srgbClr val="800000"/>
              </a:solidFill>
            </a:endParaRPr>
          </a:p>
          <a:p>
            <a:pPr marL="275717" indent="-284163">
              <a:lnSpc>
                <a:spcPct val="90000"/>
              </a:lnSpc>
            </a:pPr>
            <a:r>
              <a:rPr lang="en-US" sz="2500" b="1" dirty="0" smtClean="0"/>
              <a:t>Understanding Team Science</a:t>
            </a:r>
            <a:endParaRPr lang="en-US" sz="2500" b="1" dirty="0"/>
          </a:p>
          <a:p>
            <a:pPr marL="0" indent="0">
              <a:lnSpc>
                <a:spcPct val="90000"/>
              </a:lnSpc>
              <a:buNone/>
            </a:pPr>
            <a:r>
              <a:rPr lang="en-US" sz="2500" b="1" dirty="0" smtClean="0">
                <a:solidFill>
                  <a:srgbClr val="800000"/>
                </a:solidFill>
              </a:rPr>
              <a:t>Part III. ARCUS </a:t>
            </a:r>
            <a:r>
              <a:rPr lang="en-US" sz="2500" b="1" dirty="0">
                <a:solidFill>
                  <a:srgbClr val="800000"/>
                </a:solidFill>
              </a:rPr>
              <a:t>Challenge </a:t>
            </a:r>
            <a:r>
              <a:rPr lang="en-US" sz="2500" b="1" dirty="0" smtClean="0">
                <a:solidFill>
                  <a:srgbClr val="800000"/>
                </a:solidFill>
              </a:rPr>
              <a:t>3</a:t>
            </a:r>
            <a:endParaRPr lang="en-US" sz="2500" b="1" dirty="0">
              <a:solidFill>
                <a:srgbClr val="800000"/>
              </a:solidFill>
            </a:endParaRPr>
          </a:p>
          <a:p>
            <a:pPr marL="275717" indent="-284163">
              <a:lnSpc>
                <a:spcPct val="90000"/>
              </a:lnSpc>
            </a:pPr>
            <a:r>
              <a:rPr lang="en-US" sz="2500" b="1" dirty="0"/>
              <a:t>Understanding </a:t>
            </a:r>
            <a:r>
              <a:rPr lang="en-US" sz="2500" b="1" dirty="0" smtClean="0"/>
              <a:t>Teamwork</a:t>
            </a:r>
          </a:p>
          <a:p>
            <a:pPr marL="0" indent="0">
              <a:lnSpc>
                <a:spcPct val="90000"/>
              </a:lnSpc>
              <a:buNone/>
            </a:pPr>
            <a:r>
              <a:rPr lang="en-US" sz="2500" b="1" dirty="0">
                <a:solidFill>
                  <a:srgbClr val="800000"/>
                </a:solidFill>
              </a:rPr>
              <a:t>Part </a:t>
            </a:r>
            <a:r>
              <a:rPr lang="en-US" sz="2500" b="1" dirty="0" smtClean="0">
                <a:solidFill>
                  <a:srgbClr val="800000"/>
                </a:solidFill>
              </a:rPr>
              <a:t>IV. ARCUS </a:t>
            </a:r>
            <a:r>
              <a:rPr lang="en-US" sz="2500" b="1" dirty="0">
                <a:solidFill>
                  <a:srgbClr val="800000"/>
                </a:solidFill>
              </a:rPr>
              <a:t>Challenge </a:t>
            </a:r>
            <a:r>
              <a:rPr lang="en-US" sz="2500" b="1" dirty="0" smtClean="0">
                <a:solidFill>
                  <a:srgbClr val="800000"/>
                </a:solidFill>
              </a:rPr>
              <a:t>4</a:t>
            </a:r>
            <a:endParaRPr lang="en-US" sz="2500" b="1" dirty="0">
              <a:solidFill>
                <a:srgbClr val="800000"/>
              </a:solidFill>
            </a:endParaRPr>
          </a:p>
          <a:p>
            <a:pPr marL="275717" indent="-284163">
              <a:lnSpc>
                <a:spcPct val="90000"/>
              </a:lnSpc>
            </a:pPr>
            <a:r>
              <a:rPr lang="en-US" sz="2500" b="1" dirty="0" smtClean="0"/>
              <a:t>Preparing for Team Science</a:t>
            </a:r>
          </a:p>
          <a:p>
            <a:pPr marL="0" indent="0">
              <a:lnSpc>
                <a:spcPct val="90000"/>
              </a:lnSpc>
              <a:buNone/>
            </a:pPr>
            <a:r>
              <a:rPr lang="en-US" sz="2500" b="1" dirty="0">
                <a:solidFill>
                  <a:srgbClr val="800000"/>
                </a:solidFill>
              </a:rPr>
              <a:t>Part </a:t>
            </a:r>
            <a:r>
              <a:rPr lang="en-US" sz="2500" b="1" dirty="0" smtClean="0">
                <a:solidFill>
                  <a:srgbClr val="800000"/>
                </a:solidFill>
              </a:rPr>
              <a:t>V</a:t>
            </a:r>
            <a:r>
              <a:rPr lang="en-US" sz="2500" b="1" dirty="0">
                <a:solidFill>
                  <a:srgbClr val="800000"/>
                </a:solidFill>
              </a:rPr>
              <a:t>. </a:t>
            </a:r>
            <a:r>
              <a:rPr lang="en-US" sz="2500" b="1" dirty="0" smtClean="0">
                <a:solidFill>
                  <a:srgbClr val="800000"/>
                </a:solidFill>
              </a:rPr>
              <a:t>ARCUS </a:t>
            </a:r>
            <a:r>
              <a:rPr lang="en-US" sz="2500" b="1" dirty="0">
                <a:solidFill>
                  <a:srgbClr val="800000"/>
                </a:solidFill>
              </a:rPr>
              <a:t>Challenge </a:t>
            </a:r>
            <a:r>
              <a:rPr lang="en-US" sz="2500" b="1" dirty="0" smtClean="0">
                <a:solidFill>
                  <a:srgbClr val="800000"/>
                </a:solidFill>
              </a:rPr>
              <a:t>5</a:t>
            </a:r>
            <a:endParaRPr lang="en-US" sz="2500" b="1" dirty="0">
              <a:solidFill>
                <a:srgbClr val="800000"/>
              </a:solidFill>
            </a:endParaRPr>
          </a:p>
          <a:p>
            <a:pPr marL="275717" indent="-284163">
              <a:lnSpc>
                <a:spcPct val="90000"/>
              </a:lnSpc>
            </a:pPr>
            <a:r>
              <a:rPr lang="en-US" sz="2500" b="1" dirty="0" smtClean="0"/>
              <a:t>Education and Learning for Team Science</a:t>
            </a:r>
            <a:endParaRPr lang="en-US" sz="2500" b="1" dirty="0"/>
          </a:p>
          <a:p>
            <a:pPr marL="275717" indent="-284163">
              <a:lnSpc>
                <a:spcPct val="90000"/>
              </a:lnSpc>
            </a:pPr>
            <a:endParaRPr lang="en-US" sz="2500" b="1" dirty="0"/>
          </a:p>
        </p:txBody>
      </p:sp>
      <p:sp>
        <p:nvSpPr>
          <p:cNvPr id="6" name="Title 1"/>
          <p:cNvSpPr>
            <a:spLocks noGrp="1"/>
          </p:cNvSpPr>
          <p:nvPr>
            <p:ph type="title"/>
          </p:nvPr>
        </p:nvSpPr>
        <p:spPr>
          <a:xfrm>
            <a:off x="0" y="609600"/>
            <a:ext cx="8991600" cy="838200"/>
          </a:xfrm>
        </p:spPr>
        <p:txBody>
          <a:bodyPr rtlCol="0">
            <a:noAutofit/>
          </a:bodyPr>
          <a:lstStyle/>
          <a:p>
            <a:pPr>
              <a:defRPr/>
            </a:pPr>
            <a:r>
              <a:rPr lang="en-US" sz="4000" dirty="0"/>
              <a:t>Overview of </a:t>
            </a:r>
            <a:r>
              <a:rPr lang="en-US" sz="4000" dirty="0" smtClean="0"/>
              <a:t>ARCUS and Team </a:t>
            </a:r>
            <a:r>
              <a:rPr lang="en-US" sz="4000" dirty="0"/>
              <a:t>Science</a:t>
            </a:r>
            <a:endParaRPr lang="en-US" sz="4000" i="1" dirty="0"/>
          </a:p>
        </p:txBody>
      </p:sp>
      <p:pic>
        <p:nvPicPr>
          <p:cNvPr id="3" name="Picture 2"/>
          <p:cNvPicPr>
            <a:picLocks noChangeAspect="1"/>
          </p:cNvPicPr>
          <p:nvPr/>
        </p:nvPicPr>
        <p:blipFill>
          <a:blip r:embed="rId3"/>
          <a:stretch>
            <a:fillRect/>
          </a:stretch>
        </p:blipFill>
        <p:spPr>
          <a:xfrm>
            <a:off x="5791200" y="1981200"/>
            <a:ext cx="2794000" cy="2794000"/>
          </a:xfrm>
          <a:prstGeom prst="rect">
            <a:avLst/>
          </a:prstGeom>
        </p:spPr>
      </p:pic>
    </p:spTree>
    <p:extLst>
      <p:ext uri="{BB962C8B-B14F-4D97-AF65-F5344CB8AC3E}">
        <p14:creationId xmlns:p14="http://schemas.microsoft.com/office/powerpoint/2010/main" val="1627084166"/>
      </p:ext>
    </p:extLst>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0" y="5257800"/>
            <a:ext cx="9144000" cy="15240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buClr>
                <a:srgbClr val="F0AD00"/>
              </a:buClr>
            </a:pPr>
            <a:endParaRPr lang="en-US" sz="2200" b="1" i="1" dirty="0" smtClean="0">
              <a:solidFill>
                <a:srgbClr val="800000"/>
              </a:solidFill>
              <a:latin typeface="Corbel"/>
            </a:endParaRPr>
          </a:p>
        </p:txBody>
      </p:sp>
      <p:sp>
        <p:nvSpPr>
          <p:cNvPr id="9" name="Content Placeholder 2"/>
          <p:cNvSpPr txBox="1">
            <a:spLocks/>
          </p:cNvSpPr>
          <p:nvPr/>
        </p:nvSpPr>
        <p:spPr>
          <a:xfrm>
            <a:off x="-56028" y="1371600"/>
            <a:ext cx="7021996" cy="2235282"/>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lvl="1">
              <a:buClr>
                <a:srgbClr val="F0AD00"/>
              </a:buClr>
            </a:pPr>
            <a:endParaRPr lang="en-US" sz="2400" b="1" dirty="0">
              <a:cs typeface="Times New Roman" pitchFamily="18" charset="0"/>
            </a:endParaRPr>
          </a:p>
        </p:txBody>
      </p:sp>
      <p:pic>
        <p:nvPicPr>
          <p:cNvPr id="12" name="Picture 11" descr="Team Science.jpg"/>
          <p:cNvPicPr>
            <a:picLocks noChangeAspect="1"/>
          </p:cNvPicPr>
          <p:nvPr/>
        </p:nvPicPr>
        <p:blipFill rotWithShape="1">
          <a:blip r:embed="rId2">
            <a:extLst>
              <a:ext uri="{28A0092B-C50C-407E-A947-70E740481C1C}">
                <a14:useLocalDpi xmlns:a14="http://schemas.microsoft.com/office/drawing/2010/main" val="0"/>
              </a:ext>
            </a:extLst>
          </a:blip>
          <a:srcRect r="3806" b="7373"/>
          <a:stretch/>
        </p:blipFill>
        <p:spPr>
          <a:xfrm>
            <a:off x="5566880" y="3810000"/>
            <a:ext cx="3577119" cy="2667000"/>
          </a:xfrm>
          <a:prstGeom prst="rect">
            <a:avLst/>
          </a:prstGeom>
        </p:spPr>
      </p:pic>
      <p:sp>
        <p:nvSpPr>
          <p:cNvPr id="13" name="Content Placeholder 2"/>
          <p:cNvSpPr txBox="1">
            <a:spLocks/>
          </p:cNvSpPr>
          <p:nvPr/>
        </p:nvSpPr>
        <p:spPr>
          <a:xfrm>
            <a:off x="-33370" y="1494381"/>
            <a:ext cx="9144000" cy="21336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r>
              <a:rPr lang="en-US" sz="2000" b="1" u="sng" dirty="0" smtClean="0">
                <a:solidFill>
                  <a:srgbClr val="800000"/>
                </a:solidFill>
              </a:rPr>
              <a:t>ARCUS </a:t>
            </a:r>
            <a:r>
              <a:rPr lang="en-US" sz="2000" b="1" u="sng" dirty="0">
                <a:solidFill>
                  <a:srgbClr val="800000"/>
                </a:solidFill>
              </a:rPr>
              <a:t>CHALLENGE </a:t>
            </a:r>
            <a:r>
              <a:rPr lang="en-US" sz="2000" b="1" u="sng" dirty="0" smtClean="0">
                <a:solidFill>
                  <a:srgbClr val="800000"/>
                </a:solidFill>
              </a:rPr>
              <a:t>2 </a:t>
            </a:r>
            <a:r>
              <a:rPr lang="en-US" sz="2000" b="1" dirty="0" smtClean="0"/>
              <a:t>– </a:t>
            </a:r>
            <a:r>
              <a:rPr lang="en-US" sz="2000" b="1" i="1" dirty="0" smtClean="0"/>
              <a:t>Understand what is the </a:t>
            </a:r>
            <a:r>
              <a:rPr lang="en-US" sz="2000" b="1" i="1" u="sng" dirty="0" smtClean="0">
                <a:solidFill>
                  <a:srgbClr val="800000"/>
                </a:solidFill>
              </a:rPr>
              <a:t>Science of Team Science</a:t>
            </a:r>
          </a:p>
          <a:p>
            <a:pPr marL="118872" indent="0">
              <a:buNone/>
            </a:pPr>
            <a:endParaRPr lang="en-US" sz="1400" b="1" u="sng" dirty="0" smtClean="0">
              <a:cs typeface="Times New Roman" pitchFamily="18" charset="0"/>
            </a:endParaRPr>
          </a:p>
          <a:p>
            <a:r>
              <a:rPr lang="en-US" sz="2000" b="1" u="sng" dirty="0" smtClean="0">
                <a:cs typeface="Times New Roman" pitchFamily="18" charset="0"/>
              </a:rPr>
              <a:t>What do we mean by teams</a:t>
            </a:r>
          </a:p>
          <a:p>
            <a:pPr lvl="1">
              <a:lnSpc>
                <a:spcPct val="90000"/>
              </a:lnSpc>
              <a:defRPr/>
            </a:pPr>
            <a:r>
              <a:rPr lang="en-US" altLang="en-US" sz="2000" b="1" dirty="0" smtClean="0"/>
              <a:t>Multiple </a:t>
            </a:r>
            <a:r>
              <a:rPr lang="en-US" altLang="en-US" sz="2000" b="1" u="sng" dirty="0" smtClean="0">
                <a:solidFill>
                  <a:srgbClr val="800000"/>
                </a:solidFill>
              </a:rPr>
              <a:t>information sources</a:t>
            </a:r>
            <a:r>
              <a:rPr lang="en-US" altLang="en-US" sz="2000" b="1" dirty="0" smtClean="0"/>
              <a:t> and intensive </a:t>
            </a:r>
            <a:r>
              <a:rPr lang="en-US" altLang="en-US" sz="2000" b="1" u="sng" dirty="0" smtClean="0">
                <a:solidFill>
                  <a:srgbClr val="800000"/>
                </a:solidFill>
              </a:rPr>
              <a:t>communication</a:t>
            </a:r>
          </a:p>
          <a:p>
            <a:pPr lvl="1">
              <a:lnSpc>
                <a:spcPct val="90000"/>
              </a:lnSpc>
              <a:defRPr/>
            </a:pPr>
            <a:r>
              <a:rPr lang="en-US" altLang="en-US" sz="2000" b="1" u="sng" dirty="0" smtClean="0">
                <a:solidFill>
                  <a:srgbClr val="800000"/>
                </a:solidFill>
              </a:rPr>
              <a:t>Task-relevant knowledge</a:t>
            </a:r>
            <a:r>
              <a:rPr lang="en-US" altLang="en-US" sz="2000" b="1" dirty="0" smtClean="0">
                <a:solidFill>
                  <a:srgbClr val="800000"/>
                </a:solidFill>
              </a:rPr>
              <a:t> </a:t>
            </a:r>
            <a:r>
              <a:rPr lang="en-US" altLang="en-US" sz="2000" b="1" dirty="0" smtClean="0"/>
              <a:t>with meaningful task </a:t>
            </a:r>
            <a:r>
              <a:rPr lang="en-US" altLang="en-US" sz="2000" b="1" u="sng" dirty="0" smtClean="0">
                <a:solidFill>
                  <a:srgbClr val="800000"/>
                </a:solidFill>
              </a:rPr>
              <a:t>interdependencies</a:t>
            </a:r>
          </a:p>
          <a:p>
            <a:pPr lvl="1">
              <a:lnSpc>
                <a:spcPct val="90000"/>
              </a:lnSpc>
              <a:defRPr/>
            </a:pPr>
            <a:r>
              <a:rPr lang="en-US" altLang="en-US" sz="2000" b="1" u="sng" dirty="0" smtClean="0">
                <a:solidFill>
                  <a:srgbClr val="800000"/>
                </a:solidFill>
              </a:rPr>
              <a:t>Affective</a:t>
            </a:r>
            <a:r>
              <a:rPr lang="en-US" altLang="en-US" sz="2000" b="1" dirty="0" smtClean="0"/>
              <a:t> and </a:t>
            </a:r>
            <a:r>
              <a:rPr lang="en-US" altLang="en-US" sz="2000" b="1" u="sng" dirty="0" smtClean="0">
                <a:solidFill>
                  <a:srgbClr val="800000"/>
                </a:solidFill>
              </a:rPr>
              <a:t>attitudinal</a:t>
            </a:r>
            <a:r>
              <a:rPr lang="en-US" altLang="en-US" sz="2000" b="1" dirty="0" smtClean="0"/>
              <a:t> factors influence </a:t>
            </a:r>
            <a:r>
              <a:rPr lang="en-US" altLang="en-US" sz="2000" b="1" u="sng" dirty="0" smtClean="0">
                <a:solidFill>
                  <a:srgbClr val="800000"/>
                </a:solidFill>
              </a:rPr>
              <a:t>group dynamics</a:t>
            </a:r>
          </a:p>
          <a:p>
            <a:pPr lvl="1">
              <a:lnSpc>
                <a:spcPct val="90000"/>
              </a:lnSpc>
              <a:defRPr/>
            </a:pPr>
            <a:r>
              <a:rPr lang="en-US" altLang="en-US" sz="2000" b="1" u="sng" dirty="0" smtClean="0">
                <a:solidFill>
                  <a:srgbClr val="800000"/>
                </a:solidFill>
              </a:rPr>
              <a:t>Coordination</a:t>
            </a:r>
            <a:r>
              <a:rPr lang="en-US" altLang="en-US" sz="2000" b="1" dirty="0" smtClean="0">
                <a:solidFill>
                  <a:srgbClr val="800000"/>
                </a:solidFill>
              </a:rPr>
              <a:t> </a:t>
            </a:r>
            <a:r>
              <a:rPr lang="en-US" altLang="en-US" sz="2000" b="1" dirty="0" smtClean="0"/>
              <a:t>among members with </a:t>
            </a:r>
            <a:r>
              <a:rPr lang="en-US" altLang="en-US" sz="2000" b="1" u="sng" dirty="0" smtClean="0">
                <a:solidFill>
                  <a:srgbClr val="800000"/>
                </a:solidFill>
              </a:rPr>
              <a:t>specialized roles</a:t>
            </a:r>
            <a:endParaRPr lang="en-US" sz="2000" b="1" dirty="0" smtClean="0">
              <a:solidFill>
                <a:srgbClr val="800000"/>
              </a:solidFill>
            </a:endParaRPr>
          </a:p>
        </p:txBody>
      </p:sp>
      <p:sp>
        <p:nvSpPr>
          <p:cNvPr id="2" name="Rectangle 1"/>
          <p:cNvSpPr/>
          <p:nvPr/>
        </p:nvSpPr>
        <p:spPr>
          <a:xfrm>
            <a:off x="0" y="6334780"/>
            <a:ext cx="9144000" cy="523220"/>
          </a:xfrm>
          <a:prstGeom prst="rect">
            <a:avLst/>
          </a:prstGeom>
        </p:spPr>
        <p:txBody>
          <a:bodyPr wrap="square">
            <a:spAutoFit/>
          </a:bodyPr>
          <a:lstStyle/>
          <a:p>
            <a:pPr marL="522288" lvl="0" indent="-522288"/>
            <a:r>
              <a:rPr lang="en-US" sz="1400" dirty="0"/>
              <a:t>Fiore, S. M. (2008). Interdisciplinarity as teamwork: How the science of teams can inform team science. </a:t>
            </a:r>
            <a:r>
              <a:rPr lang="en-US" sz="1400" i="1" dirty="0"/>
              <a:t>Small Group Research, 39(3), </a:t>
            </a:r>
            <a:r>
              <a:rPr lang="en-US" sz="1400" dirty="0"/>
              <a:t>251-277.</a:t>
            </a:r>
          </a:p>
        </p:txBody>
      </p:sp>
      <p:sp>
        <p:nvSpPr>
          <p:cNvPr id="7" name="Content Placeholder 2"/>
          <p:cNvSpPr>
            <a:spLocks noGrp="1"/>
          </p:cNvSpPr>
          <p:nvPr>
            <p:ph idx="1"/>
          </p:nvPr>
        </p:nvSpPr>
        <p:spPr>
          <a:xfrm>
            <a:off x="-898" y="3810000"/>
            <a:ext cx="5566801" cy="2133600"/>
          </a:xfrm>
        </p:spPr>
        <p:txBody>
          <a:bodyPr>
            <a:noAutofit/>
          </a:bodyPr>
          <a:lstStyle/>
          <a:p>
            <a:pPr lvl="0">
              <a:buClr>
                <a:srgbClr val="F0AD00"/>
              </a:buClr>
            </a:pPr>
            <a:r>
              <a:rPr lang="en-US" sz="2000" b="1" dirty="0" smtClean="0">
                <a:cs typeface="Times New Roman" pitchFamily="18" charset="0"/>
              </a:rPr>
              <a:t>Reframing </a:t>
            </a:r>
            <a:r>
              <a:rPr lang="en-US" sz="2000" b="1" dirty="0">
                <a:cs typeface="Times New Roman" pitchFamily="18" charset="0"/>
              </a:rPr>
              <a:t>interdisciplinarity as a </a:t>
            </a:r>
            <a:r>
              <a:rPr lang="en-US" sz="2000" b="1" u="sng" dirty="0">
                <a:cs typeface="Times New Roman" pitchFamily="18" charset="0"/>
              </a:rPr>
              <a:t>process of teamwork</a:t>
            </a:r>
            <a:r>
              <a:rPr lang="en-US" sz="2000" b="1" dirty="0">
                <a:cs typeface="Times New Roman" pitchFamily="18" charset="0"/>
              </a:rPr>
              <a:t> to be mastered (Fiore, 2008)</a:t>
            </a:r>
          </a:p>
          <a:p>
            <a:pPr lvl="1">
              <a:buClr>
                <a:srgbClr val="F0AD00"/>
              </a:buClr>
            </a:pPr>
            <a:r>
              <a:rPr lang="en-US" sz="2000" b="1" dirty="0">
                <a:cs typeface="Times New Roman" pitchFamily="18" charset="0"/>
              </a:rPr>
              <a:t>Allows us to </a:t>
            </a:r>
            <a:r>
              <a:rPr lang="en-US" sz="2000" b="1" u="sng" dirty="0">
                <a:solidFill>
                  <a:srgbClr val="800000"/>
                </a:solidFill>
                <a:cs typeface="Times New Roman" pitchFamily="18" charset="0"/>
              </a:rPr>
              <a:t>leverage science of teams</a:t>
            </a:r>
          </a:p>
          <a:p>
            <a:pPr lvl="1">
              <a:buClr>
                <a:srgbClr val="F0AD00"/>
              </a:buClr>
            </a:pPr>
            <a:r>
              <a:rPr lang="en-US" sz="2000" b="1" dirty="0" smtClean="0">
                <a:cs typeface="Times New Roman" pitchFamily="18" charset="0"/>
              </a:rPr>
              <a:t>Changes </a:t>
            </a:r>
            <a:r>
              <a:rPr lang="en-US" sz="2000" b="1" dirty="0">
                <a:cs typeface="Times New Roman" pitchFamily="18" charset="0"/>
              </a:rPr>
              <a:t>question to </a:t>
            </a:r>
            <a:r>
              <a:rPr lang="en-US" sz="2000" b="1" u="sng" dirty="0">
                <a:solidFill>
                  <a:srgbClr val="800000"/>
                </a:solidFill>
                <a:cs typeface="Times New Roman" pitchFamily="18" charset="0"/>
              </a:rPr>
              <a:t>understanding </a:t>
            </a:r>
            <a:r>
              <a:rPr lang="en-US" sz="2000" b="1" u="sng" dirty="0" smtClean="0">
                <a:solidFill>
                  <a:srgbClr val="800000"/>
                </a:solidFill>
                <a:cs typeface="Times New Roman" pitchFamily="18" charset="0"/>
              </a:rPr>
              <a:t>team </a:t>
            </a:r>
            <a:r>
              <a:rPr lang="en-US" sz="2000" b="1" u="sng" dirty="0">
                <a:solidFill>
                  <a:srgbClr val="800000"/>
                </a:solidFill>
                <a:cs typeface="Times New Roman" pitchFamily="18" charset="0"/>
              </a:rPr>
              <a:t>activities</a:t>
            </a:r>
            <a:r>
              <a:rPr lang="en-US" sz="2000" b="1" dirty="0">
                <a:cs typeface="Times New Roman" pitchFamily="18" charset="0"/>
              </a:rPr>
              <a:t> necessary for </a:t>
            </a:r>
            <a:r>
              <a:rPr lang="en-US" sz="2000" b="1" dirty="0" smtClean="0">
                <a:cs typeface="Times New Roman" pitchFamily="18" charset="0"/>
              </a:rPr>
              <a:t>science</a:t>
            </a:r>
          </a:p>
          <a:p>
            <a:pPr lvl="1">
              <a:buClr>
                <a:srgbClr val="F0AD00"/>
              </a:buClr>
            </a:pPr>
            <a:r>
              <a:rPr lang="en-US" sz="2000" b="1" dirty="0" smtClean="0">
                <a:cs typeface="Times New Roman" pitchFamily="18" charset="0"/>
              </a:rPr>
              <a:t>Makes </a:t>
            </a:r>
            <a:r>
              <a:rPr lang="en-US" sz="2000" b="1" dirty="0">
                <a:cs typeface="Times New Roman" pitchFamily="18" charset="0"/>
              </a:rPr>
              <a:t>the </a:t>
            </a:r>
            <a:r>
              <a:rPr lang="en-US" sz="2000" b="1" u="sng" dirty="0">
                <a:solidFill>
                  <a:srgbClr val="800000"/>
                </a:solidFill>
                <a:cs typeface="Times New Roman" pitchFamily="18" charset="0"/>
              </a:rPr>
              <a:t>achievement</a:t>
            </a:r>
            <a:r>
              <a:rPr lang="en-US" sz="2000" b="1" dirty="0">
                <a:cs typeface="Times New Roman" pitchFamily="18" charset="0"/>
              </a:rPr>
              <a:t> and </a:t>
            </a:r>
            <a:r>
              <a:rPr lang="en-US" sz="2000" b="1" u="sng" dirty="0">
                <a:solidFill>
                  <a:srgbClr val="800000"/>
                </a:solidFill>
                <a:cs typeface="Times New Roman" pitchFamily="18" charset="0"/>
              </a:rPr>
              <a:t>measurement</a:t>
            </a:r>
            <a:r>
              <a:rPr lang="en-US" sz="2000" b="1" dirty="0">
                <a:cs typeface="Times New Roman" pitchFamily="18" charset="0"/>
              </a:rPr>
              <a:t> of interdisciplinarity more </a:t>
            </a:r>
            <a:r>
              <a:rPr lang="en-US" sz="2000" b="1" dirty="0" smtClean="0">
                <a:cs typeface="Times New Roman" pitchFamily="18" charset="0"/>
              </a:rPr>
              <a:t>tractable</a:t>
            </a:r>
            <a:endParaRPr lang="en-US" sz="2000" b="1" dirty="0">
              <a:cs typeface="Times New Roman" pitchFamily="18" charset="0"/>
            </a:endParaRPr>
          </a:p>
        </p:txBody>
      </p:sp>
      <p:sp>
        <p:nvSpPr>
          <p:cNvPr id="10"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 ARCUS Challenge 2</a:t>
            </a:r>
            <a:r>
              <a:rPr lang="en-US" sz="3600" b="1" dirty="0">
                <a:solidFill>
                  <a:schemeClr val="accent1">
                    <a:satMod val="150000"/>
                  </a:schemeClr>
                </a:solidFill>
                <a:effectLst>
                  <a:outerShdw blurRad="38100" dist="38100" dir="2700000" algn="tl">
                    <a:srgbClr val="000000">
                      <a:alpha val="43137"/>
                    </a:srgbClr>
                  </a:outerShdw>
                </a:effectLst>
              </a:rPr>
              <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Science of Team Science</a:t>
            </a:r>
            <a:endParaRPr lang="en-US" sz="3600" b="1" i="1" dirty="0">
              <a:solidFill>
                <a:schemeClr val="accent1">
                  <a:satMod val="1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3620928"/>
      </p:ext>
    </p:extLst>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0" y="1447800"/>
            <a:ext cx="9067800" cy="1371600"/>
          </a:xfrm>
        </p:spPr>
        <p:txBody>
          <a:bodyPr>
            <a:noAutofit/>
          </a:bodyPr>
          <a:lstStyle/>
          <a:p>
            <a:pPr marL="118872" indent="0">
              <a:lnSpc>
                <a:spcPct val="110000"/>
              </a:lnSpc>
              <a:buNone/>
            </a:pPr>
            <a:r>
              <a:rPr lang="en-US" sz="2400" b="1" u="sng" dirty="0">
                <a:solidFill>
                  <a:prstClr val="black"/>
                </a:solidFill>
                <a:cs typeface="Times New Roman" pitchFamily="18" charset="0"/>
              </a:rPr>
              <a:t>A New Field - </a:t>
            </a:r>
            <a:r>
              <a:rPr lang="en-US" sz="2400" b="1" i="1" u="sng" dirty="0">
                <a:solidFill>
                  <a:prstClr val="black"/>
                </a:solidFill>
                <a:cs typeface="Times New Roman" pitchFamily="18" charset="0"/>
              </a:rPr>
              <a:t>Science of Team </a:t>
            </a:r>
            <a:r>
              <a:rPr lang="en-US" sz="2400" b="1" i="1" u="sng" dirty="0" smtClean="0">
                <a:solidFill>
                  <a:prstClr val="black"/>
                </a:solidFill>
                <a:cs typeface="Times New Roman" pitchFamily="18" charset="0"/>
              </a:rPr>
              <a:t>Science</a:t>
            </a:r>
            <a:endParaRPr lang="en-US" sz="2400" dirty="0" smtClean="0"/>
          </a:p>
          <a:p>
            <a:pPr>
              <a:lnSpc>
                <a:spcPct val="110000"/>
              </a:lnSpc>
            </a:pPr>
            <a:r>
              <a:rPr lang="en-US" sz="2200" dirty="0" smtClean="0"/>
              <a:t>Commitment </a:t>
            </a:r>
            <a:r>
              <a:rPr lang="en-US" sz="2200" dirty="0"/>
              <a:t>to </a:t>
            </a:r>
            <a:r>
              <a:rPr lang="en-US" sz="2200" b="1" u="sng" dirty="0">
                <a:solidFill>
                  <a:srgbClr val="800000"/>
                </a:solidFill>
              </a:rPr>
              <a:t>develop scholarly examination of teamwork in science</a:t>
            </a:r>
          </a:p>
          <a:p>
            <a:pPr lvl="1">
              <a:lnSpc>
                <a:spcPct val="110000"/>
              </a:lnSpc>
            </a:pPr>
            <a:r>
              <a:rPr lang="en-US" sz="2200" dirty="0" smtClean="0">
                <a:solidFill>
                  <a:prstClr val="black"/>
                </a:solidFill>
                <a:cs typeface="Times New Roman" pitchFamily="18" charset="0"/>
              </a:rPr>
              <a:t>Goal to understand </a:t>
            </a:r>
            <a:r>
              <a:rPr lang="en-US" sz="2200" dirty="0">
                <a:solidFill>
                  <a:prstClr val="black"/>
                </a:solidFill>
                <a:cs typeface="Times New Roman" pitchFamily="18" charset="0"/>
              </a:rPr>
              <a:t>and improve how scholars </a:t>
            </a:r>
            <a:r>
              <a:rPr lang="en-US" sz="2200" u="sng" dirty="0">
                <a:solidFill>
                  <a:srgbClr val="800000"/>
                </a:solidFill>
                <a:cs typeface="Times New Roman" pitchFamily="18" charset="0"/>
              </a:rPr>
              <a:t>interact</a:t>
            </a:r>
            <a:r>
              <a:rPr lang="en-US" sz="2200" dirty="0">
                <a:solidFill>
                  <a:srgbClr val="C00000"/>
                </a:solidFill>
                <a:cs typeface="Times New Roman" pitchFamily="18" charset="0"/>
              </a:rPr>
              <a:t> </a:t>
            </a:r>
            <a:r>
              <a:rPr lang="en-US" sz="2200" dirty="0">
                <a:solidFill>
                  <a:prstClr val="black"/>
                </a:solidFill>
                <a:cs typeface="Times New Roman" pitchFamily="18" charset="0"/>
              </a:rPr>
              <a:t>and </a:t>
            </a:r>
            <a:r>
              <a:rPr lang="en-US" sz="2200" u="sng" dirty="0">
                <a:solidFill>
                  <a:srgbClr val="800000"/>
                </a:solidFill>
                <a:cs typeface="Times New Roman" pitchFamily="18" charset="0"/>
              </a:rPr>
              <a:t>integrate</a:t>
            </a:r>
            <a:r>
              <a:rPr lang="en-US" sz="2200" dirty="0">
                <a:solidFill>
                  <a:srgbClr val="800000"/>
                </a:solidFill>
                <a:cs typeface="Times New Roman" pitchFamily="18" charset="0"/>
              </a:rPr>
              <a:t> </a:t>
            </a:r>
            <a:r>
              <a:rPr lang="en-US" sz="2200" u="sng" dirty="0">
                <a:solidFill>
                  <a:srgbClr val="800000"/>
                </a:solidFill>
                <a:cs typeface="Times New Roman" pitchFamily="18" charset="0"/>
              </a:rPr>
              <a:t>across </a:t>
            </a:r>
            <a:r>
              <a:rPr lang="en-US" sz="2200" dirty="0">
                <a:solidFill>
                  <a:prstClr val="black"/>
                </a:solidFill>
                <a:cs typeface="Times New Roman" pitchFamily="18" charset="0"/>
              </a:rPr>
              <a:t>disciplinary, professional, and institutional </a:t>
            </a:r>
            <a:r>
              <a:rPr lang="en-US" sz="2200" dirty="0" smtClean="0">
                <a:solidFill>
                  <a:prstClr val="black"/>
                </a:solidFill>
                <a:cs typeface="Times New Roman" pitchFamily="18" charset="0"/>
              </a:rPr>
              <a:t>boundaries</a:t>
            </a:r>
            <a:endParaRPr lang="en-US" sz="2200" dirty="0">
              <a:solidFill>
                <a:srgbClr val="C00000"/>
              </a:solidFill>
            </a:endParaRPr>
          </a:p>
        </p:txBody>
      </p:sp>
      <p:sp>
        <p:nvSpPr>
          <p:cNvPr id="13317" name="Content Placeholder 2"/>
          <p:cNvSpPr txBox="1">
            <a:spLocks/>
          </p:cNvSpPr>
          <p:nvPr/>
        </p:nvSpPr>
        <p:spPr bwMode="auto">
          <a:xfrm>
            <a:off x="1981200" y="5105400"/>
            <a:ext cx="7162800" cy="2514600"/>
          </a:xfrm>
          <a:prstGeom prst="rect">
            <a:avLst/>
          </a:prstGeom>
          <a:noFill/>
          <a:ln w="9525">
            <a:noFill/>
            <a:miter lim="800000"/>
            <a:headEnd/>
            <a:tailEnd/>
          </a:ln>
        </p:spPr>
        <p:txBody>
          <a:bodyPr/>
          <a:lstStyle/>
          <a:p>
            <a:pPr marL="742950" lvl="1" indent="-285750" defTabSz="914400">
              <a:spcBef>
                <a:spcPct val="20000"/>
              </a:spcBef>
              <a:buFont typeface="Wingdings" pitchFamily="2" charset="2"/>
              <a:buChar char="Ø"/>
            </a:pPr>
            <a:endParaRPr lang="en-US" sz="2400" b="1" i="1" dirty="0">
              <a:solidFill>
                <a:srgbClr val="003300"/>
              </a:solidFill>
              <a:latin typeface="Times New Roman" pitchFamily="18" charset="0"/>
              <a:cs typeface="Times New Roman" pitchFamily="18" charset="0"/>
            </a:endParaRPr>
          </a:p>
        </p:txBody>
      </p:sp>
      <p:sp>
        <p:nvSpPr>
          <p:cNvPr id="8" name="Content Placeholder 2"/>
          <p:cNvSpPr txBox="1">
            <a:spLocks/>
          </p:cNvSpPr>
          <p:nvPr/>
        </p:nvSpPr>
        <p:spPr>
          <a:xfrm>
            <a:off x="66836" y="3244576"/>
            <a:ext cx="5998530" cy="1905000"/>
          </a:xfrm>
          <a:prstGeom prst="rect">
            <a:avLst/>
          </a:prstGeom>
        </p:spPr>
        <p:txBody>
          <a:bodyPr vert="horz" lIns="54864" tIns="91440" rtlCol="0">
            <a:noAutofit/>
          </a:bodyPr>
          <a:lstStyle/>
          <a:p>
            <a:pPr lvl="1">
              <a:lnSpc>
                <a:spcPct val="110000"/>
              </a:lnSpc>
            </a:pPr>
            <a:r>
              <a:rPr lang="en-US" dirty="0"/>
              <a:t>“</a:t>
            </a:r>
            <a:r>
              <a:rPr lang="en-US" i="1" dirty="0"/>
              <a:t>the inherent complexity of contemporary public health, environmental, political, and policy challenges… [leads to] realization that </a:t>
            </a:r>
            <a:r>
              <a:rPr lang="en-US" i="1" u="sng" dirty="0">
                <a:solidFill>
                  <a:srgbClr val="800000"/>
                </a:solidFill>
              </a:rPr>
              <a:t>an integration of multiple disciplinary perspectives is required</a:t>
            </a:r>
            <a:r>
              <a:rPr lang="en-US" i="1" dirty="0">
                <a:solidFill>
                  <a:srgbClr val="800000"/>
                </a:solidFill>
              </a:rPr>
              <a:t> </a:t>
            </a:r>
            <a:r>
              <a:rPr lang="en-US" i="1" dirty="0"/>
              <a:t>to better understand and ameliorate these problems</a:t>
            </a:r>
            <a:r>
              <a:rPr lang="en-US" dirty="0"/>
              <a:t>” (</a:t>
            </a:r>
            <a:r>
              <a:rPr lang="en-US" dirty="0" err="1"/>
              <a:t>Stokols</a:t>
            </a:r>
            <a:r>
              <a:rPr lang="en-US" dirty="0"/>
              <a:t> et al., 2008).</a:t>
            </a:r>
            <a:endParaRPr lang="en-US" dirty="0">
              <a:solidFill>
                <a:srgbClr val="C00000"/>
              </a:solidFill>
            </a:endParaRPr>
          </a:p>
        </p:txBody>
      </p:sp>
      <p:pic>
        <p:nvPicPr>
          <p:cNvPr id="9" name="Picture 2" descr="http://blog.nuamps.at.northwestern.edu/wp-content/uploads/2011/04/SciTS.jpg"/>
          <p:cNvPicPr>
            <a:picLocks noChangeAspect="1" noChangeArrowheads="1"/>
          </p:cNvPicPr>
          <p:nvPr/>
        </p:nvPicPr>
        <p:blipFill>
          <a:blip r:embed="rId2" cstate="print"/>
          <a:srcRect/>
          <a:stretch>
            <a:fillRect/>
          </a:stretch>
        </p:blipFill>
        <p:spPr bwMode="auto">
          <a:xfrm>
            <a:off x="6065366" y="3204200"/>
            <a:ext cx="2797887" cy="1775294"/>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0" y="5944998"/>
            <a:ext cx="9144000" cy="954107"/>
          </a:xfrm>
          <a:prstGeom prst="rect">
            <a:avLst/>
          </a:prstGeom>
          <a:noFill/>
        </p:spPr>
        <p:txBody>
          <a:bodyPr wrap="square" rtlCol="0">
            <a:spAutoFit/>
          </a:bodyPr>
          <a:lstStyle/>
          <a:p>
            <a:pPr marL="350838" indent="-350838"/>
            <a:r>
              <a:rPr lang="en-US" sz="1400" dirty="0"/>
              <a:t>Salazar, M. R., </a:t>
            </a:r>
            <a:r>
              <a:rPr lang="en-US" sz="1400" dirty="0" err="1"/>
              <a:t>Lant</a:t>
            </a:r>
            <a:r>
              <a:rPr lang="en-US" sz="1400" dirty="0"/>
              <a:t>, T. K., Fiore, S. M., &amp; Salas, E. (2012). Facilitating innovation in diverse science teams through integrative capacity. </a:t>
            </a:r>
            <a:r>
              <a:rPr lang="en-US" sz="1400" i="1" dirty="0"/>
              <a:t>Small Group Research, 43(5), </a:t>
            </a:r>
            <a:r>
              <a:rPr lang="en-US" sz="1400" dirty="0"/>
              <a:t>527-558</a:t>
            </a:r>
            <a:r>
              <a:rPr lang="en-US" sz="1400" dirty="0" smtClean="0"/>
              <a:t>.</a:t>
            </a:r>
          </a:p>
          <a:p>
            <a:pPr marL="350838" indent="-350838"/>
            <a:r>
              <a:rPr lang="en-US" sz="1400" dirty="0" err="1"/>
              <a:t>Stokols</a:t>
            </a:r>
            <a:r>
              <a:rPr lang="en-US" sz="1400" dirty="0"/>
              <a:t>, D., </a:t>
            </a:r>
            <a:r>
              <a:rPr lang="en-US" sz="1400" dirty="0" err="1"/>
              <a:t>Misra</a:t>
            </a:r>
            <a:r>
              <a:rPr lang="en-US" sz="1400" dirty="0"/>
              <a:t>, S., Moser, R. P., Hall, K. L., &amp; Taylor, B. K. (</a:t>
            </a:r>
            <a:r>
              <a:rPr lang="en-US" sz="1400" dirty="0" smtClean="0"/>
              <a:t>2008). </a:t>
            </a:r>
            <a:r>
              <a:rPr lang="en-US" sz="1400" dirty="0"/>
              <a:t>The ecology of team science - Understanding contextual influences on </a:t>
            </a:r>
            <a:r>
              <a:rPr lang="en-US" sz="1400" dirty="0" err="1"/>
              <a:t>transdisciplinary</a:t>
            </a:r>
            <a:r>
              <a:rPr lang="en-US" sz="1400" dirty="0"/>
              <a:t> collaboration. </a:t>
            </a:r>
            <a:r>
              <a:rPr lang="en-US" sz="1400" i="1" dirty="0"/>
              <a:t>American Journal of Preventive Medicine, 35(2), </a:t>
            </a:r>
            <a:r>
              <a:rPr lang="en-US" sz="1400" dirty="0"/>
              <a:t>S96-S115</a:t>
            </a:r>
            <a:r>
              <a:rPr lang="en-US" sz="1400" dirty="0" smtClean="0"/>
              <a:t>.</a:t>
            </a:r>
            <a:endParaRPr lang="en-US" sz="1400" dirty="0"/>
          </a:p>
        </p:txBody>
      </p:sp>
      <p:sp>
        <p:nvSpPr>
          <p:cNvPr id="10" name="Content Placeholder 2"/>
          <p:cNvSpPr txBox="1">
            <a:spLocks/>
          </p:cNvSpPr>
          <p:nvPr/>
        </p:nvSpPr>
        <p:spPr>
          <a:xfrm>
            <a:off x="6057" y="5063054"/>
            <a:ext cx="9137943" cy="898656"/>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200" dirty="0" smtClean="0"/>
              <a:t>Must understand how to make full use of the </a:t>
            </a:r>
            <a:r>
              <a:rPr lang="en-US" sz="2200" b="1" u="sng" dirty="0" smtClean="0">
                <a:solidFill>
                  <a:srgbClr val="800000"/>
                </a:solidFill>
              </a:rPr>
              <a:t>scientific capacity</a:t>
            </a:r>
            <a:r>
              <a:rPr lang="en-US" sz="2200" dirty="0" smtClean="0"/>
              <a:t> of science teams (Salazar et al., 2012)</a:t>
            </a:r>
            <a:endParaRPr lang="en-US" sz="2200" dirty="0"/>
          </a:p>
        </p:txBody>
      </p:sp>
      <p:sp>
        <p:nvSpPr>
          <p:cNvPr id="11"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 ARCUS Challenge 2</a:t>
            </a:r>
            <a:r>
              <a:rPr lang="en-US" sz="3600" b="1" dirty="0">
                <a:solidFill>
                  <a:schemeClr val="accent1">
                    <a:satMod val="150000"/>
                  </a:schemeClr>
                </a:solidFill>
                <a:effectLst>
                  <a:outerShdw blurRad="38100" dist="38100" dir="2700000" algn="tl">
                    <a:srgbClr val="000000">
                      <a:alpha val="43137"/>
                    </a:srgbClr>
                  </a:outerShdw>
                </a:effectLst>
              </a:rPr>
              <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Science of Team Science</a:t>
            </a:r>
            <a:endParaRPr lang="en-US" sz="3600" b="1" i="1" dirty="0">
              <a:solidFill>
                <a:schemeClr val="accent1">
                  <a:satMod val="1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5929134"/>
      </p:ext>
    </p:extLst>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783"/>
            <a:ext cx="9470156" cy="6426383"/>
          </a:xfrm>
          <a:prstGeom prst="rect">
            <a:avLst/>
          </a:prstGeom>
        </p:spPr>
      </p:pic>
      <p:sp>
        <p:nvSpPr>
          <p:cNvPr id="6" name="Rectangle 5"/>
          <p:cNvSpPr/>
          <p:nvPr/>
        </p:nvSpPr>
        <p:spPr>
          <a:xfrm>
            <a:off x="0" y="6320135"/>
            <a:ext cx="9144000" cy="600164"/>
          </a:xfrm>
          <a:prstGeom prst="rect">
            <a:avLst/>
          </a:prstGeom>
        </p:spPr>
        <p:txBody>
          <a:bodyPr wrap="square">
            <a:spAutoFit/>
          </a:bodyPr>
          <a:lstStyle/>
          <a:p>
            <a:pPr marL="508000" indent="-508000"/>
            <a:r>
              <a:rPr lang="en-US" sz="1100" dirty="0"/>
              <a:t>Hall, K. L., </a:t>
            </a:r>
            <a:r>
              <a:rPr lang="en-US" sz="1100" dirty="0" err="1"/>
              <a:t>Stipelman</a:t>
            </a:r>
            <a:r>
              <a:rPr lang="en-US" sz="1100" dirty="0"/>
              <a:t>, B. A., Vogel, A. L., &amp; </a:t>
            </a:r>
            <a:r>
              <a:rPr lang="en-US" sz="1100" dirty="0" err="1"/>
              <a:t>Stokols</a:t>
            </a:r>
            <a:r>
              <a:rPr lang="en-US" sz="1100" dirty="0"/>
              <a:t>, D. (in press). Understanding cross-disciplinary team-based research: Concepts and conceptual models from the Science of Team Science. In </a:t>
            </a:r>
            <a:r>
              <a:rPr lang="en-US" sz="1100" dirty="0" err="1"/>
              <a:t>Frodeman</a:t>
            </a:r>
            <a:r>
              <a:rPr lang="en-US" sz="1100" dirty="0"/>
              <a:t>, R., Klein, J. T., &amp; </a:t>
            </a:r>
            <a:r>
              <a:rPr lang="en-US" sz="1100" dirty="0" err="1"/>
              <a:t>Mitcham</a:t>
            </a:r>
            <a:r>
              <a:rPr lang="en-US" sz="1100" dirty="0"/>
              <a:t>, C. (</a:t>
            </a:r>
            <a:r>
              <a:rPr lang="en-US" sz="1100" dirty="0" err="1"/>
              <a:t>Eds</a:t>
            </a:r>
            <a:r>
              <a:rPr lang="en-US" sz="1100" dirty="0"/>
              <a:t>). </a:t>
            </a:r>
            <a:r>
              <a:rPr lang="en-US" sz="1100" i="1" dirty="0"/>
              <a:t>Oxford Handbook on Interdisciplinarity, 2nd Edition</a:t>
            </a:r>
            <a:r>
              <a:rPr lang="en-US" sz="1100" dirty="0"/>
              <a:t>. Oxford, UK: Oxford University Press.</a:t>
            </a:r>
          </a:p>
        </p:txBody>
      </p:sp>
    </p:spTree>
    <p:extLst>
      <p:ext uri="{BB962C8B-B14F-4D97-AF65-F5344CB8AC3E}">
        <p14:creationId xmlns:p14="http://schemas.microsoft.com/office/powerpoint/2010/main" val="2024411387"/>
      </p:ext>
    </p:extLst>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0" y="1524000"/>
            <a:ext cx="9144000" cy="4525963"/>
          </a:xfrm>
        </p:spPr>
        <p:txBody>
          <a:bodyPr/>
          <a:lstStyle/>
          <a:p>
            <a:pPr marL="118872" indent="0" eaLnBrk="1" hangingPunct="1">
              <a:lnSpc>
                <a:spcPct val="90000"/>
              </a:lnSpc>
              <a:buNone/>
            </a:pPr>
            <a:r>
              <a:rPr lang="en-US" sz="2400" b="1" u="sng" dirty="0" smtClean="0">
                <a:latin typeface="Calibri" charset="0"/>
              </a:rPr>
              <a:t>National Academies of Science Consensus Study</a:t>
            </a:r>
          </a:p>
          <a:p>
            <a:pPr marL="118872" indent="0" eaLnBrk="1" hangingPunct="1">
              <a:lnSpc>
                <a:spcPct val="90000"/>
              </a:lnSpc>
              <a:buNone/>
            </a:pPr>
            <a:endParaRPr lang="en-US" sz="2400" b="1" dirty="0" smtClean="0">
              <a:latin typeface="Calibri" charset="0"/>
            </a:endParaRPr>
          </a:p>
          <a:p>
            <a:pPr eaLnBrk="1" hangingPunct="1">
              <a:lnSpc>
                <a:spcPct val="90000"/>
              </a:lnSpc>
            </a:pPr>
            <a:r>
              <a:rPr lang="en-US" sz="2400" b="1" dirty="0" smtClean="0">
                <a:latin typeface="Calibri" charset="0"/>
              </a:rPr>
              <a:t>Rationale</a:t>
            </a:r>
            <a:r>
              <a:rPr lang="en-US" sz="2400" b="1" dirty="0">
                <a:latin typeface="Calibri" charset="0"/>
              </a:rPr>
              <a:t>: </a:t>
            </a:r>
            <a:r>
              <a:rPr lang="en-US" sz="2400" dirty="0">
                <a:latin typeface="Calibri" charset="0"/>
              </a:rPr>
              <a:t>Clear need to </a:t>
            </a:r>
            <a:r>
              <a:rPr lang="en-US" sz="2400" b="1" u="sng" dirty="0">
                <a:solidFill>
                  <a:srgbClr val="800000"/>
                </a:solidFill>
                <a:latin typeface="Calibri" charset="0"/>
              </a:rPr>
              <a:t>provide research-based guidance</a:t>
            </a:r>
            <a:r>
              <a:rPr lang="en-US" sz="2400" dirty="0">
                <a:latin typeface="Calibri" charset="0"/>
              </a:rPr>
              <a:t> to improve the processes and outcomes of team </a:t>
            </a:r>
            <a:r>
              <a:rPr lang="en-US" sz="2400" dirty="0" smtClean="0">
                <a:latin typeface="Calibri" charset="0"/>
              </a:rPr>
              <a:t>science</a:t>
            </a:r>
            <a:endParaRPr lang="en-US" sz="2400" u="sng" dirty="0">
              <a:latin typeface="Calibri" charset="0"/>
            </a:endParaRPr>
          </a:p>
          <a:p>
            <a:pPr eaLnBrk="1" hangingPunct="1">
              <a:lnSpc>
                <a:spcPct val="90000"/>
              </a:lnSpc>
            </a:pPr>
            <a:r>
              <a:rPr lang="en-US" sz="2400" b="1" dirty="0">
                <a:latin typeface="Calibri" charset="0"/>
              </a:rPr>
              <a:t>Sponsor: </a:t>
            </a:r>
            <a:r>
              <a:rPr lang="en-US" sz="2400" dirty="0">
                <a:latin typeface="Calibri" charset="0"/>
              </a:rPr>
              <a:t>National Science Foundation, Directorate of </a:t>
            </a:r>
            <a:r>
              <a:rPr lang="en-US" sz="2400" b="1" u="sng" dirty="0">
                <a:solidFill>
                  <a:srgbClr val="800000"/>
                </a:solidFill>
                <a:latin typeface="Calibri" charset="0"/>
              </a:rPr>
              <a:t>Computer and Information Sciences and </a:t>
            </a:r>
            <a:r>
              <a:rPr lang="en-US" sz="2400" b="1" u="sng" dirty="0" smtClean="0">
                <a:solidFill>
                  <a:srgbClr val="800000"/>
                </a:solidFill>
                <a:latin typeface="Calibri" charset="0"/>
              </a:rPr>
              <a:t>Engineering</a:t>
            </a:r>
            <a:endParaRPr lang="en-US" sz="2400" b="1" u="sng" dirty="0">
              <a:solidFill>
                <a:srgbClr val="800000"/>
              </a:solidFill>
              <a:latin typeface="Calibri" charset="0"/>
            </a:endParaRPr>
          </a:p>
        </p:txBody>
      </p:sp>
      <p:pic>
        <p:nvPicPr>
          <p:cNvPr id="4" name="Picture 3"/>
          <p:cNvPicPr>
            <a:picLocks noChangeAspect="1"/>
          </p:cNvPicPr>
          <p:nvPr/>
        </p:nvPicPr>
        <p:blipFill>
          <a:blip r:embed="rId2"/>
          <a:stretch>
            <a:fillRect/>
          </a:stretch>
        </p:blipFill>
        <p:spPr>
          <a:xfrm>
            <a:off x="6019800" y="3308640"/>
            <a:ext cx="2791485" cy="2819400"/>
          </a:xfrm>
          <a:prstGeom prst="rect">
            <a:avLst/>
          </a:prstGeom>
          <a:ln>
            <a:noFill/>
          </a:ln>
          <a:effectLst>
            <a:outerShdw blurRad="292100" dist="139700" dir="2700000" algn="tl" rotWithShape="0">
              <a:srgbClr val="333333">
                <a:alpha val="65000"/>
              </a:srgbClr>
            </a:outerShdw>
          </a:effectLst>
        </p:spPr>
      </p:pic>
      <p:sp>
        <p:nvSpPr>
          <p:cNvPr id="5" name="Rectangle 3"/>
          <p:cNvSpPr txBox="1">
            <a:spLocks noChangeArrowheads="1"/>
          </p:cNvSpPr>
          <p:nvPr/>
        </p:nvSpPr>
        <p:spPr>
          <a:xfrm>
            <a:off x="0" y="3802525"/>
            <a:ext cx="5943600" cy="2620963"/>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defTabSz="914400">
              <a:lnSpc>
                <a:spcPct val="90000"/>
              </a:lnSpc>
              <a:buClr>
                <a:srgbClr val="F0AD00"/>
              </a:buClr>
            </a:pPr>
            <a:r>
              <a:rPr lang="en-US" sz="2400" b="1" dirty="0" smtClean="0">
                <a:solidFill>
                  <a:prstClr val="black"/>
                </a:solidFill>
                <a:latin typeface="Calibri" charset="0"/>
              </a:rPr>
              <a:t>Goal: </a:t>
            </a:r>
            <a:r>
              <a:rPr lang="en-US" sz="2400" b="1" u="sng" dirty="0" smtClean="0">
                <a:solidFill>
                  <a:srgbClr val="800000"/>
                </a:solidFill>
                <a:latin typeface="Calibri" charset="0"/>
              </a:rPr>
              <a:t>Enhance effectiveness</a:t>
            </a:r>
            <a:r>
              <a:rPr lang="en-US" sz="2400" dirty="0" smtClean="0">
                <a:solidFill>
                  <a:prstClr val="black"/>
                </a:solidFill>
                <a:latin typeface="Calibri" charset="0"/>
              </a:rPr>
              <a:t> of collaborative research in science teams, research center, and institutes. </a:t>
            </a:r>
          </a:p>
          <a:p>
            <a:pPr defTabSz="914400">
              <a:lnSpc>
                <a:spcPct val="90000"/>
              </a:lnSpc>
              <a:buClr>
                <a:srgbClr val="F0AD00"/>
              </a:buClr>
            </a:pPr>
            <a:r>
              <a:rPr lang="en-US" sz="2400" b="1" dirty="0" smtClean="0">
                <a:solidFill>
                  <a:prstClr val="black"/>
                </a:solidFill>
                <a:latin typeface="Calibri" charset="0"/>
              </a:rPr>
              <a:t>Audiences: </a:t>
            </a:r>
            <a:r>
              <a:rPr lang="en-US" sz="2400" dirty="0" smtClean="0">
                <a:solidFill>
                  <a:prstClr val="black"/>
                </a:solidFill>
                <a:latin typeface="Calibri" charset="0"/>
              </a:rPr>
              <a:t>NSF and other </a:t>
            </a:r>
            <a:r>
              <a:rPr lang="en-US" sz="2400" b="1" u="sng" dirty="0" smtClean="0">
                <a:solidFill>
                  <a:srgbClr val="800000"/>
                </a:solidFill>
                <a:latin typeface="Calibri" charset="0"/>
              </a:rPr>
              <a:t>public and private research funders</a:t>
            </a:r>
            <a:r>
              <a:rPr lang="en-US" sz="2400" dirty="0" smtClean="0">
                <a:solidFill>
                  <a:prstClr val="black"/>
                </a:solidFill>
                <a:latin typeface="Calibri" charset="0"/>
              </a:rPr>
              <a:t> and </a:t>
            </a:r>
            <a:r>
              <a:rPr lang="en-US" sz="2400" b="1" u="sng" dirty="0" smtClean="0">
                <a:solidFill>
                  <a:srgbClr val="800000"/>
                </a:solidFill>
                <a:latin typeface="Calibri" charset="0"/>
              </a:rPr>
              <a:t>scientific community</a:t>
            </a:r>
            <a:r>
              <a:rPr lang="en-US" sz="2400" dirty="0" smtClean="0">
                <a:solidFill>
                  <a:prstClr val="black"/>
                </a:solidFill>
                <a:latin typeface="Calibri" charset="0"/>
              </a:rPr>
              <a:t>. </a:t>
            </a:r>
            <a:endParaRPr lang="en-US" sz="2400" dirty="0">
              <a:solidFill>
                <a:prstClr val="black"/>
              </a:solidFill>
              <a:latin typeface="Calibri" charset="0"/>
            </a:endParaRPr>
          </a:p>
        </p:txBody>
      </p:sp>
      <p:sp>
        <p:nvSpPr>
          <p:cNvPr id="2" name="Rectangle 1"/>
          <p:cNvSpPr/>
          <p:nvPr/>
        </p:nvSpPr>
        <p:spPr>
          <a:xfrm>
            <a:off x="0" y="6121394"/>
            <a:ext cx="9144000" cy="646331"/>
          </a:xfrm>
          <a:prstGeom prst="rect">
            <a:avLst/>
          </a:prstGeom>
        </p:spPr>
        <p:txBody>
          <a:bodyPr wrap="square">
            <a:spAutoFit/>
          </a:bodyPr>
          <a:lstStyle/>
          <a:p>
            <a:pPr marL="511175" indent="-393700">
              <a:buNone/>
            </a:pPr>
            <a:r>
              <a:rPr lang="en-US" i="1" dirty="0"/>
              <a:t>Enhancing the Effectiveness of Team Science </a:t>
            </a:r>
            <a:r>
              <a:rPr lang="en-US" dirty="0"/>
              <a:t>(2015) -- http://</a:t>
            </a:r>
            <a:r>
              <a:rPr lang="en-US" dirty="0" err="1"/>
              <a:t>www.nap.edu</a:t>
            </a:r>
            <a:r>
              <a:rPr lang="en-US" dirty="0"/>
              <a:t>/catalog/19007/enhancing-the-effectiveness-of-team-science</a:t>
            </a:r>
          </a:p>
        </p:txBody>
      </p:sp>
      <p:sp>
        <p:nvSpPr>
          <p:cNvPr id="9"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 ARCUS Challenge 2</a:t>
            </a:r>
            <a:r>
              <a:rPr lang="en-US" sz="3600" b="1" dirty="0">
                <a:solidFill>
                  <a:schemeClr val="accent1">
                    <a:satMod val="150000"/>
                  </a:schemeClr>
                </a:solidFill>
                <a:effectLst>
                  <a:outerShdw blurRad="38100" dist="38100" dir="2700000" algn="tl">
                    <a:srgbClr val="000000">
                      <a:alpha val="43137"/>
                    </a:srgbClr>
                  </a:outerShdw>
                </a:effectLst>
              </a:rPr>
              <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Science of Team Science</a:t>
            </a:r>
            <a:endParaRPr lang="en-US" sz="3600" b="1" i="1" dirty="0">
              <a:solidFill>
                <a:schemeClr val="accent1">
                  <a:satMod val="1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9917926"/>
      </p:ext>
    </p:extLst>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19476" y="1091858"/>
            <a:ext cx="8284656" cy="4694409"/>
          </a:xfrm>
          <a:prstGeom prst="rect">
            <a:avLst/>
          </a:prstGeom>
          <a:solidFill>
            <a:schemeClr val="bg1">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p:nvPr>
        </p:nvSpPr>
        <p:spPr>
          <a:xfrm>
            <a:off x="1642948" y="1377892"/>
            <a:ext cx="5208497" cy="803910"/>
          </a:xfrm>
        </p:spPr>
        <p:txBody>
          <a:bodyPr>
            <a:normAutofit fontScale="90000"/>
          </a:bodyPr>
          <a:lstStyle/>
          <a:p>
            <a:r>
              <a:rPr lang="en-US" sz="4900" dirty="0" smtClean="0"/>
              <a:t>Welcome</a:t>
            </a:r>
            <a:endParaRPr lang="en-US" dirty="0"/>
          </a:p>
        </p:txBody>
      </p:sp>
      <p:sp>
        <p:nvSpPr>
          <p:cNvPr id="10" name="TextBox 9"/>
          <p:cNvSpPr txBox="1"/>
          <p:nvPr/>
        </p:nvSpPr>
        <p:spPr>
          <a:xfrm>
            <a:off x="1816982" y="4802786"/>
            <a:ext cx="5142618" cy="923330"/>
          </a:xfrm>
          <a:prstGeom prst="rect">
            <a:avLst/>
          </a:prstGeom>
          <a:noFill/>
        </p:spPr>
        <p:txBody>
          <a:bodyPr wrap="square" rtlCol="0">
            <a:spAutoFit/>
          </a:bodyPr>
          <a:lstStyle/>
          <a:p>
            <a:pPr defTabSz="457200"/>
            <a:endParaRPr lang="en-US" b="1" i="1" dirty="0" smtClean="0">
              <a:solidFill>
                <a:prstClr val="black"/>
              </a:solidFill>
              <a:latin typeface="News Gothic MT"/>
              <a:cs typeface="News Gothic MT"/>
            </a:endParaRPr>
          </a:p>
          <a:p>
            <a:pPr defTabSz="457200"/>
            <a:r>
              <a:rPr lang="en-US" dirty="0" smtClean="0">
                <a:solidFill>
                  <a:prstClr val="black"/>
                </a:solidFill>
                <a:latin typeface="News Gothic MT"/>
                <a:cs typeface="News Gothic MT"/>
              </a:rPr>
              <a:t>Presented by Dr. Stephen M. Fiore</a:t>
            </a:r>
            <a:br>
              <a:rPr lang="en-US" dirty="0" smtClean="0">
                <a:solidFill>
                  <a:prstClr val="black"/>
                </a:solidFill>
                <a:latin typeface="News Gothic MT"/>
                <a:cs typeface="News Gothic MT"/>
              </a:rPr>
            </a:br>
            <a:r>
              <a:rPr lang="en-US" dirty="0" smtClean="0">
                <a:solidFill>
                  <a:prstClr val="black"/>
                </a:solidFill>
                <a:latin typeface="News Gothic MT"/>
                <a:cs typeface="News Gothic MT"/>
              </a:rPr>
              <a:t>University of Central Florida</a:t>
            </a:r>
          </a:p>
        </p:txBody>
      </p:sp>
      <p:sp>
        <p:nvSpPr>
          <p:cNvPr id="11" name="TextBox 10"/>
          <p:cNvSpPr txBox="1"/>
          <p:nvPr/>
        </p:nvSpPr>
        <p:spPr>
          <a:xfrm>
            <a:off x="527112" y="2171195"/>
            <a:ext cx="7888484" cy="646331"/>
          </a:xfrm>
          <a:prstGeom prst="rect">
            <a:avLst/>
          </a:prstGeom>
          <a:noFill/>
        </p:spPr>
        <p:txBody>
          <a:bodyPr wrap="square" rtlCol="0">
            <a:spAutoFit/>
          </a:bodyPr>
          <a:lstStyle/>
          <a:p>
            <a:pPr algn="ctr" defTabSz="457200"/>
            <a:r>
              <a:rPr lang="en-US" sz="3600" dirty="0" smtClean="0">
                <a:solidFill>
                  <a:prstClr val="black"/>
                </a:solidFill>
              </a:rPr>
              <a:t>ARCUS Members’ Webinar</a:t>
            </a:r>
            <a:endParaRPr lang="en-US" sz="3600" dirty="0">
              <a:solidFill>
                <a:prstClr val="black"/>
              </a:solidFill>
            </a:endParaRPr>
          </a:p>
        </p:txBody>
      </p:sp>
      <p:sp>
        <p:nvSpPr>
          <p:cNvPr id="4" name="TextBox 3"/>
          <p:cNvSpPr txBox="1"/>
          <p:nvPr/>
        </p:nvSpPr>
        <p:spPr>
          <a:xfrm>
            <a:off x="273352" y="5770777"/>
            <a:ext cx="8546536" cy="369332"/>
          </a:xfrm>
          <a:prstGeom prst="rect">
            <a:avLst/>
          </a:prstGeom>
          <a:noFill/>
        </p:spPr>
        <p:txBody>
          <a:bodyPr wrap="square" rtlCol="0">
            <a:spAutoFit/>
          </a:bodyPr>
          <a:lstStyle/>
          <a:p>
            <a:pPr algn="r" defTabSz="457200"/>
            <a:r>
              <a:rPr lang="en-US" dirty="0" smtClean="0">
                <a:solidFill>
                  <a:prstClr val="black"/>
                </a:solidFill>
              </a:rPr>
              <a:t>#</a:t>
            </a:r>
            <a:r>
              <a:rPr lang="en-US" dirty="0" err="1" smtClean="0">
                <a:solidFill>
                  <a:prstClr val="black"/>
                </a:solidFill>
              </a:rPr>
              <a:t>arcuswebinar</a:t>
            </a:r>
            <a:endParaRPr lang="en-US" dirty="0">
              <a:solidFill>
                <a:prstClr val="black"/>
              </a:solidFill>
            </a:endParaRPr>
          </a:p>
        </p:txBody>
      </p:sp>
      <p:sp>
        <p:nvSpPr>
          <p:cNvPr id="8" name="TextBox 7"/>
          <p:cNvSpPr txBox="1"/>
          <p:nvPr/>
        </p:nvSpPr>
        <p:spPr>
          <a:xfrm>
            <a:off x="416356" y="4033604"/>
            <a:ext cx="8284656" cy="646331"/>
          </a:xfrm>
          <a:prstGeom prst="rect">
            <a:avLst/>
          </a:prstGeom>
          <a:noFill/>
        </p:spPr>
        <p:txBody>
          <a:bodyPr wrap="square" rtlCol="0">
            <a:spAutoFit/>
          </a:bodyPr>
          <a:lstStyle/>
          <a:p>
            <a:pPr algn="ctr" defTabSz="457200"/>
            <a:r>
              <a:rPr lang="en-US" b="1" dirty="0">
                <a:solidFill>
                  <a:prstClr val="black"/>
                </a:solidFill>
              </a:rPr>
              <a:t>8</a:t>
            </a:r>
            <a:r>
              <a:rPr lang="en-US" b="1" dirty="0" smtClean="0">
                <a:solidFill>
                  <a:prstClr val="black"/>
                </a:solidFill>
              </a:rPr>
              <a:t> March 2017</a:t>
            </a:r>
            <a:endParaRPr lang="en-US" b="1" dirty="0">
              <a:solidFill>
                <a:prstClr val="black"/>
              </a:solidFill>
            </a:endParaRPr>
          </a:p>
          <a:p>
            <a:pPr algn="ctr" defTabSz="457200"/>
            <a:endParaRPr lang="en-US" b="1" dirty="0">
              <a:solidFill>
                <a:prstClr val="black"/>
              </a:solidFill>
            </a:endParaRPr>
          </a:p>
        </p:txBody>
      </p:sp>
      <p:sp>
        <p:nvSpPr>
          <p:cNvPr id="12" name="TextBox 11"/>
          <p:cNvSpPr txBox="1"/>
          <p:nvPr/>
        </p:nvSpPr>
        <p:spPr>
          <a:xfrm>
            <a:off x="411048" y="2958595"/>
            <a:ext cx="8289964" cy="830997"/>
          </a:xfrm>
          <a:prstGeom prst="rect">
            <a:avLst/>
          </a:prstGeom>
          <a:noFill/>
        </p:spPr>
        <p:txBody>
          <a:bodyPr wrap="square" rtlCol="0">
            <a:spAutoFit/>
          </a:bodyPr>
          <a:lstStyle/>
          <a:p>
            <a:pPr algn="ctr" defTabSz="457200"/>
            <a:r>
              <a:rPr lang="en-US" sz="2400" i="1" dirty="0" smtClean="0">
                <a:solidFill>
                  <a:prstClr val="black"/>
                </a:solidFill>
                <a:latin typeface="News Gothic MT"/>
                <a:cs typeface="News Gothic MT"/>
              </a:rPr>
              <a:t>“Team Science as Collaborative Cognition </a:t>
            </a:r>
            <a:br>
              <a:rPr lang="en-US" sz="2400" i="1" dirty="0" smtClean="0">
                <a:solidFill>
                  <a:prstClr val="black"/>
                </a:solidFill>
                <a:latin typeface="News Gothic MT"/>
                <a:cs typeface="News Gothic MT"/>
              </a:rPr>
            </a:br>
            <a:r>
              <a:rPr lang="en-US" sz="2400" i="1" dirty="0" smtClean="0">
                <a:solidFill>
                  <a:prstClr val="black"/>
                </a:solidFill>
                <a:latin typeface="News Gothic MT"/>
                <a:cs typeface="News Gothic MT"/>
              </a:rPr>
              <a:t>in Complex Contexts”</a:t>
            </a:r>
            <a:endParaRPr lang="en-US" sz="2400" i="1" dirty="0">
              <a:solidFill>
                <a:prstClr val="black"/>
              </a:solidFill>
              <a:latin typeface="News Gothic MT"/>
              <a:cs typeface="News Gothic MT"/>
            </a:endParaRPr>
          </a:p>
        </p:txBody>
      </p:sp>
      <p:pic>
        <p:nvPicPr>
          <p:cNvPr id="14" name="Picture 13" descr="Fior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73" y="3985416"/>
            <a:ext cx="1339826" cy="1801447"/>
          </a:xfrm>
          <a:prstGeom prst="rect">
            <a:avLst/>
          </a:prstGeom>
        </p:spPr>
      </p:pic>
      <p:pic>
        <p:nvPicPr>
          <p:cNvPr id="3" name="Picture 2"/>
          <p:cNvPicPr>
            <a:picLocks noChangeAspect="1"/>
          </p:cNvPicPr>
          <p:nvPr/>
        </p:nvPicPr>
        <p:blipFill>
          <a:blip r:embed="rId4"/>
          <a:stretch>
            <a:fillRect/>
          </a:stretch>
        </p:blipFill>
        <p:spPr>
          <a:xfrm>
            <a:off x="7301451" y="3989139"/>
            <a:ext cx="1399561" cy="1835139"/>
          </a:xfrm>
          <a:prstGeom prst="rect">
            <a:avLst/>
          </a:prstGeom>
        </p:spPr>
      </p:pic>
    </p:spTree>
    <p:extLst>
      <p:ext uri="{BB962C8B-B14F-4D97-AF65-F5344CB8AC3E}">
        <p14:creationId xmlns:p14="http://schemas.microsoft.com/office/powerpoint/2010/main" val="1092213353"/>
      </p:ext>
    </p:extLst>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0"/>
          <p:cNvGraphicFramePr>
            <a:graphicFrameLocks noGrp="1"/>
          </p:cNvGraphicFramePr>
          <p:nvPr>
            <p:ph idx="1"/>
            <p:extLst/>
          </p:nvPr>
        </p:nvGraphicFramePr>
        <p:xfrm>
          <a:off x="183799" y="2222652"/>
          <a:ext cx="8805643" cy="4512875"/>
        </p:xfrm>
        <a:graphic>
          <a:graphicData uri="http://schemas.openxmlformats.org/drawingml/2006/table">
            <a:tbl>
              <a:tblPr firstRow="1" firstCol="1" bandRow="1"/>
              <a:tblGrid>
                <a:gridCol w="2322367"/>
                <a:gridCol w="3011822"/>
                <a:gridCol w="3471454"/>
              </a:tblGrid>
              <a:tr h="335450">
                <a:tc>
                  <a:txBody>
                    <a:bodyPr/>
                    <a:lstStyle/>
                    <a:p>
                      <a:pPr marL="0" marR="0" algn="ctr">
                        <a:spcBef>
                          <a:spcPts val="0"/>
                        </a:spcBef>
                        <a:spcAft>
                          <a:spcPts val="0"/>
                        </a:spcAft>
                      </a:pPr>
                      <a:r>
                        <a:rPr lang="en-US" sz="2000" b="1" dirty="0" smtClean="0">
                          <a:effectLst/>
                          <a:latin typeface="+mj-lt"/>
                          <a:ea typeface="ＭＳ 明朝"/>
                          <a:cs typeface="Times New Roman"/>
                        </a:rPr>
                        <a:t>Key Features</a:t>
                      </a:r>
                      <a:endParaRPr lang="en-US" sz="2000" b="1" dirty="0">
                        <a:effectLst/>
                        <a:latin typeface="+mj-lt"/>
                        <a:ea typeface="ＭＳ 明朝"/>
                        <a:cs typeface="Times New Roman"/>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2">
                  <a:txBody>
                    <a:bodyPr/>
                    <a:lstStyle/>
                    <a:p>
                      <a:pPr marL="0" marR="0" algn="ctr">
                        <a:spcBef>
                          <a:spcPts val="0"/>
                        </a:spcBef>
                        <a:spcAft>
                          <a:spcPts val="0"/>
                        </a:spcAft>
                      </a:pPr>
                      <a:r>
                        <a:rPr lang="en-US" sz="2000" b="1" dirty="0" smtClean="0">
                          <a:effectLst/>
                          <a:latin typeface="+mj-lt"/>
                          <a:ea typeface="ＭＳ 明朝"/>
                          <a:cs typeface="Times New Roman"/>
                        </a:rPr>
                        <a:t>Range</a:t>
                      </a:r>
                      <a:r>
                        <a:rPr lang="en-US" sz="2000" b="1" baseline="0" dirty="0" smtClean="0">
                          <a:effectLst/>
                          <a:latin typeface="+mj-lt"/>
                          <a:ea typeface="ＭＳ 明朝"/>
                          <a:cs typeface="Times New Roman"/>
                        </a:rPr>
                        <a:t>s Possible in Team Science</a:t>
                      </a:r>
                      <a:endParaRPr lang="en-US" sz="2000" b="1" dirty="0">
                        <a:effectLst/>
                        <a:latin typeface="+mj-lt"/>
                        <a:ea typeface="ＭＳ 明朝"/>
                        <a:cs typeface="Times New Roman"/>
                      </a:endParaRPr>
                    </a:p>
                  </a:txBody>
                  <a:tcPr marL="68580" marR="68580" marT="9525"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marL="0" marR="0">
                        <a:spcBef>
                          <a:spcPts val="0"/>
                        </a:spcBef>
                        <a:spcAft>
                          <a:spcPts val="0"/>
                        </a:spcAft>
                      </a:pPr>
                      <a:endParaRPr lang="en-US" sz="1200" dirty="0">
                        <a:effectLst/>
                        <a:latin typeface="Cambria"/>
                        <a:ea typeface="ＭＳ 明朝"/>
                        <a:cs typeface="Times New Roman"/>
                      </a:endParaRPr>
                    </a:p>
                  </a:txBody>
                  <a:tcPr marL="68580" marR="68580" marT="9525" marB="0"/>
                </a:tc>
              </a:tr>
              <a:tr h="579513">
                <a:tc>
                  <a:txBody>
                    <a:bodyPr/>
                    <a:lstStyle/>
                    <a:p>
                      <a:pPr marL="0" marR="0" algn="ctr">
                        <a:spcBef>
                          <a:spcPts val="0"/>
                        </a:spcBef>
                        <a:spcAft>
                          <a:spcPts val="0"/>
                        </a:spcAft>
                      </a:pPr>
                      <a:r>
                        <a:rPr lang="en-US" sz="2000" b="1" dirty="0">
                          <a:effectLst/>
                          <a:latin typeface="+mj-lt"/>
                          <a:ea typeface="ＭＳ 明朝"/>
                          <a:cs typeface="Times New Roman"/>
                        </a:rPr>
                        <a:t>Size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2000" b="1" dirty="0">
                          <a:effectLst/>
                          <a:latin typeface="+mj-lt"/>
                          <a:ea typeface="ＭＳ 明朝"/>
                          <a:cs typeface="Times New Roman"/>
                        </a:rPr>
                        <a:t>Small (2)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crgbClr r="0" g="0" b="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000" b="1" dirty="0" smtClean="0">
                          <a:effectLst/>
                          <a:latin typeface="+mj-lt"/>
                          <a:ea typeface="ＭＳ 明朝"/>
                          <a:cs typeface="Times New Roman"/>
                        </a:rPr>
                        <a:t>Mega (1000s)</a:t>
                      </a:r>
                      <a:endParaRPr lang="en-US" sz="2000" b="1" dirty="0">
                        <a:effectLst/>
                        <a:latin typeface="+mj-lt"/>
                        <a:ea typeface="ＭＳ 明朝"/>
                        <a:cs typeface="Times New Roman"/>
                      </a:endParaRPr>
                    </a:p>
                  </a:txBody>
                  <a:tcPr marL="68580" marR="68580" marT="9525" marB="0" anchor="ctr">
                    <a:lnL w="12700" cap="flat" cmpd="sng" algn="ctr">
                      <a:solidFill>
                        <a:scrgbClr r="0" g="0" b="0"/>
                      </a:solidFill>
                      <a:prstDash val="dash"/>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r>
              <a:tr h="579513">
                <a:tc>
                  <a:txBody>
                    <a:bodyPr/>
                    <a:lstStyle/>
                    <a:p>
                      <a:pPr marL="0" marR="0" algn="ctr">
                        <a:spcBef>
                          <a:spcPts val="0"/>
                        </a:spcBef>
                        <a:spcAft>
                          <a:spcPts val="0"/>
                        </a:spcAft>
                      </a:pPr>
                      <a:r>
                        <a:rPr lang="en-US" sz="2000" b="1" dirty="0" smtClean="0">
                          <a:effectLst/>
                          <a:latin typeface="+mj-lt"/>
                          <a:ea typeface="ＭＳ 明朝"/>
                          <a:cs typeface="Times New Roman"/>
                        </a:rPr>
                        <a:t>Task Interdependence</a:t>
                      </a:r>
                      <a:endParaRPr lang="en-US" sz="2000" b="1" dirty="0">
                        <a:effectLst/>
                        <a:latin typeface="+mj-lt"/>
                        <a:ea typeface="ＭＳ 明朝"/>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2000" b="1" dirty="0" smtClean="0">
                          <a:effectLst/>
                          <a:latin typeface="+mj-lt"/>
                          <a:ea typeface="ＭＳ 明朝"/>
                          <a:cs typeface="Times New Roman"/>
                        </a:rPr>
                        <a:t>Low</a:t>
                      </a:r>
                      <a:endParaRPr lang="en-US" sz="2000" b="1" dirty="0">
                        <a:effectLst/>
                        <a:latin typeface="+mj-lt"/>
                        <a:ea typeface="ＭＳ 明朝"/>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crgbClr r="0" g="0" b="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000" b="1" dirty="0" smtClean="0">
                          <a:effectLst/>
                          <a:latin typeface="+mj-lt"/>
                          <a:ea typeface="ＭＳ 明朝"/>
                          <a:cs typeface="Times New Roman"/>
                        </a:rPr>
                        <a:t>High</a:t>
                      </a:r>
                      <a:endParaRPr lang="en-US" sz="2000" b="1" dirty="0">
                        <a:effectLst/>
                        <a:latin typeface="+mj-lt"/>
                        <a:ea typeface="ＭＳ 明朝"/>
                        <a:cs typeface="Times New Roman"/>
                      </a:endParaRPr>
                    </a:p>
                  </a:txBody>
                  <a:tcPr marL="68580" marR="68580" marT="9525" marB="0" anchor="ctr">
                    <a:lnL w="12700" cap="flat" cmpd="sng" algn="ctr">
                      <a:solidFill>
                        <a:scrgbClr r="0" g="0" b="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79513">
                <a:tc>
                  <a:txBody>
                    <a:bodyPr/>
                    <a:lstStyle/>
                    <a:p>
                      <a:pPr marL="0" marR="0" algn="ctr">
                        <a:spcBef>
                          <a:spcPts val="0"/>
                        </a:spcBef>
                        <a:spcAft>
                          <a:spcPts val="0"/>
                        </a:spcAft>
                      </a:pPr>
                      <a:r>
                        <a:rPr lang="en-US" sz="2000" b="1" dirty="0">
                          <a:effectLst/>
                          <a:latin typeface="+mj-lt"/>
                          <a:ea typeface="ＭＳ 明朝"/>
                          <a:cs typeface="Times New Roman"/>
                        </a:rPr>
                        <a:t>Boundaries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2000" b="1" dirty="0">
                          <a:effectLst/>
                          <a:latin typeface="+mj-lt"/>
                          <a:ea typeface="ＭＳ 明朝"/>
                          <a:cs typeface="Times New Roman"/>
                        </a:rPr>
                        <a:t>Stable</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crgbClr r="0" g="0" b="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000" b="1" dirty="0">
                          <a:effectLst/>
                          <a:latin typeface="+mj-lt"/>
                          <a:ea typeface="ＭＳ 明朝"/>
                          <a:cs typeface="Times New Roman"/>
                        </a:rPr>
                        <a:t>Fluid</a:t>
                      </a:r>
                    </a:p>
                  </a:txBody>
                  <a:tcPr marL="68580" marR="68580" marT="9525" marB="0" anchor="ctr">
                    <a:lnL w="12700" cap="flat" cmpd="sng" algn="ctr">
                      <a:solidFill>
                        <a:scrgbClr r="0" g="0" b="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79513">
                <a:tc>
                  <a:txBody>
                    <a:bodyPr/>
                    <a:lstStyle/>
                    <a:p>
                      <a:pPr marL="0" marR="0" algn="ctr">
                        <a:spcBef>
                          <a:spcPts val="0"/>
                        </a:spcBef>
                        <a:spcAft>
                          <a:spcPts val="0"/>
                        </a:spcAft>
                      </a:pPr>
                      <a:r>
                        <a:rPr lang="en-US" sz="2000" b="1" dirty="0">
                          <a:effectLst/>
                          <a:latin typeface="+mj-lt"/>
                          <a:ea typeface="ＭＳ 明朝"/>
                          <a:cs typeface="Times New Roman"/>
                        </a:rPr>
                        <a:t>Goal </a:t>
                      </a:r>
                      <a:r>
                        <a:rPr lang="en-US" sz="2000" b="1" dirty="0" smtClean="0">
                          <a:effectLst/>
                          <a:latin typeface="+mj-lt"/>
                          <a:ea typeface="ＭＳ 明朝"/>
                          <a:cs typeface="Times New Roman"/>
                        </a:rPr>
                        <a:t>Alignment</a:t>
                      </a:r>
                      <a:endParaRPr lang="en-US" sz="2000" b="1" dirty="0">
                        <a:effectLst/>
                        <a:latin typeface="+mj-lt"/>
                        <a:ea typeface="ＭＳ 明朝"/>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2000" b="1" dirty="0">
                          <a:effectLst/>
                          <a:latin typeface="+mj-lt"/>
                          <a:ea typeface="ＭＳ 明朝"/>
                          <a:cs typeface="Times New Roman"/>
                        </a:rPr>
                        <a:t>Aligned</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crgbClr r="0" g="0" b="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spcBef>
                          <a:spcPts val="0"/>
                        </a:spcBef>
                        <a:spcAft>
                          <a:spcPts val="0"/>
                        </a:spcAft>
                      </a:pPr>
                      <a:r>
                        <a:rPr lang="en-US" sz="2000" b="1" dirty="0">
                          <a:effectLst/>
                          <a:latin typeface="+mj-lt"/>
                          <a:ea typeface="ＭＳ 明朝"/>
                          <a:cs typeface="Times New Roman"/>
                        </a:rPr>
                        <a:t>Divergent or Misaligned</a:t>
                      </a:r>
                    </a:p>
                  </a:txBody>
                  <a:tcPr marL="68580" marR="68580" marT="9525" marB="0" anchor="ctr">
                    <a:lnL w="12700" cap="flat" cmpd="sng" algn="ctr">
                      <a:solidFill>
                        <a:scrgbClr r="0" g="0" b="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60735">
                <a:tc>
                  <a:txBody>
                    <a:bodyPr/>
                    <a:lstStyle/>
                    <a:p>
                      <a:pPr marL="0" marR="0" algn="ctr">
                        <a:spcBef>
                          <a:spcPts val="0"/>
                        </a:spcBef>
                        <a:spcAft>
                          <a:spcPts val="0"/>
                        </a:spcAft>
                      </a:pPr>
                      <a:r>
                        <a:rPr lang="en-US" sz="2000" b="1" dirty="0">
                          <a:effectLst/>
                          <a:latin typeface="+mj-lt"/>
                          <a:ea typeface="ＭＳ 明朝"/>
                          <a:cs typeface="Times New Roman"/>
                        </a:rPr>
                        <a:t>Integration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err="1">
                          <a:effectLst/>
                          <a:latin typeface="+mj-lt"/>
                          <a:ea typeface="ＭＳ 明朝"/>
                          <a:cs typeface="Times New Roman"/>
                        </a:rPr>
                        <a:t>Unidisciplinary</a:t>
                      </a:r>
                      <a:endParaRPr lang="en-US" sz="2000" b="1" dirty="0">
                        <a:effectLst/>
                        <a:latin typeface="+mj-lt"/>
                        <a:ea typeface="ＭＳ 明朝"/>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crgbClr r="0" g="0" b="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err="1">
                          <a:effectLst/>
                          <a:latin typeface="+mj-lt"/>
                          <a:ea typeface="ＭＳ 明朝"/>
                          <a:cs typeface="Times New Roman"/>
                        </a:rPr>
                        <a:t>Transdisciplinary</a:t>
                      </a:r>
                      <a:endParaRPr lang="en-US" sz="2000" b="1" dirty="0">
                        <a:effectLst/>
                        <a:latin typeface="+mj-lt"/>
                        <a:ea typeface="ＭＳ 明朝"/>
                        <a:cs typeface="Times New Roman"/>
                      </a:endParaRPr>
                    </a:p>
                  </a:txBody>
                  <a:tcPr marL="68580" marR="68580" marT="9525" marB="0" anchor="ctr">
                    <a:lnL w="12700" cap="flat" cmpd="sng" algn="ctr">
                      <a:solidFill>
                        <a:scrgbClr r="0" g="0" b="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9513">
                <a:tc>
                  <a:txBody>
                    <a:bodyPr/>
                    <a:lstStyle/>
                    <a:p>
                      <a:pPr marL="0" marR="0" algn="ctr">
                        <a:spcBef>
                          <a:spcPts val="0"/>
                        </a:spcBef>
                        <a:spcAft>
                          <a:spcPts val="0"/>
                        </a:spcAft>
                      </a:pPr>
                      <a:r>
                        <a:rPr lang="en-US" sz="2000" b="1" dirty="0">
                          <a:effectLst/>
                          <a:latin typeface="+mj-lt"/>
                          <a:ea typeface="ＭＳ 明朝"/>
                          <a:cs typeface="Times New Roman"/>
                        </a:rPr>
                        <a:t>Diversity</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effectLst/>
                          <a:latin typeface="+mj-lt"/>
                          <a:ea typeface="ＭＳ 明朝"/>
                          <a:cs typeface="Times New Roman"/>
                        </a:rPr>
                        <a:t>Homogeneous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crgbClr r="0" g="0" b="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a:effectLst/>
                          <a:latin typeface="+mj-lt"/>
                          <a:ea typeface="ＭＳ 明朝"/>
                          <a:cs typeface="Times New Roman"/>
                        </a:rPr>
                        <a:t>Heterogeneous</a:t>
                      </a:r>
                    </a:p>
                  </a:txBody>
                  <a:tcPr marL="68580" marR="68580" marT="9525" marB="0" anchor="ctr">
                    <a:lnL w="12700" cap="flat" cmpd="sng" algn="ctr">
                      <a:solidFill>
                        <a:scrgbClr r="0" g="0" b="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9513">
                <a:tc>
                  <a:txBody>
                    <a:bodyPr/>
                    <a:lstStyle/>
                    <a:p>
                      <a:pPr marL="0" marR="0" algn="ctr">
                        <a:spcBef>
                          <a:spcPts val="0"/>
                        </a:spcBef>
                        <a:spcAft>
                          <a:spcPts val="0"/>
                        </a:spcAft>
                      </a:pPr>
                      <a:r>
                        <a:rPr lang="en-US" sz="2000" b="1" dirty="0">
                          <a:effectLst/>
                          <a:latin typeface="+mj-lt"/>
                          <a:ea typeface="ＭＳ 明朝"/>
                          <a:cs typeface="Times New Roman"/>
                        </a:rPr>
                        <a:t>Proximity</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effectLst/>
                          <a:latin typeface="+mj-lt"/>
                          <a:ea typeface="ＭＳ 明朝"/>
                          <a:cs typeface="Times New Roman"/>
                        </a:rPr>
                        <a:t>Co-located</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crgbClr r="0" g="0" b="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000" b="1" dirty="0">
                          <a:effectLst/>
                          <a:latin typeface="+mj-lt"/>
                          <a:ea typeface="ＭＳ 明朝"/>
                          <a:cs typeface="Times New Roman"/>
                        </a:rPr>
                        <a:t>Globally </a:t>
                      </a:r>
                      <a:r>
                        <a:rPr lang="en-US" sz="2000" b="1" dirty="0" smtClean="0">
                          <a:effectLst/>
                          <a:latin typeface="+mj-lt"/>
                          <a:ea typeface="ＭＳ 明朝"/>
                          <a:cs typeface="Times New Roman"/>
                        </a:rPr>
                        <a:t>Distributed</a:t>
                      </a:r>
                      <a:endParaRPr lang="en-US" sz="2000" b="1" dirty="0">
                        <a:effectLst/>
                        <a:latin typeface="+mj-lt"/>
                        <a:ea typeface="ＭＳ 明朝"/>
                        <a:cs typeface="Times New Roman"/>
                      </a:endParaRPr>
                    </a:p>
                  </a:txBody>
                  <a:tcPr marL="68580" marR="68580" marT="9525" marB="0" anchor="ctr">
                    <a:lnL w="12700" cap="flat" cmpd="sng" algn="ctr">
                      <a:solidFill>
                        <a:scrgbClr r="0" g="0" b="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Content Placeholder 2"/>
          <p:cNvSpPr txBox="1">
            <a:spLocks/>
          </p:cNvSpPr>
          <p:nvPr/>
        </p:nvSpPr>
        <p:spPr>
          <a:xfrm>
            <a:off x="-7345" y="1386320"/>
            <a:ext cx="9144000" cy="655917"/>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0" indent="0" algn="ctr" defTabSz="914400">
              <a:lnSpc>
                <a:spcPct val="120000"/>
              </a:lnSpc>
              <a:buClr>
                <a:srgbClr val="F0AD00"/>
              </a:buClr>
              <a:buFont typeface="Wingdings 2"/>
              <a:buNone/>
            </a:pPr>
            <a:r>
              <a:rPr lang="en-US" sz="2400" b="1" u="sng" dirty="0" smtClean="0">
                <a:solidFill>
                  <a:srgbClr val="800000"/>
                </a:solidFill>
                <a:latin typeface="Arial" panose="020B0604020202020204" pitchFamily="34" charset="0"/>
                <a:cs typeface="Arial" panose="020B0604020202020204" pitchFamily="34" charset="0"/>
              </a:rPr>
              <a:t>NRC Report on </a:t>
            </a:r>
            <a:r>
              <a:rPr lang="en-US" sz="2400" b="1" i="1" u="sng" dirty="0" smtClean="0">
                <a:solidFill>
                  <a:srgbClr val="800000"/>
                </a:solidFill>
                <a:latin typeface="Arial" panose="020B0604020202020204" pitchFamily="34" charset="0"/>
                <a:cs typeface="Arial" panose="020B0604020202020204" pitchFamily="34" charset="0"/>
              </a:rPr>
              <a:t>Enhancing the Effectiveness of Team Science</a:t>
            </a:r>
            <a:endParaRPr lang="en-US" sz="1600" dirty="0">
              <a:solidFill>
                <a:srgbClr val="000000"/>
              </a:solidFill>
              <a:latin typeface="Arial" panose="020B0604020202020204" pitchFamily="34" charset="0"/>
              <a:cs typeface="Arial" panose="020B0604020202020204" pitchFamily="34" charset="0"/>
            </a:endParaRPr>
          </a:p>
        </p:txBody>
      </p:sp>
      <p:cxnSp>
        <p:nvCxnSpPr>
          <p:cNvPr id="4" name="Straight Arrow Connector 3"/>
          <p:cNvCxnSpPr/>
          <p:nvPr/>
        </p:nvCxnSpPr>
        <p:spPr>
          <a:xfrm flipH="1">
            <a:off x="5076368" y="2857673"/>
            <a:ext cx="922163" cy="16712"/>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078387" y="3377737"/>
            <a:ext cx="922163" cy="16712"/>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078387" y="4062900"/>
            <a:ext cx="922163" cy="16712"/>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080406" y="4582964"/>
            <a:ext cx="922163" cy="16712"/>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080406" y="5268127"/>
            <a:ext cx="922163" cy="16712"/>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082425" y="5788191"/>
            <a:ext cx="922163" cy="16712"/>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082425" y="6423230"/>
            <a:ext cx="922163" cy="16712"/>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 ARCUS Challenge 2</a:t>
            </a:r>
            <a:r>
              <a:rPr lang="en-US" sz="3600" b="1" dirty="0">
                <a:solidFill>
                  <a:schemeClr val="accent1">
                    <a:satMod val="150000"/>
                  </a:schemeClr>
                </a:solidFill>
                <a:effectLst>
                  <a:outerShdw blurRad="38100" dist="38100" dir="2700000" algn="tl">
                    <a:srgbClr val="000000">
                      <a:alpha val="43137"/>
                    </a:srgbClr>
                  </a:outerShdw>
                </a:effectLst>
              </a:rPr>
              <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Science of Team Science</a:t>
            </a:r>
            <a:endParaRPr lang="en-US" sz="3600" b="1" i="1" dirty="0">
              <a:solidFill>
                <a:schemeClr val="accent1">
                  <a:satMod val="1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1196451"/>
      </p:ext>
    </p:extLst>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09280"/>
            <a:ext cx="5867400" cy="4625609"/>
          </a:xfrm>
        </p:spPr>
        <p:txBody>
          <a:bodyPr>
            <a:noAutofit/>
          </a:bodyPr>
          <a:lstStyle/>
          <a:p>
            <a:pPr marL="118872" indent="0">
              <a:buNone/>
            </a:pPr>
            <a:r>
              <a:rPr lang="en-US" sz="2400" b="1" u="sng" dirty="0" smtClean="0">
                <a:solidFill>
                  <a:srgbClr val="800000"/>
                </a:solidFill>
                <a:cs typeface="Arial"/>
              </a:rPr>
              <a:t>The GOOD NEWS</a:t>
            </a:r>
            <a:endParaRPr lang="en-US" sz="2400" b="1" u="sng" dirty="0" smtClean="0"/>
          </a:p>
          <a:p>
            <a:endParaRPr lang="en-US" sz="2400" b="1" dirty="0" smtClean="0"/>
          </a:p>
          <a:p>
            <a:r>
              <a:rPr lang="en-US" sz="2400" b="1" dirty="0" smtClean="0"/>
              <a:t>The </a:t>
            </a:r>
            <a:r>
              <a:rPr lang="en-US" sz="2400" b="1" dirty="0"/>
              <a:t>science points to interventions </a:t>
            </a:r>
            <a:r>
              <a:rPr lang="en-US" sz="2400" b="1" dirty="0" smtClean="0"/>
              <a:t>for: </a:t>
            </a:r>
          </a:p>
          <a:p>
            <a:pPr marL="800100" lvl="1" indent="-342900">
              <a:spcBef>
                <a:spcPts val="0"/>
              </a:spcBef>
              <a:buFont typeface="Wingdings" charset="2"/>
              <a:buChar char="§"/>
            </a:pPr>
            <a:r>
              <a:rPr lang="en-US" sz="2200" b="1" dirty="0">
                <a:solidFill>
                  <a:srgbClr val="800000"/>
                </a:solidFill>
                <a:cs typeface="Arial"/>
              </a:rPr>
              <a:t>Assembling</a:t>
            </a:r>
            <a:r>
              <a:rPr lang="en-US" sz="2200" b="1" dirty="0">
                <a:cs typeface="Arial"/>
              </a:rPr>
              <a:t> teams</a:t>
            </a:r>
          </a:p>
          <a:p>
            <a:pPr marL="800100" lvl="1" indent="-342900">
              <a:spcBef>
                <a:spcPts val="0"/>
              </a:spcBef>
              <a:buFont typeface="Wingdings" charset="2"/>
              <a:buChar char="§"/>
            </a:pPr>
            <a:r>
              <a:rPr lang="en-US" sz="2200" b="1" dirty="0">
                <a:cs typeface="Arial"/>
              </a:rPr>
              <a:t>Providing </a:t>
            </a:r>
            <a:r>
              <a:rPr lang="en-US" sz="2200" b="1" dirty="0">
                <a:solidFill>
                  <a:srgbClr val="800000"/>
                </a:solidFill>
                <a:cs typeface="Arial"/>
              </a:rPr>
              <a:t>professional development</a:t>
            </a:r>
            <a:r>
              <a:rPr lang="en-US" sz="2200" b="1" dirty="0">
                <a:cs typeface="Arial"/>
              </a:rPr>
              <a:t> and </a:t>
            </a:r>
            <a:r>
              <a:rPr lang="en-US" sz="2200" b="1" dirty="0">
                <a:solidFill>
                  <a:srgbClr val="800000"/>
                </a:solidFill>
                <a:cs typeface="Arial"/>
              </a:rPr>
              <a:t>education </a:t>
            </a:r>
            <a:r>
              <a:rPr lang="en-US" sz="2200" b="1" dirty="0" smtClean="0">
                <a:cs typeface="Arial"/>
              </a:rPr>
              <a:t>opportunities</a:t>
            </a:r>
            <a:endParaRPr lang="en-US" sz="2200" b="1" dirty="0">
              <a:cs typeface="Arial"/>
            </a:endParaRPr>
          </a:p>
          <a:p>
            <a:pPr marL="800100" lvl="1" indent="-342900">
              <a:spcBef>
                <a:spcPts val="0"/>
              </a:spcBef>
              <a:buFont typeface="Wingdings" charset="2"/>
              <a:buChar char="§"/>
            </a:pPr>
            <a:r>
              <a:rPr lang="en-US" sz="2200" b="1" dirty="0" smtClean="0">
                <a:cs typeface="Arial"/>
              </a:rPr>
              <a:t>Supporting </a:t>
            </a:r>
            <a:r>
              <a:rPr lang="en-US" sz="2200" b="1" dirty="0" smtClean="0">
                <a:solidFill>
                  <a:srgbClr val="800000"/>
                </a:solidFill>
                <a:cs typeface="Arial"/>
              </a:rPr>
              <a:t>leadership </a:t>
            </a:r>
            <a:r>
              <a:rPr lang="en-US" sz="2200" b="1" dirty="0">
                <a:cs typeface="Arial"/>
              </a:rPr>
              <a:t>development </a:t>
            </a:r>
            <a:r>
              <a:rPr lang="en-US" sz="2200" b="1" dirty="0" smtClean="0">
                <a:cs typeface="Arial"/>
              </a:rPr>
              <a:t>opportunities</a:t>
            </a:r>
          </a:p>
          <a:p>
            <a:pPr marL="800100" lvl="1" indent="-342900">
              <a:spcBef>
                <a:spcPts val="0"/>
              </a:spcBef>
              <a:buFont typeface="Wingdings" charset="2"/>
              <a:buChar char="§"/>
            </a:pPr>
            <a:r>
              <a:rPr lang="en-US" sz="2200" b="1" dirty="0" smtClean="0">
                <a:solidFill>
                  <a:srgbClr val="800000"/>
                </a:solidFill>
                <a:cs typeface="Arial"/>
              </a:rPr>
              <a:t>Virtual</a:t>
            </a:r>
            <a:r>
              <a:rPr lang="en-US" sz="2200" b="1" dirty="0" smtClean="0">
                <a:solidFill>
                  <a:srgbClr val="000000"/>
                </a:solidFill>
                <a:cs typeface="Arial"/>
              </a:rPr>
              <a:t> collaboration</a:t>
            </a:r>
          </a:p>
          <a:p>
            <a:pPr marL="800100" lvl="1" indent="-342900">
              <a:spcBef>
                <a:spcPts val="0"/>
              </a:spcBef>
              <a:buFont typeface="Wingdings" charset="2"/>
              <a:buChar char="§"/>
            </a:pPr>
            <a:r>
              <a:rPr lang="en-US" sz="2200" b="1" dirty="0" smtClean="0">
                <a:solidFill>
                  <a:srgbClr val="800000"/>
                </a:solidFill>
                <a:cs typeface="Arial"/>
              </a:rPr>
              <a:t>P&amp;T credit </a:t>
            </a:r>
            <a:r>
              <a:rPr lang="en-US" sz="2200" b="1" dirty="0">
                <a:solidFill>
                  <a:srgbClr val="000000"/>
                </a:solidFill>
                <a:cs typeface="Arial"/>
              </a:rPr>
              <a:t>for team-based </a:t>
            </a:r>
            <a:r>
              <a:rPr lang="en-US" sz="2200" b="1" dirty="0" smtClean="0">
                <a:solidFill>
                  <a:srgbClr val="000000"/>
                </a:solidFill>
                <a:cs typeface="Arial"/>
              </a:rPr>
              <a:t>work</a:t>
            </a:r>
          </a:p>
          <a:p>
            <a:pPr marL="800100" lvl="1" indent="-342900">
              <a:spcBef>
                <a:spcPts val="0"/>
              </a:spcBef>
              <a:buFont typeface="Wingdings" charset="2"/>
              <a:buChar char="§"/>
            </a:pPr>
            <a:r>
              <a:rPr lang="en-US" sz="2200" b="1" dirty="0" smtClean="0">
                <a:solidFill>
                  <a:srgbClr val="800000"/>
                </a:solidFill>
                <a:cs typeface="Arial"/>
              </a:rPr>
              <a:t>Study and measurement</a:t>
            </a:r>
            <a:r>
              <a:rPr lang="en-US" sz="2200" b="1" dirty="0" smtClean="0">
                <a:solidFill>
                  <a:srgbClr val="000000"/>
                </a:solidFill>
                <a:cs typeface="Arial"/>
              </a:rPr>
              <a:t> of science teams</a:t>
            </a:r>
            <a:endParaRPr lang="en-US" sz="2200" b="1" dirty="0"/>
          </a:p>
        </p:txBody>
      </p:sp>
      <p:pic>
        <p:nvPicPr>
          <p:cNvPr id="4" name="Picture 3" descr="C:\Users\mhilton\AppData\Local\Microsoft\Windows\Temporary Internet Files\Content.Outlook\22FRINQA\R02758 The Science of Team Science F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1524000"/>
            <a:ext cx="3048000" cy="457624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9"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 ARCUS Challenge 2</a:t>
            </a:r>
            <a:r>
              <a:rPr lang="en-US" sz="3600" b="1" dirty="0">
                <a:solidFill>
                  <a:schemeClr val="accent1">
                    <a:satMod val="150000"/>
                  </a:schemeClr>
                </a:solidFill>
                <a:effectLst>
                  <a:outerShdw blurRad="38100" dist="38100" dir="2700000" algn="tl">
                    <a:srgbClr val="000000">
                      <a:alpha val="43137"/>
                    </a:srgbClr>
                  </a:outerShdw>
                </a:effectLst>
              </a:rPr>
              <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Science of Team Science</a:t>
            </a:r>
            <a:endParaRPr lang="en-US" sz="3600" b="1" i="1" dirty="0">
              <a:solidFill>
                <a:schemeClr val="accent1">
                  <a:satMod val="150000"/>
                </a:schemeClr>
              </a:solidFill>
              <a:effectLst>
                <a:outerShdw blurRad="38100" dist="38100" dir="2700000" algn="tl">
                  <a:srgbClr val="000000">
                    <a:alpha val="43137"/>
                  </a:srgbClr>
                </a:outerShdw>
              </a:effectLst>
            </a:endParaRPr>
          </a:p>
        </p:txBody>
      </p:sp>
      <p:sp>
        <p:nvSpPr>
          <p:cNvPr id="10" name="Rectangle 9"/>
          <p:cNvSpPr/>
          <p:nvPr/>
        </p:nvSpPr>
        <p:spPr>
          <a:xfrm>
            <a:off x="-5700" y="6211669"/>
            <a:ext cx="9149700" cy="646331"/>
          </a:xfrm>
          <a:prstGeom prst="rect">
            <a:avLst/>
          </a:prstGeom>
        </p:spPr>
        <p:txBody>
          <a:bodyPr wrap="square">
            <a:spAutoFit/>
          </a:bodyPr>
          <a:lstStyle/>
          <a:p>
            <a:pPr marL="118872" lvl="1" indent="0">
              <a:spcBef>
                <a:spcPts val="0"/>
              </a:spcBef>
              <a:buClr>
                <a:srgbClr val="F0AD00"/>
              </a:buClr>
              <a:buSzPct val="80000"/>
              <a:buNone/>
            </a:pPr>
            <a:r>
              <a:rPr lang="en-US" b="1" dirty="0" smtClean="0">
                <a:solidFill>
                  <a:srgbClr val="800000"/>
                </a:solidFill>
              </a:rPr>
              <a:t>ARCUS </a:t>
            </a:r>
            <a:r>
              <a:rPr lang="en-US" b="1" dirty="0">
                <a:solidFill>
                  <a:srgbClr val="800000"/>
                </a:solidFill>
              </a:rPr>
              <a:t>MESSAGE:  </a:t>
            </a:r>
            <a:r>
              <a:rPr lang="en-US" b="1" i="1" dirty="0" smtClean="0">
                <a:solidFill>
                  <a:srgbClr val="800000"/>
                </a:solidFill>
              </a:rPr>
              <a:t>ARCUS help researchers understand that there </a:t>
            </a:r>
            <a:r>
              <a:rPr lang="en-US" b="1" i="1" dirty="0">
                <a:solidFill>
                  <a:srgbClr val="800000"/>
                </a:solidFill>
              </a:rPr>
              <a:t>is a rich and robust scholarly literature on team performance that can </a:t>
            </a:r>
            <a:r>
              <a:rPr lang="en-US" b="1" i="1" dirty="0" smtClean="0">
                <a:solidFill>
                  <a:srgbClr val="800000"/>
                </a:solidFill>
              </a:rPr>
              <a:t>improve </a:t>
            </a:r>
            <a:r>
              <a:rPr lang="en-US" b="1" i="1" dirty="0">
                <a:solidFill>
                  <a:srgbClr val="800000"/>
                </a:solidFill>
              </a:rPr>
              <a:t>team science effectiveness</a:t>
            </a:r>
          </a:p>
        </p:txBody>
      </p:sp>
    </p:spTree>
    <p:extLst>
      <p:ext uri="{BB962C8B-B14F-4D97-AF65-F5344CB8AC3E}">
        <p14:creationId xmlns:p14="http://schemas.microsoft.com/office/powerpoint/2010/main" val="493695831"/>
      </p:ext>
    </p:extLst>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76200" y="1447800"/>
            <a:ext cx="9067800" cy="4648200"/>
          </a:xfrm>
        </p:spPr>
        <p:txBody>
          <a:bodyPr>
            <a:noAutofit/>
          </a:bodyPr>
          <a:lstStyle/>
          <a:p>
            <a:pPr marL="0" indent="0">
              <a:lnSpc>
                <a:spcPct val="90000"/>
              </a:lnSpc>
              <a:buNone/>
            </a:pPr>
            <a:r>
              <a:rPr lang="en-US" sz="2500" b="1" dirty="0" smtClean="0">
                <a:solidFill>
                  <a:srgbClr val="800000"/>
                </a:solidFill>
              </a:rPr>
              <a:t>OVERVIEW - Why Team Science?</a:t>
            </a:r>
          </a:p>
          <a:p>
            <a:pPr marL="275717" indent="-284163">
              <a:lnSpc>
                <a:spcPct val="90000"/>
              </a:lnSpc>
            </a:pPr>
            <a:r>
              <a:rPr lang="en-US" sz="2500" b="1" dirty="0" smtClean="0"/>
              <a:t>Setting the Stage</a:t>
            </a:r>
            <a:endParaRPr lang="en-US" sz="2500" b="1" dirty="0"/>
          </a:p>
          <a:p>
            <a:pPr marL="0" indent="0">
              <a:lnSpc>
                <a:spcPct val="90000"/>
              </a:lnSpc>
              <a:buNone/>
            </a:pPr>
            <a:r>
              <a:rPr lang="en-US" sz="2500" b="1" dirty="0" smtClean="0">
                <a:solidFill>
                  <a:srgbClr val="800000"/>
                </a:solidFill>
              </a:rPr>
              <a:t>Part I. ARCUS Challenge 1</a:t>
            </a:r>
            <a:endParaRPr lang="en-US" sz="2500" b="1" dirty="0">
              <a:solidFill>
                <a:srgbClr val="800000"/>
              </a:solidFill>
            </a:endParaRPr>
          </a:p>
          <a:p>
            <a:pPr marL="275717" indent="-284163">
              <a:lnSpc>
                <a:spcPct val="90000"/>
              </a:lnSpc>
            </a:pPr>
            <a:r>
              <a:rPr lang="en-US" sz="2500" b="1" dirty="0"/>
              <a:t>Defining Research </a:t>
            </a:r>
            <a:r>
              <a:rPr lang="en-US" sz="2500" b="1" dirty="0" smtClean="0"/>
              <a:t>Approaches</a:t>
            </a:r>
          </a:p>
          <a:p>
            <a:pPr marL="0" indent="0">
              <a:lnSpc>
                <a:spcPct val="90000"/>
              </a:lnSpc>
              <a:buNone/>
            </a:pPr>
            <a:r>
              <a:rPr lang="en-US" sz="2500" b="1" dirty="0" smtClean="0">
                <a:solidFill>
                  <a:srgbClr val="800000"/>
                </a:solidFill>
              </a:rPr>
              <a:t>Part II. ARCUS </a:t>
            </a:r>
            <a:r>
              <a:rPr lang="en-US" sz="2500" b="1" dirty="0">
                <a:solidFill>
                  <a:srgbClr val="800000"/>
                </a:solidFill>
              </a:rPr>
              <a:t>Challenge </a:t>
            </a:r>
            <a:r>
              <a:rPr lang="en-US" sz="2500" b="1" dirty="0" smtClean="0">
                <a:solidFill>
                  <a:srgbClr val="800000"/>
                </a:solidFill>
              </a:rPr>
              <a:t>2</a:t>
            </a:r>
            <a:endParaRPr lang="en-US" sz="2500" b="1" dirty="0">
              <a:solidFill>
                <a:srgbClr val="800000"/>
              </a:solidFill>
            </a:endParaRPr>
          </a:p>
          <a:p>
            <a:pPr marL="275717" indent="-284163">
              <a:lnSpc>
                <a:spcPct val="90000"/>
              </a:lnSpc>
            </a:pPr>
            <a:r>
              <a:rPr lang="en-US" sz="2500" b="1" dirty="0" smtClean="0"/>
              <a:t>Understanding Team Science</a:t>
            </a:r>
            <a:endParaRPr lang="en-US" sz="2500" b="1" dirty="0"/>
          </a:p>
          <a:p>
            <a:pPr marL="0" indent="0">
              <a:lnSpc>
                <a:spcPct val="90000"/>
              </a:lnSpc>
              <a:buNone/>
            </a:pPr>
            <a:r>
              <a:rPr lang="en-US" sz="2500" b="1" dirty="0" smtClean="0">
                <a:solidFill>
                  <a:srgbClr val="800000"/>
                </a:solidFill>
              </a:rPr>
              <a:t>Part III. ARCUS </a:t>
            </a:r>
            <a:r>
              <a:rPr lang="en-US" sz="2500" b="1" dirty="0">
                <a:solidFill>
                  <a:srgbClr val="800000"/>
                </a:solidFill>
              </a:rPr>
              <a:t>Challenge </a:t>
            </a:r>
            <a:r>
              <a:rPr lang="en-US" sz="2500" b="1" dirty="0" smtClean="0">
                <a:solidFill>
                  <a:srgbClr val="800000"/>
                </a:solidFill>
              </a:rPr>
              <a:t>3</a:t>
            </a:r>
            <a:endParaRPr lang="en-US" sz="2500" b="1" dirty="0">
              <a:solidFill>
                <a:srgbClr val="800000"/>
              </a:solidFill>
            </a:endParaRPr>
          </a:p>
          <a:p>
            <a:pPr marL="275717" indent="-284163">
              <a:lnSpc>
                <a:spcPct val="90000"/>
              </a:lnSpc>
            </a:pPr>
            <a:r>
              <a:rPr lang="en-US" sz="2500" b="1" dirty="0"/>
              <a:t>Understanding </a:t>
            </a:r>
            <a:r>
              <a:rPr lang="en-US" sz="2500" b="1" dirty="0" smtClean="0"/>
              <a:t>Teamwork</a:t>
            </a:r>
          </a:p>
          <a:p>
            <a:pPr marL="0" indent="0">
              <a:lnSpc>
                <a:spcPct val="90000"/>
              </a:lnSpc>
              <a:buNone/>
            </a:pPr>
            <a:r>
              <a:rPr lang="en-US" sz="2500" b="1" dirty="0">
                <a:solidFill>
                  <a:srgbClr val="800000"/>
                </a:solidFill>
              </a:rPr>
              <a:t>Part </a:t>
            </a:r>
            <a:r>
              <a:rPr lang="en-US" sz="2500" b="1" dirty="0" smtClean="0">
                <a:solidFill>
                  <a:srgbClr val="800000"/>
                </a:solidFill>
              </a:rPr>
              <a:t>IV. ARCUS </a:t>
            </a:r>
            <a:r>
              <a:rPr lang="en-US" sz="2500" b="1" dirty="0">
                <a:solidFill>
                  <a:srgbClr val="800000"/>
                </a:solidFill>
              </a:rPr>
              <a:t>Challenge </a:t>
            </a:r>
            <a:r>
              <a:rPr lang="en-US" sz="2500" b="1" dirty="0" smtClean="0">
                <a:solidFill>
                  <a:srgbClr val="800000"/>
                </a:solidFill>
              </a:rPr>
              <a:t>4</a:t>
            </a:r>
            <a:endParaRPr lang="en-US" sz="2500" b="1" dirty="0">
              <a:solidFill>
                <a:srgbClr val="800000"/>
              </a:solidFill>
            </a:endParaRPr>
          </a:p>
          <a:p>
            <a:pPr marL="275717" indent="-284163">
              <a:lnSpc>
                <a:spcPct val="90000"/>
              </a:lnSpc>
            </a:pPr>
            <a:r>
              <a:rPr lang="en-US" sz="2500" b="1" dirty="0" smtClean="0"/>
              <a:t>Preparing for Team Science</a:t>
            </a:r>
          </a:p>
          <a:p>
            <a:pPr marL="0" indent="0">
              <a:lnSpc>
                <a:spcPct val="90000"/>
              </a:lnSpc>
              <a:buNone/>
            </a:pPr>
            <a:r>
              <a:rPr lang="en-US" sz="2500" b="1" dirty="0">
                <a:solidFill>
                  <a:srgbClr val="800000"/>
                </a:solidFill>
              </a:rPr>
              <a:t>Part </a:t>
            </a:r>
            <a:r>
              <a:rPr lang="en-US" sz="2500" b="1" dirty="0" smtClean="0">
                <a:solidFill>
                  <a:srgbClr val="800000"/>
                </a:solidFill>
              </a:rPr>
              <a:t>V</a:t>
            </a:r>
            <a:r>
              <a:rPr lang="en-US" sz="2500" b="1" dirty="0">
                <a:solidFill>
                  <a:srgbClr val="800000"/>
                </a:solidFill>
              </a:rPr>
              <a:t>. </a:t>
            </a:r>
            <a:r>
              <a:rPr lang="en-US" sz="2500" b="1" dirty="0" smtClean="0">
                <a:solidFill>
                  <a:srgbClr val="800000"/>
                </a:solidFill>
              </a:rPr>
              <a:t>ARCUS </a:t>
            </a:r>
            <a:r>
              <a:rPr lang="en-US" sz="2500" b="1" dirty="0">
                <a:solidFill>
                  <a:srgbClr val="800000"/>
                </a:solidFill>
              </a:rPr>
              <a:t>Challenge </a:t>
            </a:r>
            <a:r>
              <a:rPr lang="en-US" sz="2500" b="1" dirty="0" smtClean="0">
                <a:solidFill>
                  <a:srgbClr val="800000"/>
                </a:solidFill>
              </a:rPr>
              <a:t>5</a:t>
            </a:r>
            <a:endParaRPr lang="en-US" sz="2500" b="1" dirty="0">
              <a:solidFill>
                <a:srgbClr val="800000"/>
              </a:solidFill>
            </a:endParaRPr>
          </a:p>
          <a:p>
            <a:pPr marL="275717" indent="-284163">
              <a:lnSpc>
                <a:spcPct val="90000"/>
              </a:lnSpc>
            </a:pPr>
            <a:r>
              <a:rPr lang="en-US" sz="2500" b="1" dirty="0" smtClean="0"/>
              <a:t>Education and Learning for Team Science</a:t>
            </a:r>
            <a:endParaRPr lang="en-US" sz="2500" b="1" dirty="0"/>
          </a:p>
          <a:p>
            <a:pPr marL="275717" indent="-284163">
              <a:lnSpc>
                <a:spcPct val="90000"/>
              </a:lnSpc>
            </a:pPr>
            <a:endParaRPr lang="en-US" sz="2500" b="1" dirty="0"/>
          </a:p>
        </p:txBody>
      </p:sp>
      <p:sp>
        <p:nvSpPr>
          <p:cNvPr id="6" name="Title 1"/>
          <p:cNvSpPr>
            <a:spLocks noGrp="1"/>
          </p:cNvSpPr>
          <p:nvPr>
            <p:ph type="title"/>
          </p:nvPr>
        </p:nvSpPr>
        <p:spPr>
          <a:xfrm>
            <a:off x="0" y="609600"/>
            <a:ext cx="8991600" cy="838200"/>
          </a:xfrm>
        </p:spPr>
        <p:txBody>
          <a:bodyPr rtlCol="0">
            <a:noAutofit/>
          </a:bodyPr>
          <a:lstStyle/>
          <a:p>
            <a:pPr>
              <a:defRPr/>
            </a:pPr>
            <a:r>
              <a:rPr lang="en-US" sz="4000" dirty="0"/>
              <a:t>Overview of </a:t>
            </a:r>
            <a:r>
              <a:rPr lang="en-US" sz="4000" dirty="0" smtClean="0"/>
              <a:t>ARCUS and Team </a:t>
            </a:r>
            <a:r>
              <a:rPr lang="en-US" sz="4000" dirty="0"/>
              <a:t>Science</a:t>
            </a:r>
            <a:endParaRPr lang="en-US" sz="4000" i="1" dirty="0"/>
          </a:p>
        </p:txBody>
      </p:sp>
      <p:pic>
        <p:nvPicPr>
          <p:cNvPr id="3" name="Picture 2"/>
          <p:cNvPicPr>
            <a:picLocks noChangeAspect="1"/>
          </p:cNvPicPr>
          <p:nvPr/>
        </p:nvPicPr>
        <p:blipFill>
          <a:blip r:embed="rId3"/>
          <a:stretch>
            <a:fillRect/>
          </a:stretch>
        </p:blipFill>
        <p:spPr>
          <a:xfrm>
            <a:off x="5791200" y="1981200"/>
            <a:ext cx="2794000" cy="2794000"/>
          </a:xfrm>
          <a:prstGeom prst="rect">
            <a:avLst/>
          </a:prstGeom>
        </p:spPr>
      </p:pic>
    </p:spTree>
    <p:extLst>
      <p:ext uri="{BB962C8B-B14F-4D97-AF65-F5344CB8AC3E}">
        <p14:creationId xmlns:p14="http://schemas.microsoft.com/office/powerpoint/2010/main" val="1049833733"/>
      </p:ext>
    </p:extLst>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4625609"/>
          </a:xfrm>
        </p:spPr>
        <p:txBody>
          <a:bodyPr>
            <a:noAutofit/>
          </a:bodyPr>
          <a:lstStyle/>
          <a:p>
            <a:pPr marL="118872" lvl="0" indent="0" defTabSz="4387850">
              <a:spcBef>
                <a:spcPct val="20000"/>
              </a:spcBef>
              <a:buSzPct val="85000"/>
              <a:buNone/>
              <a:defRPr/>
            </a:pPr>
            <a:r>
              <a:rPr lang="en-US" sz="2400" b="1" dirty="0" smtClean="0">
                <a:solidFill>
                  <a:srgbClr val="800000"/>
                </a:solidFill>
                <a:cs typeface="Times New Roman" pitchFamily="18" charset="0"/>
              </a:rPr>
              <a:t>Guidance for ARCUS</a:t>
            </a:r>
            <a:endParaRPr lang="en-US" sz="2400" b="1" dirty="0" smtClean="0">
              <a:solidFill>
                <a:srgbClr val="000000"/>
              </a:solidFill>
              <a:cs typeface="Times New Roman" pitchFamily="18" charset="0"/>
            </a:endParaRPr>
          </a:p>
          <a:p>
            <a:pPr lvl="0" defTabSz="4387850">
              <a:spcBef>
                <a:spcPct val="20000"/>
              </a:spcBef>
              <a:buSzPct val="85000"/>
              <a:defRPr/>
            </a:pPr>
            <a:r>
              <a:rPr lang="en-US" sz="2400" b="1" dirty="0" smtClean="0">
                <a:solidFill>
                  <a:srgbClr val="800000"/>
                </a:solidFill>
                <a:cs typeface="Times New Roman" pitchFamily="18" charset="0"/>
              </a:rPr>
              <a:t>GOAL 1:  </a:t>
            </a:r>
            <a:r>
              <a:rPr lang="en-US" sz="2400" b="1" dirty="0" smtClean="0">
                <a:solidFill>
                  <a:srgbClr val="000000"/>
                </a:solidFill>
                <a:cs typeface="Times New Roman" pitchFamily="18" charset="0"/>
              </a:rPr>
              <a:t>Provide summary of subset of concepts necessary for team effectiveness</a:t>
            </a:r>
          </a:p>
          <a:p>
            <a:pPr lvl="0" defTabSz="4387850">
              <a:spcBef>
                <a:spcPct val="20000"/>
              </a:spcBef>
              <a:buSzPct val="85000"/>
              <a:defRPr/>
            </a:pPr>
            <a:r>
              <a:rPr lang="en-US" sz="2400" b="1" dirty="0">
                <a:solidFill>
                  <a:srgbClr val="800000"/>
                </a:solidFill>
                <a:cs typeface="Times New Roman" pitchFamily="18" charset="0"/>
              </a:rPr>
              <a:t>GOAL </a:t>
            </a:r>
            <a:r>
              <a:rPr lang="en-US" sz="2400" b="1" dirty="0" smtClean="0">
                <a:solidFill>
                  <a:srgbClr val="800000"/>
                </a:solidFill>
                <a:cs typeface="Times New Roman" pitchFamily="18" charset="0"/>
              </a:rPr>
              <a:t>2: </a:t>
            </a:r>
            <a:r>
              <a:rPr lang="en-US" sz="2400" b="1" dirty="0" smtClean="0">
                <a:solidFill>
                  <a:srgbClr val="000000"/>
                </a:solidFill>
                <a:cs typeface="Times New Roman" pitchFamily="18" charset="0"/>
              </a:rPr>
              <a:t>Make explicit key areas of teamwork necessary for success on collaborative research</a:t>
            </a:r>
          </a:p>
          <a:p>
            <a:pPr lvl="1" defTabSz="4387850">
              <a:buSzPct val="85000"/>
              <a:defRPr/>
            </a:pPr>
            <a:r>
              <a:rPr lang="en-US" sz="2400" b="1" dirty="0" smtClean="0">
                <a:solidFill>
                  <a:srgbClr val="000000"/>
                </a:solidFill>
                <a:cs typeface="Times New Roman" pitchFamily="18" charset="0"/>
              </a:rPr>
              <a:t>Good scientists already reflect on their scientific process; that is, they reflect on the research processes</a:t>
            </a:r>
          </a:p>
          <a:p>
            <a:pPr lvl="2" defTabSz="4387850">
              <a:buSzPct val="85000"/>
              <a:defRPr/>
            </a:pPr>
            <a:r>
              <a:rPr lang="en-US" b="1" dirty="0" smtClean="0">
                <a:solidFill>
                  <a:srgbClr val="000000"/>
                </a:solidFill>
                <a:cs typeface="Times New Roman" pitchFamily="18" charset="0"/>
              </a:rPr>
              <a:t>In which s/he is engaged</a:t>
            </a:r>
          </a:p>
          <a:p>
            <a:pPr lvl="2" defTabSz="4387850">
              <a:buSzPct val="85000"/>
              <a:defRPr/>
            </a:pPr>
            <a:r>
              <a:rPr lang="en-US" b="1" dirty="0" smtClean="0">
                <a:solidFill>
                  <a:srgbClr val="000000"/>
                </a:solidFill>
                <a:cs typeface="Times New Roman" pitchFamily="18" charset="0"/>
              </a:rPr>
              <a:t>In which his/her colleagues and peers are engaged</a:t>
            </a:r>
          </a:p>
          <a:p>
            <a:pPr lvl="2" defTabSz="4387850">
              <a:buSzPct val="85000"/>
              <a:defRPr/>
            </a:pPr>
            <a:r>
              <a:rPr lang="en-US" b="1" dirty="0" smtClean="0">
                <a:solidFill>
                  <a:srgbClr val="000000"/>
                </a:solidFill>
                <a:cs typeface="Times New Roman" pitchFamily="18" charset="0"/>
              </a:rPr>
              <a:t>In which his/her students are engaged</a:t>
            </a:r>
          </a:p>
          <a:p>
            <a:pPr defTabSz="4387850">
              <a:buSzPct val="85000"/>
              <a:defRPr/>
            </a:pPr>
            <a:r>
              <a:rPr lang="en-US" sz="2400" b="1" dirty="0" smtClean="0">
                <a:solidFill>
                  <a:srgbClr val="800000"/>
                </a:solidFill>
                <a:cs typeface="Times New Roman" pitchFamily="18" charset="0"/>
              </a:rPr>
              <a:t>OUTCOME:  </a:t>
            </a:r>
            <a:r>
              <a:rPr lang="en-US" sz="2400" b="1" dirty="0" smtClean="0">
                <a:solidFill>
                  <a:srgbClr val="000000"/>
                </a:solidFill>
                <a:cs typeface="Times New Roman" pitchFamily="18" charset="0"/>
              </a:rPr>
              <a:t>Recognize that, to be a good ‘team scientist’ researchers also need to reflect on </a:t>
            </a:r>
            <a:r>
              <a:rPr lang="en-US" sz="2400" b="1" i="1" dirty="0" smtClean="0">
                <a:solidFill>
                  <a:srgbClr val="000000"/>
                </a:solidFill>
                <a:cs typeface="Times New Roman" pitchFamily="18" charset="0"/>
              </a:rPr>
              <a:t>team processes</a:t>
            </a:r>
          </a:p>
        </p:txBody>
      </p:sp>
      <p:sp>
        <p:nvSpPr>
          <p:cNvPr id="5"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III. ARCUS Challenge </a:t>
            </a:r>
            <a:r>
              <a:rPr lang="en-US" sz="3600" b="1" dirty="0">
                <a:solidFill>
                  <a:schemeClr val="accent1">
                    <a:satMod val="150000"/>
                  </a:schemeClr>
                </a:solidFill>
                <a:effectLst>
                  <a:outerShdw blurRad="38100" dist="38100" dir="2700000" algn="tl">
                    <a:srgbClr val="000000">
                      <a:alpha val="43137"/>
                    </a:srgbClr>
                  </a:outerShdw>
                </a:effectLst>
              </a:rPr>
              <a:t>3</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Teamwork Basics</a:t>
            </a:r>
            <a:endParaRPr lang="en-US" sz="3600" b="1" i="1" dirty="0">
              <a:solidFill>
                <a:schemeClr val="accent1">
                  <a:satMod val="1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8663275"/>
      </p:ext>
    </p:extLst>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426029" y="2438400"/>
            <a:ext cx="5943600"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flipH="1" flipV="1">
            <a:off x="6210301" y="2708569"/>
            <a:ext cx="1295400" cy="2"/>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flipH="1" flipV="1">
            <a:off x="1714501" y="2708569"/>
            <a:ext cx="1295400" cy="2"/>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3536942" y="2778413"/>
            <a:ext cx="1451270" cy="9245"/>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sp>
        <p:nvSpPr>
          <p:cNvPr id="8" name="Rectangle 25"/>
          <p:cNvSpPr>
            <a:spLocks noChangeArrowheads="1"/>
          </p:cNvSpPr>
          <p:nvPr/>
        </p:nvSpPr>
        <p:spPr bwMode="auto">
          <a:xfrm>
            <a:off x="6213021" y="4140041"/>
            <a:ext cx="1465945" cy="660295"/>
          </a:xfrm>
          <a:prstGeom prst="rect">
            <a:avLst/>
          </a:prstGeom>
          <a:noFill/>
          <a:ln w="9525">
            <a:noFill/>
            <a:miter lim="800000"/>
            <a:headEnd/>
            <a:tailEnd/>
          </a:ln>
        </p:spPr>
        <p:txBody>
          <a:bodyPr/>
          <a:lstStyle/>
          <a:p>
            <a:pPr algn="l" eaLnBrk="1" fontAlgn="auto" hangingPunct="1">
              <a:spcBef>
                <a:spcPts val="0"/>
              </a:spcBef>
              <a:spcAft>
                <a:spcPts val="0"/>
              </a:spcAft>
            </a:pPr>
            <a:endParaRPr lang="en-US" b="1" dirty="0">
              <a:latin typeface="Calibri"/>
            </a:endParaRPr>
          </a:p>
        </p:txBody>
      </p:sp>
      <p:sp>
        <p:nvSpPr>
          <p:cNvPr id="9" name="Freeform 39"/>
          <p:cNvSpPr>
            <a:spLocks/>
          </p:cNvSpPr>
          <p:nvPr/>
        </p:nvSpPr>
        <p:spPr bwMode="auto">
          <a:xfrm>
            <a:off x="6951911" y="3244691"/>
            <a:ext cx="107659" cy="114699"/>
          </a:xfrm>
          <a:custGeom>
            <a:avLst/>
            <a:gdLst/>
            <a:ahLst/>
            <a:cxnLst>
              <a:cxn ang="0">
                <a:pos x="73" y="0"/>
              </a:cxn>
              <a:cxn ang="0">
                <a:pos x="37" y="74"/>
              </a:cxn>
              <a:cxn ang="0">
                <a:pos x="0" y="0"/>
              </a:cxn>
              <a:cxn ang="0">
                <a:pos x="73" y="0"/>
              </a:cxn>
            </a:cxnLst>
            <a:rect l="0" t="0" r="r" b="b"/>
            <a:pathLst>
              <a:path w="73" h="74">
                <a:moveTo>
                  <a:pt x="73" y="0"/>
                </a:moveTo>
                <a:lnTo>
                  <a:pt x="37" y="74"/>
                </a:lnTo>
                <a:lnTo>
                  <a:pt x="0" y="0"/>
                </a:lnTo>
                <a:lnTo>
                  <a:pt x="73" y="0"/>
                </a:lnTo>
                <a:close/>
              </a:path>
            </a:pathLst>
          </a:custGeom>
          <a:noFill/>
          <a:ln w="9525">
            <a:noFill/>
            <a:round/>
            <a:headEnd/>
            <a:tailEnd/>
          </a:ln>
        </p:spPr>
        <p:txBody>
          <a:bodyPr/>
          <a:lstStyle/>
          <a:p>
            <a:pPr algn="l" eaLnBrk="1" fontAlgn="auto" hangingPunct="1">
              <a:spcBef>
                <a:spcPts val="0"/>
              </a:spcBef>
              <a:spcAft>
                <a:spcPts val="0"/>
              </a:spcAft>
            </a:pPr>
            <a:endParaRPr lang="en-US" dirty="0">
              <a:latin typeface="Calibri"/>
            </a:endParaRPr>
          </a:p>
        </p:txBody>
      </p:sp>
      <p:sp>
        <p:nvSpPr>
          <p:cNvPr id="10" name="Freeform 43"/>
          <p:cNvSpPr>
            <a:spLocks/>
          </p:cNvSpPr>
          <p:nvPr/>
        </p:nvSpPr>
        <p:spPr bwMode="auto">
          <a:xfrm>
            <a:off x="2608717" y="4016584"/>
            <a:ext cx="109134" cy="114699"/>
          </a:xfrm>
          <a:custGeom>
            <a:avLst/>
            <a:gdLst/>
            <a:ahLst/>
            <a:cxnLst>
              <a:cxn ang="0">
                <a:pos x="74" y="0"/>
              </a:cxn>
              <a:cxn ang="0">
                <a:pos x="37" y="74"/>
              </a:cxn>
              <a:cxn ang="0">
                <a:pos x="0" y="0"/>
              </a:cxn>
              <a:cxn ang="0">
                <a:pos x="74" y="0"/>
              </a:cxn>
            </a:cxnLst>
            <a:rect l="0" t="0" r="r" b="b"/>
            <a:pathLst>
              <a:path w="74" h="74">
                <a:moveTo>
                  <a:pt x="74" y="0"/>
                </a:moveTo>
                <a:lnTo>
                  <a:pt x="37" y="74"/>
                </a:lnTo>
                <a:lnTo>
                  <a:pt x="0" y="0"/>
                </a:lnTo>
                <a:lnTo>
                  <a:pt x="74" y="0"/>
                </a:lnTo>
                <a:close/>
              </a:path>
            </a:pathLst>
          </a:custGeom>
          <a:noFill/>
          <a:ln w="9525">
            <a:noFill/>
            <a:round/>
            <a:headEnd/>
            <a:tailEnd/>
          </a:ln>
        </p:spPr>
        <p:txBody>
          <a:bodyPr/>
          <a:lstStyle/>
          <a:p>
            <a:pPr algn="l" eaLnBrk="1" fontAlgn="auto" hangingPunct="1">
              <a:spcBef>
                <a:spcPts val="0"/>
              </a:spcBef>
              <a:spcAft>
                <a:spcPts val="0"/>
              </a:spcAft>
            </a:pPr>
            <a:endParaRPr lang="en-US" b="1" dirty="0">
              <a:latin typeface="Calibri"/>
            </a:endParaRPr>
          </a:p>
        </p:txBody>
      </p:sp>
      <p:sp>
        <p:nvSpPr>
          <p:cNvPr id="11" name="Freeform 53"/>
          <p:cNvSpPr>
            <a:spLocks/>
          </p:cNvSpPr>
          <p:nvPr/>
        </p:nvSpPr>
        <p:spPr bwMode="auto">
          <a:xfrm>
            <a:off x="5581857" y="3467889"/>
            <a:ext cx="109134" cy="114699"/>
          </a:xfrm>
          <a:custGeom>
            <a:avLst/>
            <a:gdLst/>
            <a:ahLst/>
            <a:cxnLst>
              <a:cxn ang="0">
                <a:pos x="0" y="0"/>
              </a:cxn>
              <a:cxn ang="0">
                <a:pos x="74" y="37"/>
              </a:cxn>
              <a:cxn ang="0">
                <a:pos x="0" y="74"/>
              </a:cxn>
              <a:cxn ang="0">
                <a:pos x="0" y="0"/>
              </a:cxn>
            </a:cxnLst>
            <a:rect l="0" t="0" r="r" b="b"/>
            <a:pathLst>
              <a:path w="74" h="74">
                <a:moveTo>
                  <a:pt x="0" y="0"/>
                </a:moveTo>
                <a:lnTo>
                  <a:pt x="74" y="37"/>
                </a:lnTo>
                <a:lnTo>
                  <a:pt x="0" y="74"/>
                </a:lnTo>
                <a:lnTo>
                  <a:pt x="0" y="0"/>
                </a:lnTo>
                <a:close/>
              </a:path>
            </a:pathLst>
          </a:custGeom>
          <a:noFill/>
          <a:ln w="9525">
            <a:noFill/>
            <a:round/>
            <a:headEnd/>
            <a:tailEnd/>
          </a:ln>
        </p:spPr>
        <p:txBody>
          <a:bodyPr/>
          <a:lstStyle/>
          <a:p>
            <a:pPr algn="l" eaLnBrk="1" fontAlgn="auto" hangingPunct="1">
              <a:spcBef>
                <a:spcPts val="0"/>
              </a:spcBef>
              <a:spcAft>
                <a:spcPts val="0"/>
              </a:spcAft>
            </a:pPr>
            <a:endParaRPr lang="en-US" b="1" dirty="0">
              <a:latin typeface="Calibri"/>
            </a:endParaRPr>
          </a:p>
        </p:txBody>
      </p:sp>
      <p:grpSp>
        <p:nvGrpSpPr>
          <p:cNvPr id="12" name="Group 63"/>
          <p:cNvGrpSpPr/>
          <p:nvPr/>
        </p:nvGrpSpPr>
        <p:grpSpPr>
          <a:xfrm>
            <a:off x="1007609" y="2909836"/>
            <a:ext cx="1782552" cy="688798"/>
            <a:chOff x="351758" y="3689458"/>
            <a:chExt cx="1782552" cy="688798"/>
          </a:xfrm>
        </p:grpSpPr>
        <p:sp>
          <p:nvSpPr>
            <p:cNvPr id="13" name="Rectangle 22"/>
            <p:cNvSpPr>
              <a:spLocks noChangeArrowheads="1"/>
            </p:cNvSpPr>
            <p:nvPr/>
          </p:nvSpPr>
          <p:spPr bwMode="auto">
            <a:xfrm>
              <a:off x="351758" y="3689458"/>
              <a:ext cx="1782552" cy="688798"/>
            </a:xfrm>
            <a:prstGeom prst="rect">
              <a:avLst/>
            </a:prstGeom>
            <a:gradFill>
              <a:gsLst>
                <a:gs pos="0">
                  <a:srgbClr val="CC9900"/>
                </a:gs>
                <a:gs pos="50000">
                  <a:srgbClr val="FFFF66">
                    <a:alpha val="95000"/>
                  </a:srgbClr>
                </a:gs>
                <a:gs pos="100000">
                  <a:srgbClr val="CC9900"/>
                </a:gs>
              </a:gsLst>
              <a:lin ang="5400000" scaled="1"/>
            </a:gradFill>
            <a:ln w="26988" cap="rnd">
              <a:solidFill>
                <a:srgbClr val="000000"/>
              </a:solidFill>
              <a:prstDash val="solid"/>
              <a:round/>
              <a:headEnd/>
              <a:tailEnd/>
            </a:ln>
          </p:spPr>
          <p:txBody>
            <a:bodyPr wrap="square">
              <a:normAutofit/>
            </a:bodyPr>
            <a:lstStyle/>
            <a:p>
              <a:pPr algn="l" eaLnBrk="1" fontAlgn="auto" hangingPunct="1">
                <a:spcBef>
                  <a:spcPts val="0"/>
                </a:spcBef>
                <a:spcAft>
                  <a:spcPts val="0"/>
                </a:spcAft>
              </a:pPr>
              <a:endParaRPr lang="en-US" dirty="0">
                <a:latin typeface="Calibri"/>
              </a:endParaRPr>
            </a:p>
          </p:txBody>
        </p:sp>
        <p:sp>
          <p:nvSpPr>
            <p:cNvPr id="14" name="Rectangle 23"/>
            <p:cNvSpPr>
              <a:spLocks noChangeArrowheads="1"/>
            </p:cNvSpPr>
            <p:nvPr/>
          </p:nvSpPr>
          <p:spPr bwMode="auto">
            <a:xfrm>
              <a:off x="543921" y="3716759"/>
              <a:ext cx="1306823" cy="615553"/>
            </a:xfrm>
            <a:prstGeom prst="rect">
              <a:avLst/>
            </a:prstGeom>
            <a:noFill/>
            <a:ln w="9525">
              <a:noFill/>
              <a:miter lim="800000"/>
              <a:headEnd/>
              <a:tailEnd/>
            </a:ln>
          </p:spPr>
          <p:txBody>
            <a:bodyPr wrap="none" lIns="0" tIns="0" rIns="0" bIns="0">
              <a:spAutoFit/>
            </a:bodyPr>
            <a:lstStyle/>
            <a:p>
              <a:pPr algn="ctr" eaLnBrk="1" fontAlgn="auto" hangingPunct="1">
                <a:spcBef>
                  <a:spcPts val="0"/>
                </a:spcBef>
                <a:spcAft>
                  <a:spcPts val="0"/>
                </a:spcAft>
              </a:pPr>
              <a:r>
                <a:rPr lang="en-US" sz="2000" b="1" dirty="0" smtClean="0">
                  <a:latin typeface="+mn-lt"/>
                </a:rPr>
                <a:t>Knowledge</a:t>
              </a:r>
              <a:br>
                <a:rPr lang="en-US" sz="2000" b="1" dirty="0" smtClean="0">
                  <a:latin typeface="+mn-lt"/>
                </a:rPr>
              </a:br>
              <a:r>
                <a:rPr lang="en-US" sz="2000" b="1" dirty="0" smtClean="0">
                  <a:latin typeface="+mn-lt"/>
                </a:rPr>
                <a:t>Component</a:t>
              </a:r>
              <a:endParaRPr lang="en-US" sz="2000" b="1" dirty="0">
                <a:latin typeface="+mn-lt"/>
              </a:endParaRPr>
            </a:p>
          </p:txBody>
        </p:sp>
      </p:grpSp>
      <p:grpSp>
        <p:nvGrpSpPr>
          <p:cNvPr id="15" name="Group 73"/>
          <p:cNvGrpSpPr/>
          <p:nvPr/>
        </p:nvGrpSpPr>
        <p:grpSpPr>
          <a:xfrm>
            <a:off x="1064759" y="2278612"/>
            <a:ext cx="1589115" cy="408866"/>
            <a:chOff x="113270" y="2912076"/>
            <a:chExt cx="1867930" cy="408866"/>
          </a:xfrm>
        </p:grpSpPr>
        <p:sp>
          <p:nvSpPr>
            <p:cNvPr id="16" name="Freeform 16"/>
            <p:cNvSpPr>
              <a:spLocks/>
            </p:cNvSpPr>
            <p:nvPr/>
          </p:nvSpPr>
          <p:spPr bwMode="auto">
            <a:xfrm>
              <a:off x="113270" y="2912076"/>
              <a:ext cx="1867930" cy="408866"/>
            </a:xfrm>
            <a:custGeom>
              <a:avLst/>
              <a:gdLst/>
              <a:ahLst/>
              <a:cxnLst>
                <a:cxn ang="0">
                  <a:pos x="288" y="576"/>
                </a:cxn>
                <a:cxn ang="0">
                  <a:pos x="3552" y="576"/>
                </a:cxn>
                <a:cxn ang="0">
                  <a:pos x="3840" y="288"/>
                </a:cxn>
                <a:cxn ang="0">
                  <a:pos x="3552" y="0"/>
                </a:cxn>
                <a:cxn ang="0">
                  <a:pos x="3552" y="0"/>
                </a:cxn>
                <a:cxn ang="0">
                  <a:pos x="3552" y="0"/>
                </a:cxn>
                <a:cxn ang="0">
                  <a:pos x="288" y="0"/>
                </a:cxn>
                <a:cxn ang="0">
                  <a:pos x="0" y="288"/>
                </a:cxn>
                <a:cxn ang="0">
                  <a:pos x="288" y="576"/>
                </a:cxn>
              </a:cxnLst>
              <a:rect l="0" t="0" r="r" b="b"/>
              <a:pathLst>
                <a:path w="3840" h="576">
                  <a:moveTo>
                    <a:pt x="288" y="576"/>
                  </a:moveTo>
                  <a:lnTo>
                    <a:pt x="3552" y="576"/>
                  </a:lnTo>
                  <a:cubicBezTo>
                    <a:pt x="3711" y="576"/>
                    <a:pt x="3840" y="447"/>
                    <a:pt x="3840" y="288"/>
                  </a:cubicBezTo>
                  <a:cubicBezTo>
                    <a:pt x="3840" y="128"/>
                    <a:pt x="3711" y="0"/>
                    <a:pt x="3552" y="0"/>
                  </a:cubicBezTo>
                  <a:cubicBezTo>
                    <a:pt x="3552" y="0"/>
                    <a:pt x="3552" y="0"/>
                    <a:pt x="3552" y="0"/>
                  </a:cubicBezTo>
                  <a:lnTo>
                    <a:pt x="3552" y="0"/>
                  </a:lnTo>
                  <a:lnTo>
                    <a:pt x="288" y="0"/>
                  </a:lnTo>
                  <a:cubicBezTo>
                    <a:pt x="128" y="0"/>
                    <a:pt x="0" y="128"/>
                    <a:pt x="0" y="288"/>
                  </a:cubicBezTo>
                  <a:cubicBezTo>
                    <a:pt x="0" y="447"/>
                    <a:pt x="128" y="576"/>
                    <a:pt x="288" y="576"/>
                  </a:cubicBezTo>
                  <a:close/>
                </a:path>
              </a:pathLst>
            </a:custGeom>
            <a:gradFill>
              <a:gsLst>
                <a:gs pos="0">
                  <a:srgbClr val="CC9900"/>
                </a:gs>
                <a:gs pos="50000">
                  <a:srgbClr val="FFFF66">
                    <a:alpha val="95000"/>
                  </a:srgbClr>
                </a:gs>
                <a:gs pos="100000">
                  <a:srgbClr val="CC9900"/>
                </a:gs>
              </a:gsLst>
              <a:lin ang="5400000" scaled="1"/>
            </a:gradFill>
            <a:ln w="26988" cap="rnd">
              <a:solidFill>
                <a:schemeClr val="tx1"/>
              </a:solidFill>
              <a:prstDash val="solid"/>
              <a:round/>
              <a:headEnd/>
              <a:tailEnd/>
            </a:ln>
          </p:spPr>
          <p:txBody>
            <a:bodyPr wrap="square">
              <a:noAutofit/>
            </a:bodyPr>
            <a:lstStyle/>
            <a:p>
              <a:pPr algn="l" eaLnBrk="1" fontAlgn="auto" hangingPunct="1">
                <a:spcBef>
                  <a:spcPts val="0"/>
                </a:spcBef>
                <a:spcAft>
                  <a:spcPts val="0"/>
                </a:spcAft>
              </a:pPr>
              <a:endParaRPr lang="en-US" dirty="0">
                <a:latin typeface="Calibri"/>
              </a:endParaRPr>
            </a:p>
          </p:txBody>
        </p:sp>
        <p:sp>
          <p:nvSpPr>
            <p:cNvPr id="17" name="Rectangle 17"/>
            <p:cNvSpPr>
              <a:spLocks noChangeArrowheads="1"/>
            </p:cNvSpPr>
            <p:nvPr/>
          </p:nvSpPr>
          <p:spPr bwMode="auto">
            <a:xfrm>
              <a:off x="188177" y="2951962"/>
              <a:ext cx="1765631" cy="338554"/>
            </a:xfrm>
            <a:prstGeom prst="rect">
              <a:avLst/>
            </a:prstGeom>
            <a:noFill/>
            <a:ln w="9525">
              <a:noFill/>
              <a:miter lim="800000"/>
              <a:headEnd/>
              <a:tailEnd/>
            </a:ln>
          </p:spPr>
          <p:txBody>
            <a:bodyPr wrap="square" lIns="0" tIns="0" rIns="0" bIns="0">
              <a:spAutoFit/>
            </a:bodyPr>
            <a:lstStyle/>
            <a:p>
              <a:pPr algn="ctr" eaLnBrk="1" fontAlgn="auto" hangingPunct="1">
                <a:spcBef>
                  <a:spcPts val="0"/>
                </a:spcBef>
                <a:spcAft>
                  <a:spcPts val="0"/>
                </a:spcAft>
              </a:pPr>
              <a:r>
                <a:rPr lang="en-US" sz="2200" b="1" dirty="0" smtClean="0">
                  <a:latin typeface="+mn-lt"/>
                </a:rPr>
                <a:t>Cognition</a:t>
              </a:r>
            </a:p>
          </p:txBody>
        </p:sp>
      </p:grpSp>
      <p:sp>
        <p:nvSpPr>
          <p:cNvPr id="18" name="Rectangle 17"/>
          <p:cNvSpPr/>
          <p:nvPr/>
        </p:nvSpPr>
        <p:spPr>
          <a:xfrm>
            <a:off x="1469571" y="1625441"/>
            <a:ext cx="982961" cy="461665"/>
          </a:xfrm>
          <a:prstGeom prst="rect">
            <a:avLst/>
          </a:prstGeom>
        </p:spPr>
        <p:txBody>
          <a:bodyPr wrap="none">
            <a:spAutoFit/>
          </a:bodyPr>
          <a:lstStyle/>
          <a:p>
            <a:pPr algn="l" eaLnBrk="1" fontAlgn="auto" hangingPunct="1">
              <a:spcBef>
                <a:spcPts val="0"/>
              </a:spcBef>
              <a:spcAft>
                <a:spcPts val="0"/>
              </a:spcAft>
            </a:pPr>
            <a:r>
              <a:rPr lang="en-US" sz="2400" b="1" dirty="0" smtClean="0">
                <a:latin typeface="Calibri"/>
              </a:rPr>
              <a:t>THINK</a:t>
            </a:r>
            <a:endParaRPr lang="en-US" sz="2400" b="1" dirty="0">
              <a:latin typeface="Calibri"/>
            </a:endParaRPr>
          </a:p>
        </p:txBody>
      </p:sp>
      <p:grpSp>
        <p:nvGrpSpPr>
          <p:cNvPr id="19" name="Group 88"/>
          <p:cNvGrpSpPr/>
          <p:nvPr/>
        </p:nvGrpSpPr>
        <p:grpSpPr>
          <a:xfrm>
            <a:off x="5932698" y="2893619"/>
            <a:ext cx="1782552" cy="688798"/>
            <a:chOff x="2362200" y="3638550"/>
            <a:chExt cx="1813482" cy="688798"/>
          </a:xfrm>
        </p:grpSpPr>
        <p:sp>
          <p:nvSpPr>
            <p:cNvPr id="20" name="Rectangle 22"/>
            <p:cNvSpPr>
              <a:spLocks noChangeArrowheads="1"/>
            </p:cNvSpPr>
            <p:nvPr/>
          </p:nvSpPr>
          <p:spPr bwMode="auto">
            <a:xfrm>
              <a:off x="2362200" y="3638550"/>
              <a:ext cx="1813482" cy="688798"/>
            </a:xfrm>
            <a:prstGeom prst="rect">
              <a:avLst/>
            </a:prstGeom>
            <a:gradFill>
              <a:gsLst>
                <a:gs pos="0">
                  <a:srgbClr val="CC9900"/>
                </a:gs>
                <a:gs pos="50000">
                  <a:srgbClr val="FFFF66">
                    <a:alpha val="95000"/>
                  </a:srgbClr>
                </a:gs>
                <a:gs pos="100000">
                  <a:srgbClr val="CC9900"/>
                </a:gs>
              </a:gsLst>
              <a:lin ang="5400000" scaled="1"/>
            </a:gradFill>
            <a:ln w="26988" cap="rnd">
              <a:solidFill>
                <a:srgbClr val="000000"/>
              </a:solidFill>
              <a:prstDash val="solid"/>
              <a:round/>
              <a:headEnd/>
              <a:tailEnd/>
            </a:ln>
          </p:spPr>
          <p:txBody>
            <a:bodyPr wrap="square">
              <a:normAutofit/>
            </a:bodyPr>
            <a:lstStyle/>
            <a:p>
              <a:pPr algn="l" eaLnBrk="1" fontAlgn="auto" hangingPunct="1">
                <a:spcBef>
                  <a:spcPts val="0"/>
                </a:spcBef>
                <a:spcAft>
                  <a:spcPts val="0"/>
                </a:spcAft>
              </a:pPr>
              <a:endParaRPr lang="en-US" dirty="0">
                <a:latin typeface="Calibri"/>
              </a:endParaRPr>
            </a:p>
          </p:txBody>
        </p:sp>
        <p:sp>
          <p:nvSpPr>
            <p:cNvPr id="21" name="Rectangle 27"/>
            <p:cNvSpPr>
              <a:spLocks noChangeArrowheads="1"/>
            </p:cNvSpPr>
            <p:nvPr/>
          </p:nvSpPr>
          <p:spPr bwMode="auto">
            <a:xfrm>
              <a:off x="2578827" y="3698429"/>
              <a:ext cx="1499952" cy="615553"/>
            </a:xfrm>
            <a:prstGeom prst="rect">
              <a:avLst/>
            </a:prstGeom>
            <a:noFill/>
            <a:ln w="9525">
              <a:noFill/>
              <a:miter lim="800000"/>
              <a:headEnd/>
              <a:tailEnd/>
            </a:ln>
          </p:spPr>
          <p:txBody>
            <a:bodyPr wrap="square" lIns="0" tIns="0" rIns="0" bIns="0">
              <a:spAutoFit/>
            </a:bodyPr>
            <a:lstStyle/>
            <a:p>
              <a:pPr algn="ctr" eaLnBrk="1" fontAlgn="auto" hangingPunct="1">
                <a:spcBef>
                  <a:spcPts val="0"/>
                </a:spcBef>
                <a:spcAft>
                  <a:spcPts val="0"/>
                </a:spcAft>
              </a:pPr>
              <a:r>
                <a:rPr lang="en-US" sz="2000" b="1" dirty="0" smtClean="0">
                  <a:latin typeface="+mj-lt"/>
                </a:rPr>
                <a:t>Skill </a:t>
              </a:r>
            </a:p>
            <a:p>
              <a:pPr algn="ctr" eaLnBrk="1" fontAlgn="auto" hangingPunct="1">
                <a:spcBef>
                  <a:spcPts val="0"/>
                </a:spcBef>
                <a:spcAft>
                  <a:spcPts val="0"/>
                </a:spcAft>
              </a:pPr>
              <a:r>
                <a:rPr lang="en-US" sz="2000" b="1" dirty="0" smtClean="0">
                  <a:latin typeface="+mj-lt"/>
                </a:rPr>
                <a:t>Components</a:t>
              </a:r>
              <a:endParaRPr lang="en-US" sz="2000" b="1" dirty="0">
                <a:latin typeface="+mj-lt"/>
              </a:endParaRPr>
            </a:p>
          </p:txBody>
        </p:sp>
      </p:grpSp>
      <p:grpSp>
        <p:nvGrpSpPr>
          <p:cNvPr id="22" name="Group 47"/>
          <p:cNvGrpSpPr/>
          <p:nvPr/>
        </p:nvGrpSpPr>
        <p:grpSpPr>
          <a:xfrm>
            <a:off x="5679621" y="2260441"/>
            <a:ext cx="2269026" cy="377270"/>
            <a:chOff x="3222171" y="1266371"/>
            <a:chExt cx="2269026" cy="377270"/>
          </a:xfrm>
        </p:grpSpPr>
        <p:sp>
          <p:nvSpPr>
            <p:cNvPr id="23" name="Freeform 19"/>
            <p:cNvSpPr>
              <a:spLocks/>
            </p:cNvSpPr>
            <p:nvPr/>
          </p:nvSpPr>
          <p:spPr bwMode="auto">
            <a:xfrm>
              <a:off x="3222171" y="1274309"/>
              <a:ext cx="2269026" cy="369332"/>
            </a:xfrm>
            <a:custGeom>
              <a:avLst/>
              <a:gdLst/>
              <a:ahLst/>
              <a:cxnLst>
                <a:cxn ang="0">
                  <a:pos x="288" y="576"/>
                </a:cxn>
                <a:cxn ang="0">
                  <a:pos x="3552" y="576"/>
                </a:cxn>
                <a:cxn ang="0">
                  <a:pos x="3840" y="288"/>
                </a:cxn>
                <a:cxn ang="0">
                  <a:pos x="3552" y="0"/>
                </a:cxn>
                <a:cxn ang="0">
                  <a:pos x="3552" y="0"/>
                </a:cxn>
                <a:cxn ang="0">
                  <a:pos x="288" y="0"/>
                </a:cxn>
                <a:cxn ang="0">
                  <a:pos x="0" y="288"/>
                </a:cxn>
                <a:cxn ang="0">
                  <a:pos x="288" y="576"/>
                </a:cxn>
              </a:cxnLst>
              <a:rect l="0" t="0" r="r" b="b"/>
              <a:pathLst>
                <a:path w="3840" h="576">
                  <a:moveTo>
                    <a:pt x="288" y="576"/>
                  </a:moveTo>
                  <a:lnTo>
                    <a:pt x="3552" y="576"/>
                  </a:lnTo>
                  <a:cubicBezTo>
                    <a:pt x="3711" y="576"/>
                    <a:pt x="3840" y="447"/>
                    <a:pt x="3840" y="288"/>
                  </a:cubicBezTo>
                  <a:cubicBezTo>
                    <a:pt x="3840" y="128"/>
                    <a:pt x="3711" y="0"/>
                    <a:pt x="3552" y="0"/>
                  </a:cubicBezTo>
                  <a:cubicBezTo>
                    <a:pt x="3552" y="0"/>
                    <a:pt x="3552" y="0"/>
                    <a:pt x="3552" y="0"/>
                  </a:cubicBezTo>
                  <a:lnTo>
                    <a:pt x="288" y="0"/>
                  </a:lnTo>
                  <a:cubicBezTo>
                    <a:pt x="128" y="0"/>
                    <a:pt x="0" y="128"/>
                    <a:pt x="0" y="288"/>
                  </a:cubicBezTo>
                  <a:cubicBezTo>
                    <a:pt x="0" y="447"/>
                    <a:pt x="128" y="576"/>
                    <a:pt x="288" y="576"/>
                  </a:cubicBezTo>
                  <a:close/>
                </a:path>
              </a:pathLst>
            </a:custGeom>
            <a:gradFill>
              <a:gsLst>
                <a:gs pos="0">
                  <a:srgbClr val="CC9900"/>
                </a:gs>
                <a:gs pos="50000">
                  <a:srgbClr val="FFFF66">
                    <a:alpha val="95000"/>
                  </a:srgbClr>
                </a:gs>
                <a:gs pos="100000">
                  <a:srgbClr val="CC9900"/>
                </a:gs>
              </a:gsLst>
              <a:lin ang="5400000" scaled="1"/>
            </a:gradFill>
            <a:ln w="26988" cap="rnd">
              <a:solidFill>
                <a:schemeClr val="tx1"/>
              </a:solidFill>
              <a:prstDash val="solid"/>
              <a:round/>
              <a:headEnd/>
              <a:tailEnd/>
            </a:ln>
          </p:spPr>
          <p:txBody>
            <a:bodyPr wrap="square">
              <a:spAutoFit/>
            </a:bodyPr>
            <a:lstStyle/>
            <a:p>
              <a:pPr algn="l" eaLnBrk="1" fontAlgn="auto" hangingPunct="1">
                <a:spcBef>
                  <a:spcPts val="0"/>
                </a:spcBef>
                <a:spcAft>
                  <a:spcPts val="0"/>
                </a:spcAft>
              </a:pPr>
              <a:endParaRPr lang="en-US" dirty="0">
                <a:latin typeface="Calibri"/>
              </a:endParaRPr>
            </a:p>
          </p:txBody>
        </p:sp>
        <p:sp>
          <p:nvSpPr>
            <p:cNvPr id="24" name="Rectangle 20"/>
            <p:cNvSpPr>
              <a:spLocks noChangeArrowheads="1"/>
            </p:cNvSpPr>
            <p:nvPr/>
          </p:nvSpPr>
          <p:spPr bwMode="auto">
            <a:xfrm>
              <a:off x="3277053" y="1266371"/>
              <a:ext cx="2143770" cy="338554"/>
            </a:xfrm>
            <a:prstGeom prst="rect">
              <a:avLst/>
            </a:prstGeom>
            <a:noFill/>
            <a:ln w="9525">
              <a:noFill/>
              <a:miter lim="800000"/>
              <a:headEnd/>
              <a:tailEnd/>
            </a:ln>
          </p:spPr>
          <p:txBody>
            <a:bodyPr wrap="square" lIns="0" tIns="0" rIns="0" bIns="0">
              <a:spAutoFit/>
            </a:bodyPr>
            <a:lstStyle/>
            <a:p>
              <a:pPr algn="ctr" eaLnBrk="1" fontAlgn="auto" hangingPunct="1">
                <a:spcBef>
                  <a:spcPts val="0"/>
                </a:spcBef>
                <a:spcAft>
                  <a:spcPts val="0"/>
                </a:spcAft>
              </a:pPr>
              <a:r>
                <a:rPr lang="en-US" sz="2200" b="1" dirty="0" smtClean="0">
                  <a:latin typeface="+mj-lt"/>
                </a:rPr>
                <a:t>Behaviors</a:t>
              </a:r>
              <a:endParaRPr lang="en-US" sz="2200" b="1" dirty="0">
                <a:latin typeface="+mj-lt"/>
              </a:endParaRPr>
            </a:p>
          </p:txBody>
        </p:sp>
      </p:grpSp>
      <p:sp>
        <p:nvSpPr>
          <p:cNvPr id="25" name="Rectangle 24"/>
          <p:cNvSpPr/>
          <p:nvPr/>
        </p:nvSpPr>
        <p:spPr>
          <a:xfrm>
            <a:off x="6804380" y="1625441"/>
            <a:ext cx="587020" cy="461665"/>
          </a:xfrm>
          <a:prstGeom prst="rect">
            <a:avLst/>
          </a:prstGeom>
        </p:spPr>
        <p:txBody>
          <a:bodyPr wrap="none">
            <a:spAutoFit/>
          </a:bodyPr>
          <a:lstStyle/>
          <a:p>
            <a:pPr algn="l" eaLnBrk="1" fontAlgn="auto" hangingPunct="1">
              <a:spcBef>
                <a:spcPts val="0"/>
              </a:spcBef>
              <a:spcAft>
                <a:spcPts val="0"/>
              </a:spcAft>
            </a:pPr>
            <a:r>
              <a:rPr lang="en-US" sz="2400" b="1" dirty="0" smtClean="0">
                <a:latin typeface="Calibri"/>
              </a:rPr>
              <a:t>DO</a:t>
            </a:r>
            <a:endParaRPr lang="en-US" sz="2400" b="1" dirty="0">
              <a:latin typeface="Calibri"/>
            </a:endParaRPr>
          </a:p>
        </p:txBody>
      </p:sp>
      <p:sp>
        <p:nvSpPr>
          <p:cNvPr id="26" name="Rectangle 25"/>
          <p:cNvSpPr/>
          <p:nvPr/>
        </p:nvSpPr>
        <p:spPr>
          <a:xfrm>
            <a:off x="3886200" y="1625441"/>
            <a:ext cx="756938" cy="461665"/>
          </a:xfrm>
          <a:prstGeom prst="rect">
            <a:avLst/>
          </a:prstGeom>
        </p:spPr>
        <p:txBody>
          <a:bodyPr wrap="none">
            <a:spAutoFit/>
          </a:bodyPr>
          <a:lstStyle/>
          <a:p>
            <a:pPr algn="l" eaLnBrk="1" fontAlgn="auto" hangingPunct="1">
              <a:spcBef>
                <a:spcPts val="0"/>
              </a:spcBef>
              <a:spcAft>
                <a:spcPts val="0"/>
              </a:spcAft>
            </a:pPr>
            <a:r>
              <a:rPr lang="en-US" sz="2400" b="1" dirty="0" smtClean="0">
                <a:latin typeface="Calibri"/>
              </a:rPr>
              <a:t>FEEL</a:t>
            </a:r>
            <a:endParaRPr lang="en-US" sz="2400" b="1" dirty="0">
              <a:latin typeface="Calibri"/>
            </a:endParaRPr>
          </a:p>
        </p:txBody>
      </p:sp>
      <p:sp>
        <p:nvSpPr>
          <p:cNvPr id="27" name="Text Box 57"/>
          <p:cNvSpPr txBox="1">
            <a:spLocks noChangeArrowheads="1"/>
          </p:cNvSpPr>
          <p:nvPr/>
        </p:nvSpPr>
        <p:spPr bwMode="auto">
          <a:xfrm>
            <a:off x="5886450" y="3654266"/>
            <a:ext cx="2800350" cy="1631472"/>
          </a:xfrm>
          <a:prstGeom prst="rect">
            <a:avLst/>
          </a:prstGeom>
          <a:noFill/>
          <a:ln w="9525">
            <a:noFill/>
            <a:miter lim="800000"/>
            <a:headEnd/>
            <a:tailEnd/>
          </a:ln>
          <a:effectLst/>
        </p:spPr>
        <p:txBody>
          <a:bodyPr wrap="square">
            <a:spAutoFit/>
          </a:bodyPr>
          <a:lstStyle/>
          <a:p>
            <a:pPr marL="231775" indent="-231775">
              <a:lnSpc>
                <a:spcPct val="110000"/>
              </a:lnSpc>
              <a:spcBef>
                <a:spcPct val="50000"/>
              </a:spcBef>
              <a:buFontTx/>
              <a:buChar char="•"/>
            </a:pPr>
            <a:r>
              <a:rPr lang="en-US" sz="1700" b="1" dirty="0" smtClean="0"/>
              <a:t>Leadership Sharing</a:t>
            </a:r>
            <a:endParaRPr lang="en-US" sz="1700" b="1" dirty="0"/>
          </a:p>
          <a:p>
            <a:pPr marL="231775" indent="-231775">
              <a:lnSpc>
                <a:spcPct val="110000"/>
              </a:lnSpc>
              <a:spcBef>
                <a:spcPct val="50000"/>
              </a:spcBef>
              <a:buFontTx/>
              <a:buChar char="•"/>
            </a:pPr>
            <a:r>
              <a:rPr lang="en-US" sz="1700" b="1" dirty="0"/>
              <a:t>Communication</a:t>
            </a:r>
          </a:p>
          <a:p>
            <a:pPr marL="231775" indent="-231775">
              <a:lnSpc>
                <a:spcPct val="110000"/>
              </a:lnSpc>
              <a:spcBef>
                <a:spcPct val="50000"/>
              </a:spcBef>
              <a:buFontTx/>
              <a:buChar char="•"/>
            </a:pPr>
            <a:r>
              <a:rPr lang="en-US" sz="1700" b="1" dirty="0" smtClean="0"/>
              <a:t>Performance </a:t>
            </a:r>
            <a:r>
              <a:rPr lang="en-US" sz="1700" b="1" dirty="0"/>
              <a:t>Monitoring</a:t>
            </a:r>
          </a:p>
          <a:p>
            <a:pPr marL="231775" indent="-231775" algn="l" eaLnBrk="1" fontAlgn="auto" hangingPunct="1">
              <a:lnSpc>
                <a:spcPct val="110000"/>
              </a:lnSpc>
              <a:spcBef>
                <a:spcPct val="50000"/>
              </a:spcBef>
              <a:spcAft>
                <a:spcPts val="0"/>
              </a:spcAft>
              <a:buFontTx/>
              <a:buChar char="•"/>
            </a:pPr>
            <a:r>
              <a:rPr lang="en-US" sz="1700" b="1" dirty="0" smtClean="0"/>
              <a:t>Backup Behavior</a:t>
            </a:r>
          </a:p>
        </p:txBody>
      </p:sp>
      <p:sp>
        <p:nvSpPr>
          <p:cNvPr id="28" name="Text Box 57"/>
          <p:cNvSpPr txBox="1">
            <a:spLocks noChangeArrowheads="1"/>
          </p:cNvSpPr>
          <p:nvPr/>
        </p:nvSpPr>
        <p:spPr bwMode="auto">
          <a:xfrm>
            <a:off x="936171" y="3711710"/>
            <a:ext cx="2188029" cy="1469890"/>
          </a:xfrm>
          <a:prstGeom prst="rect">
            <a:avLst/>
          </a:prstGeom>
          <a:noFill/>
          <a:ln w="9525">
            <a:noFill/>
            <a:miter lim="800000"/>
            <a:headEnd/>
            <a:tailEnd/>
          </a:ln>
          <a:effectLst/>
        </p:spPr>
        <p:txBody>
          <a:bodyPr wrap="square">
            <a:spAutoFit/>
          </a:bodyPr>
          <a:lstStyle/>
          <a:p>
            <a:pPr marL="231775" indent="-231775" algn="l" eaLnBrk="1" fontAlgn="auto" hangingPunct="1">
              <a:lnSpc>
                <a:spcPct val="110000"/>
              </a:lnSpc>
              <a:spcBef>
                <a:spcPts val="600"/>
              </a:spcBef>
              <a:spcAft>
                <a:spcPts val="0"/>
              </a:spcAft>
              <a:buFontTx/>
              <a:buChar char="•"/>
            </a:pPr>
            <a:r>
              <a:rPr lang="en-US" sz="1700" b="1" dirty="0" smtClean="0">
                <a:cs typeface="Tahoma" pitchFamily="34" charset="0"/>
              </a:rPr>
              <a:t>Mental Models</a:t>
            </a:r>
          </a:p>
          <a:p>
            <a:pPr marL="231775" indent="-231775" algn="l" eaLnBrk="1" fontAlgn="auto" hangingPunct="1">
              <a:lnSpc>
                <a:spcPct val="110000"/>
              </a:lnSpc>
              <a:spcBef>
                <a:spcPts val="600"/>
              </a:spcBef>
              <a:spcAft>
                <a:spcPts val="0"/>
              </a:spcAft>
              <a:buFontTx/>
              <a:buChar char="•"/>
            </a:pPr>
            <a:r>
              <a:rPr lang="en-US" sz="1700" b="1" dirty="0" err="1" smtClean="0">
                <a:cs typeface="Tahoma" pitchFamily="34" charset="0"/>
              </a:rPr>
              <a:t>Metacognition</a:t>
            </a:r>
            <a:endParaRPr lang="en-US" sz="1700" b="1" dirty="0" smtClean="0">
              <a:cs typeface="Tahoma" pitchFamily="34" charset="0"/>
            </a:endParaRPr>
          </a:p>
          <a:p>
            <a:pPr marL="231775" indent="-231775">
              <a:lnSpc>
                <a:spcPct val="110000"/>
              </a:lnSpc>
              <a:spcBef>
                <a:spcPts val="600"/>
              </a:spcBef>
              <a:buFontTx/>
              <a:buChar char="•"/>
            </a:pPr>
            <a:r>
              <a:rPr lang="en-US" sz="1700" b="1" dirty="0" smtClean="0">
                <a:cs typeface="Tahoma" pitchFamily="34" charset="0"/>
              </a:rPr>
              <a:t>Decision Making</a:t>
            </a:r>
          </a:p>
          <a:p>
            <a:pPr marL="231775" indent="-231775">
              <a:lnSpc>
                <a:spcPct val="110000"/>
              </a:lnSpc>
              <a:spcBef>
                <a:spcPts val="600"/>
              </a:spcBef>
              <a:buFontTx/>
              <a:buChar char="•"/>
            </a:pPr>
            <a:r>
              <a:rPr lang="en-US" sz="1700" b="1" dirty="0" smtClean="0">
                <a:cs typeface="Tahoma" pitchFamily="34" charset="0"/>
              </a:rPr>
              <a:t>Problem Solving </a:t>
            </a:r>
          </a:p>
        </p:txBody>
      </p:sp>
      <p:cxnSp>
        <p:nvCxnSpPr>
          <p:cNvPr id="29" name="Straight Connector 28"/>
          <p:cNvCxnSpPr/>
          <p:nvPr/>
        </p:nvCxnSpPr>
        <p:spPr>
          <a:xfrm>
            <a:off x="2362200" y="2057400"/>
            <a:ext cx="4495800"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sp>
        <p:nvSpPr>
          <p:cNvPr id="30" name="Freeform 37"/>
          <p:cNvSpPr>
            <a:spLocks/>
          </p:cNvSpPr>
          <p:nvPr/>
        </p:nvSpPr>
        <p:spPr bwMode="auto">
          <a:xfrm>
            <a:off x="3612820" y="3272590"/>
            <a:ext cx="119458" cy="110050"/>
          </a:xfrm>
          <a:custGeom>
            <a:avLst/>
            <a:gdLst/>
            <a:ahLst/>
            <a:cxnLst>
              <a:cxn ang="0">
                <a:pos x="20" y="0"/>
              </a:cxn>
              <a:cxn ang="0">
                <a:pos x="81" y="56"/>
              </a:cxn>
              <a:cxn ang="0">
                <a:pos x="0" y="71"/>
              </a:cxn>
              <a:cxn ang="0">
                <a:pos x="20" y="0"/>
              </a:cxn>
            </a:cxnLst>
            <a:rect l="0" t="0" r="r" b="b"/>
            <a:pathLst>
              <a:path w="81" h="71">
                <a:moveTo>
                  <a:pt x="20" y="0"/>
                </a:moveTo>
                <a:lnTo>
                  <a:pt x="81" y="56"/>
                </a:lnTo>
                <a:lnTo>
                  <a:pt x="0" y="71"/>
                </a:lnTo>
                <a:lnTo>
                  <a:pt x="20" y="0"/>
                </a:lnTo>
                <a:close/>
              </a:path>
            </a:pathLst>
          </a:custGeom>
          <a:noFill/>
          <a:ln w="9525">
            <a:noFill/>
            <a:round/>
            <a:headEnd/>
            <a:tailEnd/>
          </a:ln>
        </p:spPr>
        <p:txBody>
          <a:bodyPr/>
          <a:lstStyle/>
          <a:p>
            <a:pPr algn="l" eaLnBrk="1" fontAlgn="auto" hangingPunct="1">
              <a:spcBef>
                <a:spcPts val="0"/>
              </a:spcBef>
              <a:spcAft>
                <a:spcPts val="0"/>
              </a:spcAft>
            </a:pPr>
            <a:endParaRPr lang="en-US" dirty="0">
              <a:latin typeface="Calibri"/>
            </a:endParaRPr>
          </a:p>
        </p:txBody>
      </p:sp>
      <p:sp>
        <p:nvSpPr>
          <p:cNvPr id="31" name="Freeform 47"/>
          <p:cNvSpPr>
            <a:spLocks/>
          </p:cNvSpPr>
          <p:nvPr/>
        </p:nvSpPr>
        <p:spPr bwMode="auto">
          <a:xfrm>
            <a:off x="3677711" y="4042935"/>
            <a:ext cx="109134" cy="114699"/>
          </a:xfrm>
          <a:custGeom>
            <a:avLst/>
            <a:gdLst/>
            <a:ahLst/>
            <a:cxnLst>
              <a:cxn ang="0">
                <a:pos x="74" y="0"/>
              </a:cxn>
              <a:cxn ang="0">
                <a:pos x="37" y="74"/>
              </a:cxn>
              <a:cxn ang="0">
                <a:pos x="0" y="0"/>
              </a:cxn>
              <a:cxn ang="0">
                <a:pos x="74" y="0"/>
              </a:cxn>
            </a:cxnLst>
            <a:rect l="0" t="0" r="r" b="b"/>
            <a:pathLst>
              <a:path w="74" h="74">
                <a:moveTo>
                  <a:pt x="74" y="0"/>
                </a:moveTo>
                <a:lnTo>
                  <a:pt x="37" y="74"/>
                </a:lnTo>
                <a:lnTo>
                  <a:pt x="0" y="0"/>
                </a:lnTo>
                <a:lnTo>
                  <a:pt x="74" y="0"/>
                </a:lnTo>
                <a:close/>
              </a:path>
            </a:pathLst>
          </a:custGeom>
          <a:noFill/>
          <a:ln w="9525">
            <a:noFill/>
            <a:round/>
            <a:headEnd/>
            <a:tailEnd/>
          </a:ln>
        </p:spPr>
        <p:txBody>
          <a:bodyPr/>
          <a:lstStyle/>
          <a:p>
            <a:pPr algn="l" eaLnBrk="1" fontAlgn="auto" hangingPunct="1">
              <a:spcBef>
                <a:spcPts val="0"/>
              </a:spcBef>
              <a:spcAft>
                <a:spcPts val="0"/>
              </a:spcAft>
            </a:pPr>
            <a:endParaRPr lang="en-US" b="1" dirty="0">
              <a:latin typeface="Calibri"/>
            </a:endParaRPr>
          </a:p>
        </p:txBody>
      </p:sp>
      <p:grpSp>
        <p:nvGrpSpPr>
          <p:cNvPr id="32" name="Group 99"/>
          <p:cNvGrpSpPr/>
          <p:nvPr/>
        </p:nvGrpSpPr>
        <p:grpSpPr>
          <a:xfrm>
            <a:off x="3359604" y="2882741"/>
            <a:ext cx="1782552" cy="723900"/>
            <a:chOff x="2200275" y="3530365"/>
            <a:chExt cx="1782552" cy="723900"/>
          </a:xfrm>
        </p:grpSpPr>
        <p:sp>
          <p:nvSpPr>
            <p:cNvPr id="33" name="Rectangle 22"/>
            <p:cNvSpPr>
              <a:spLocks noChangeArrowheads="1"/>
            </p:cNvSpPr>
            <p:nvPr/>
          </p:nvSpPr>
          <p:spPr bwMode="auto">
            <a:xfrm>
              <a:off x="2200275" y="3530365"/>
              <a:ext cx="1782552" cy="723900"/>
            </a:xfrm>
            <a:prstGeom prst="rect">
              <a:avLst/>
            </a:prstGeom>
            <a:gradFill>
              <a:gsLst>
                <a:gs pos="0">
                  <a:srgbClr val="CC9900"/>
                </a:gs>
                <a:gs pos="50000">
                  <a:srgbClr val="FFFF66">
                    <a:alpha val="95000"/>
                  </a:srgbClr>
                </a:gs>
                <a:gs pos="100000">
                  <a:srgbClr val="CC9900"/>
                </a:gs>
              </a:gsLst>
              <a:lin ang="5400000" scaled="1"/>
            </a:gradFill>
            <a:ln w="26988" cap="rnd">
              <a:solidFill>
                <a:srgbClr val="000000"/>
              </a:solidFill>
              <a:prstDash val="solid"/>
              <a:round/>
              <a:headEnd/>
              <a:tailEnd/>
            </a:ln>
          </p:spPr>
          <p:txBody>
            <a:bodyPr wrap="square">
              <a:normAutofit/>
            </a:bodyPr>
            <a:lstStyle/>
            <a:p>
              <a:pPr algn="l" eaLnBrk="1" fontAlgn="auto" hangingPunct="1">
                <a:spcBef>
                  <a:spcPts val="0"/>
                </a:spcBef>
                <a:spcAft>
                  <a:spcPts val="0"/>
                </a:spcAft>
              </a:pPr>
              <a:endParaRPr lang="en-US" dirty="0">
                <a:latin typeface="Calibri"/>
              </a:endParaRPr>
            </a:p>
          </p:txBody>
        </p:sp>
        <p:sp>
          <p:nvSpPr>
            <p:cNvPr id="34" name="Rectangle 27"/>
            <p:cNvSpPr>
              <a:spLocks noChangeArrowheads="1"/>
            </p:cNvSpPr>
            <p:nvPr/>
          </p:nvSpPr>
          <p:spPr bwMode="auto">
            <a:xfrm>
              <a:off x="2427968" y="3586154"/>
              <a:ext cx="1444608" cy="615553"/>
            </a:xfrm>
            <a:prstGeom prst="rect">
              <a:avLst/>
            </a:prstGeom>
            <a:noFill/>
            <a:ln w="9525">
              <a:noFill/>
              <a:miter lim="800000"/>
              <a:headEnd/>
              <a:tailEnd/>
            </a:ln>
          </p:spPr>
          <p:txBody>
            <a:bodyPr wrap="square" lIns="0" tIns="0" rIns="0" bIns="0">
              <a:spAutoFit/>
            </a:bodyPr>
            <a:lstStyle/>
            <a:p>
              <a:pPr algn="ctr" eaLnBrk="1" fontAlgn="auto" hangingPunct="1">
                <a:spcBef>
                  <a:spcPts val="0"/>
                </a:spcBef>
                <a:spcAft>
                  <a:spcPts val="0"/>
                </a:spcAft>
              </a:pPr>
              <a:r>
                <a:rPr lang="en-US" sz="2000" b="1" dirty="0" smtClean="0">
                  <a:latin typeface="+mj-lt"/>
                </a:rPr>
                <a:t>Attitudinal</a:t>
              </a:r>
            </a:p>
            <a:p>
              <a:pPr algn="ctr" eaLnBrk="1" fontAlgn="auto" hangingPunct="1">
                <a:spcBef>
                  <a:spcPts val="0"/>
                </a:spcBef>
                <a:spcAft>
                  <a:spcPts val="0"/>
                </a:spcAft>
              </a:pPr>
              <a:r>
                <a:rPr lang="en-US" sz="2000" b="1" dirty="0" smtClean="0">
                  <a:latin typeface="+mj-lt"/>
                </a:rPr>
                <a:t>Components </a:t>
              </a:r>
            </a:p>
          </p:txBody>
        </p:sp>
      </p:grpSp>
      <p:grpSp>
        <p:nvGrpSpPr>
          <p:cNvPr id="35" name="Group 74"/>
          <p:cNvGrpSpPr/>
          <p:nvPr/>
        </p:nvGrpSpPr>
        <p:grpSpPr>
          <a:xfrm>
            <a:off x="3473904" y="2273141"/>
            <a:ext cx="1507370" cy="369332"/>
            <a:chOff x="113270" y="2906670"/>
            <a:chExt cx="1867930" cy="369332"/>
          </a:xfrm>
        </p:grpSpPr>
        <p:sp>
          <p:nvSpPr>
            <p:cNvPr id="36" name="Freeform 16"/>
            <p:cNvSpPr>
              <a:spLocks/>
            </p:cNvSpPr>
            <p:nvPr/>
          </p:nvSpPr>
          <p:spPr bwMode="auto">
            <a:xfrm>
              <a:off x="113270" y="2906670"/>
              <a:ext cx="1867930" cy="369332"/>
            </a:xfrm>
            <a:custGeom>
              <a:avLst/>
              <a:gdLst/>
              <a:ahLst/>
              <a:cxnLst>
                <a:cxn ang="0">
                  <a:pos x="288" y="576"/>
                </a:cxn>
                <a:cxn ang="0">
                  <a:pos x="3552" y="576"/>
                </a:cxn>
                <a:cxn ang="0">
                  <a:pos x="3840" y="288"/>
                </a:cxn>
                <a:cxn ang="0">
                  <a:pos x="3552" y="0"/>
                </a:cxn>
                <a:cxn ang="0">
                  <a:pos x="3552" y="0"/>
                </a:cxn>
                <a:cxn ang="0">
                  <a:pos x="3552" y="0"/>
                </a:cxn>
                <a:cxn ang="0">
                  <a:pos x="288" y="0"/>
                </a:cxn>
                <a:cxn ang="0">
                  <a:pos x="0" y="288"/>
                </a:cxn>
                <a:cxn ang="0">
                  <a:pos x="288" y="576"/>
                </a:cxn>
              </a:cxnLst>
              <a:rect l="0" t="0" r="r" b="b"/>
              <a:pathLst>
                <a:path w="3840" h="576">
                  <a:moveTo>
                    <a:pt x="288" y="576"/>
                  </a:moveTo>
                  <a:lnTo>
                    <a:pt x="3552" y="576"/>
                  </a:lnTo>
                  <a:cubicBezTo>
                    <a:pt x="3711" y="576"/>
                    <a:pt x="3840" y="447"/>
                    <a:pt x="3840" y="288"/>
                  </a:cubicBezTo>
                  <a:cubicBezTo>
                    <a:pt x="3840" y="128"/>
                    <a:pt x="3711" y="0"/>
                    <a:pt x="3552" y="0"/>
                  </a:cubicBezTo>
                  <a:cubicBezTo>
                    <a:pt x="3552" y="0"/>
                    <a:pt x="3552" y="0"/>
                    <a:pt x="3552" y="0"/>
                  </a:cubicBezTo>
                  <a:lnTo>
                    <a:pt x="3552" y="0"/>
                  </a:lnTo>
                  <a:lnTo>
                    <a:pt x="288" y="0"/>
                  </a:lnTo>
                  <a:cubicBezTo>
                    <a:pt x="128" y="0"/>
                    <a:pt x="0" y="128"/>
                    <a:pt x="0" y="288"/>
                  </a:cubicBezTo>
                  <a:cubicBezTo>
                    <a:pt x="0" y="447"/>
                    <a:pt x="128" y="576"/>
                    <a:pt x="288" y="576"/>
                  </a:cubicBezTo>
                  <a:close/>
                </a:path>
              </a:pathLst>
            </a:custGeom>
            <a:gradFill>
              <a:gsLst>
                <a:gs pos="0">
                  <a:srgbClr val="CC9900"/>
                </a:gs>
                <a:gs pos="50000">
                  <a:srgbClr val="FFFF66">
                    <a:alpha val="95000"/>
                  </a:srgbClr>
                </a:gs>
                <a:gs pos="100000">
                  <a:srgbClr val="CC9900"/>
                </a:gs>
              </a:gsLst>
              <a:lin ang="5400000" scaled="1"/>
            </a:gradFill>
            <a:ln w="26988" cap="rnd">
              <a:solidFill>
                <a:schemeClr val="tx1"/>
              </a:solidFill>
              <a:prstDash val="solid"/>
              <a:round/>
              <a:headEnd/>
              <a:tailEnd/>
            </a:ln>
          </p:spPr>
          <p:txBody>
            <a:bodyPr wrap="square">
              <a:spAutoFit/>
            </a:bodyPr>
            <a:lstStyle/>
            <a:p>
              <a:pPr algn="l" eaLnBrk="1" fontAlgn="auto" hangingPunct="1">
                <a:spcBef>
                  <a:spcPts val="0"/>
                </a:spcBef>
                <a:spcAft>
                  <a:spcPts val="0"/>
                </a:spcAft>
              </a:pPr>
              <a:endParaRPr lang="en-US" dirty="0">
                <a:latin typeface="Calibri"/>
              </a:endParaRPr>
            </a:p>
          </p:txBody>
        </p:sp>
        <p:sp>
          <p:nvSpPr>
            <p:cNvPr id="37" name="Rectangle 17"/>
            <p:cNvSpPr>
              <a:spLocks noChangeArrowheads="1"/>
            </p:cNvSpPr>
            <p:nvPr/>
          </p:nvSpPr>
          <p:spPr bwMode="auto">
            <a:xfrm>
              <a:off x="182192" y="2906670"/>
              <a:ext cx="1665521" cy="338554"/>
            </a:xfrm>
            <a:prstGeom prst="rect">
              <a:avLst/>
            </a:prstGeom>
            <a:noFill/>
            <a:ln w="9525">
              <a:noFill/>
              <a:miter lim="800000"/>
              <a:headEnd/>
              <a:tailEnd/>
            </a:ln>
          </p:spPr>
          <p:txBody>
            <a:bodyPr wrap="square" lIns="0" tIns="0" rIns="0" bIns="0">
              <a:spAutoFit/>
            </a:bodyPr>
            <a:lstStyle/>
            <a:p>
              <a:pPr algn="ctr" eaLnBrk="1" fontAlgn="auto" hangingPunct="1">
                <a:spcBef>
                  <a:spcPts val="0"/>
                </a:spcBef>
                <a:spcAft>
                  <a:spcPts val="0"/>
                </a:spcAft>
              </a:pPr>
              <a:r>
                <a:rPr lang="en-US" sz="2200" b="1" dirty="0" smtClean="0">
                  <a:latin typeface="+mj-lt"/>
                </a:rPr>
                <a:t>Affect</a:t>
              </a:r>
              <a:endParaRPr lang="en-US" sz="2200" b="1" dirty="0">
                <a:latin typeface="+mj-lt"/>
              </a:endParaRPr>
            </a:p>
          </p:txBody>
        </p:sp>
      </p:grpSp>
      <p:sp>
        <p:nvSpPr>
          <p:cNvPr id="38" name="Text Box 57"/>
          <p:cNvSpPr txBox="1">
            <a:spLocks noChangeArrowheads="1"/>
          </p:cNvSpPr>
          <p:nvPr/>
        </p:nvSpPr>
        <p:spPr bwMode="auto">
          <a:xfrm>
            <a:off x="3200400" y="3692366"/>
            <a:ext cx="2533857" cy="1631472"/>
          </a:xfrm>
          <a:prstGeom prst="rect">
            <a:avLst/>
          </a:prstGeom>
          <a:noFill/>
          <a:ln w="9525">
            <a:noFill/>
            <a:miter lim="800000"/>
            <a:headEnd/>
            <a:tailEnd/>
          </a:ln>
          <a:effectLst/>
        </p:spPr>
        <p:txBody>
          <a:bodyPr wrap="square">
            <a:spAutoFit/>
          </a:bodyPr>
          <a:lstStyle/>
          <a:p>
            <a:pPr marL="231775" indent="-231775" algn="l" eaLnBrk="1" fontAlgn="auto" hangingPunct="1">
              <a:lnSpc>
                <a:spcPct val="110000"/>
              </a:lnSpc>
              <a:spcBef>
                <a:spcPct val="50000"/>
              </a:spcBef>
              <a:spcAft>
                <a:spcPts val="0"/>
              </a:spcAft>
              <a:buFontTx/>
              <a:buChar char="•"/>
            </a:pPr>
            <a:r>
              <a:rPr lang="en-US" sz="1700" b="1" dirty="0" smtClean="0"/>
              <a:t>Cohesion</a:t>
            </a:r>
          </a:p>
          <a:p>
            <a:pPr marL="231775" indent="-231775" algn="l" eaLnBrk="1" fontAlgn="auto" hangingPunct="1">
              <a:lnSpc>
                <a:spcPct val="110000"/>
              </a:lnSpc>
              <a:spcBef>
                <a:spcPct val="50000"/>
              </a:spcBef>
              <a:spcAft>
                <a:spcPts val="0"/>
              </a:spcAft>
              <a:buFontTx/>
              <a:buChar char="•"/>
            </a:pPr>
            <a:r>
              <a:rPr lang="en-US" sz="1700" b="1" dirty="0" smtClean="0"/>
              <a:t>Collective Efficacy</a:t>
            </a:r>
          </a:p>
          <a:p>
            <a:pPr marL="231775" indent="-231775" algn="l" eaLnBrk="1" fontAlgn="auto" hangingPunct="1">
              <a:lnSpc>
                <a:spcPct val="110000"/>
              </a:lnSpc>
              <a:spcBef>
                <a:spcPct val="50000"/>
              </a:spcBef>
              <a:spcAft>
                <a:spcPts val="0"/>
              </a:spcAft>
              <a:buFontTx/>
              <a:buChar char="•"/>
            </a:pPr>
            <a:r>
              <a:rPr lang="en-US" sz="1700" b="1" dirty="0" smtClean="0"/>
              <a:t>Collective Orientation</a:t>
            </a:r>
          </a:p>
          <a:p>
            <a:pPr marL="231775" indent="-231775" algn="l" eaLnBrk="1" fontAlgn="auto" hangingPunct="1">
              <a:lnSpc>
                <a:spcPct val="110000"/>
              </a:lnSpc>
              <a:spcBef>
                <a:spcPct val="50000"/>
              </a:spcBef>
              <a:spcAft>
                <a:spcPts val="0"/>
              </a:spcAft>
              <a:buFontTx/>
              <a:buChar char="•"/>
            </a:pPr>
            <a:r>
              <a:rPr lang="en-US" sz="1700" b="1" dirty="0" smtClean="0"/>
              <a:t>Trust</a:t>
            </a:r>
            <a:endParaRPr lang="en-US" sz="1700" b="1" dirty="0"/>
          </a:p>
        </p:txBody>
      </p:sp>
      <p:sp>
        <p:nvSpPr>
          <p:cNvPr id="39"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III. ARCUS Challenge </a:t>
            </a:r>
            <a:r>
              <a:rPr lang="en-US" sz="3600" b="1" dirty="0">
                <a:solidFill>
                  <a:schemeClr val="accent1">
                    <a:satMod val="150000"/>
                  </a:schemeClr>
                </a:solidFill>
                <a:effectLst>
                  <a:outerShdw blurRad="38100" dist="38100" dir="2700000" algn="tl">
                    <a:srgbClr val="000000">
                      <a:alpha val="43137"/>
                    </a:srgbClr>
                  </a:outerShdw>
                </a:effectLst>
              </a:rPr>
              <a:t>3</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Teamwork Basics</a:t>
            </a:r>
            <a:endParaRPr lang="en-US" sz="3600" b="1" i="1" dirty="0">
              <a:solidFill>
                <a:schemeClr val="accent1">
                  <a:satMod val="1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8510327"/>
      </p:ext>
    </p:extLst>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4436533"/>
          </a:xfrm>
        </p:spPr>
        <p:txBody>
          <a:bodyPr>
            <a:noAutofit/>
          </a:bodyPr>
          <a:lstStyle/>
          <a:p>
            <a:pPr marL="118872" lvl="0" indent="0" defTabSz="4387850">
              <a:spcBef>
                <a:spcPct val="20000"/>
              </a:spcBef>
              <a:buSzPct val="85000"/>
              <a:buNone/>
              <a:defRPr/>
            </a:pPr>
            <a:r>
              <a:rPr lang="en-US" sz="2000" b="1" dirty="0">
                <a:solidFill>
                  <a:srgbClr val="800000"/>
                </a:solidFill>
                <a:cs typeface="Times New Roman" pitchFamily="18" charset="0"/>
              </a:rPr>
              <a:t>Effective teams engage in both </a:t>
            </a:r>
            <a:r>
              <a:rPr lang="en-US" sz="2000" b="1" dirty="0" err="1">
                <a:solidFill>
                  <a:srgbClr val="800000"/>
                </a:solidFill>
                <a:cs typeface="Times New Roman" pitchFamily="18" charset="0"/>
              </a:rPr>
              <a:t>taskwork</a:t>
            </a:r>
            <a:r>
              <a:rPr lang="en-US" sz="2000" b="1" dirty="0">
                <a:solidFill>
                  <a:srgbClr val="800000"/>
                </a:solidFill>
                <a:cs typeface="Times New Roman" pitchFamily="18" charset="0"/>
              </a:rPr>
              <a:t>  and </a:t>
            </a:r>
            <a:r>
              <a:rPr lang="en-US" sz="2000" b="1" dirty="0" smtClean="0">
                <a:solidFill>
                  <a:srgbClr val="800000"/>
                </a:solidFill>
                <a:cs typeface="Times New Roman" pitchFamily="18" charset="0"/>
              </a:rPr>
              <a:t>teamwork</a:t>
            </a:r>
            <a:r>
              <a:rPr lang="en-US" sz="1600" b="1" dirty="0" smtClean="0">
                <a:solidFill>
                  <a:srgbClr val="800000"/>
                </a:solidFill>
                <a:cs typeface="Times New Roman" pitchFamily="18" charset="0"/>
              </a:rPr>
              <a:t> </a:t>
            </a:r>
            <a:r>
              <a:rPr lang="en-US" sz="1600" b="1" dirty="0">
                <a:solidFill>
                  <a:srgbClr val="000000"/>
                </a:solidFill>
                <a:cs typeface="Times New Roman" pitchFamily="18" charset="0"/>
              </a:rPr>
              <a:t>(Fiore et al., 2015; Fiore, 2008)</a:t>
            </a:r>
            <a:endParaRPr lang="en-US" sz="2000" b="1" dirty="0" smtClean="0">
              <a:solidFill>
                <a:srgbClr val="000000"/>
              </a:solidFill>
              <a:cs typeface="Times New Roman" pitchFamily="18" charset="0"/>
            </a:endParaRPr>
          </a:p>
          <a:p>
            <a:pPr lvl="0" defTabSz="4387850">
              <a:spcBef>
                <a:spcPct val="20000"/>
              </a:spcBef>
              <a:buSzPct val="85000"/>
              <a:defRPr/>
            </a:pPr>
            <a:r>
              <a:rPr lang="en-US" sz="2000" b="1" dirty="0" err="1" smtClean="0">
                <a:solidFill>
                  <a:srgbClr val="800000"/>
                </a:solidFill>
                <a:cs typeface="Times New Roman" pitchFamily="18" charset="0"/>
              </a:rPr>
              <a:t>TASKwork</a:t>
            </a:r>
            <a:r>
              <a:rPr lang="en-US" sz="2000" b="1" dirty="0" smtClean="0">
                <a:solidFill>
                  <a:srgbClr val="000000"/>
                </a:solidFill>
                <a:cs typeface="Times New Roman" pitchFamily="18" charset="0"/>
              </a:rPr>
              <a:t> </a:t>
            </a:r>
            <a:r>
              <a:rPr lang="en-US" sz="2000" b="1" dirty="0">
                <a:solidFill>
                  <a:srgbClr val="000000"/>
                </a:solidFill>
                <a:cs typeface="Times New Roman" pitchFamily="18" charset="0"/>
              </a:rPr>
              <a:t>refers to </a:t>
            </a:r>
            <a:r>
              <a:rPr lang="en-US" sz="2000" b="1" dirty="0" smtClean="0">
                <a:solidFill>
                  <a:srgbClr val="000000"/>
                </a:solidFill>
                <a:cs typeface="Times New Roman" pitchFamily="18" charset="0"/>
              </a:rPr>
              <a:t>what needs to be accomplished to </a:t>
            </a:r>
            <a:r>
              <a:rPr lang="en-US" sz="2000" b="1" dirty="0">
                <a:solidFill>
                  <a:srgbClr val="000000"/>
                </a:solidFill>
                <a:cs typeface="Times New Roman" pitchFamily="18" charset="0"/>
              </a:rPr>
              <a:t>meet goals and complete </a:t>
            </a:r>
            <a:r>
              <a:rPr lang="en-US" sz="2000" b="1" dirty="0" smtClean="0">
                <a:solidFill>
                  <a:srgbClr val="000000"/>
                </a:solidFill>
                <a:cs typeface="Times New Roman" pitchFamily="18" charset="0"/>
              </a:rPr>
              <a:t>objectives</a:t>
            </a:r>
            <a:endParaRPr lang="en-US" sz="2000" b="1" dirty="0">
              <a:solidFill>
                <a:srgbClr val="000000"/>
              </a:solidFill>
              <a:cs typeface="Times New Roman" pitchFamily="18" charset="0"/>
            </a:endParaRPr>
          </a:p>
          <a:p>
            <a:pPr lvl="0" defTabSz="4387850">
              <a:spcBef>
                <a:spcPct val="20000"/>
              </a:spcBef>
              <a:buSzPct val="85000"/>
              <a:defRPr/>
            </a:pPr>
            <a:r>
              <a:rPr lang="en-US" sz="2000" b="1" dirty="0">
                <a:solidFill>
                  <a:srgbClr val="000000"/>
                </a:solidFill>
                <a:cs typeface="Times New Roman" pitchFamily="18" charset="0"/>
              </a:rPr>
              <a:t>This is </a:t>
            </a:r>
            <a:r>
              <a:rPr lang="en-US" sz="2000" b="1" dirty="0">
                <a:solidFill>
                  <a:srgbClr val="800000"/>
                </a:solidFill>
                <a:cs typeface="Times New Roman" pitchFamily="18" charset="0"/>
              </a:rPr>
              <a:t>the scientific “work” of </a:t>
            </a:r>
            <a:r>
              <a:rPr lang="en-US" sz="2000" b="1" dirty="0" smtClean="0">
                <a:solidFill>
                  <a:srgbClr val="800000"/>
                </a:solidFill>
                <a:cs typeface="Times New Roman" pitchFamily="18" charset="0"/>
              </a:rPr>
              <a:t>science </a:t>
            </a:r>
            <a:r>
              <a:rPr lang="en-US" sz="2000" b="1" dirty="0">
                <a:solidFill>
                  <a:srgbClr val="800000"/>
                </a:solidFill>
                <a:cs typeface="Times New Roman" pitchFamily="18" charset="0"/>
              </a:rPr>
              <a:t>teams</a:t>
            </a:r>
          </a:p>
          <a:p>
            <a:pPr lvl="1" defTabSz="4387850">
              <a:buSzPct val="85000"/>
              <a:defRPr/>
            </a:pPr>
            <a:r>
              <a:rPr lang="en-US" sz="2000" b="1" dirty="0">
                <a:solidFill>
                  <a:srgbClr val="000000"/>
                </a:solidFill>
                <a:cs typeface="Times New Roman" pitchFamily="18" charset="0"/>
              </a:rPr>
              <a:t>Understanding the relevant theory and constructs</a:t>
            </a:r>
          </a:p>
          <a:p>
            <a:pPr lvl="1" defTabSz="4387850">
              <a:buSzPct val="85000"/>
              <a:defRPr/>
            </a:pPr>
            <a:r>
              <a:rPr lang="en-US" sz="2000" b="1" dirty="0" smtClean="0">
                <a:solidFill>
                  <a:srgbClr val="000000"/>
                </a:solidFill>
                <a:cs typeface="Times New Roman" pitchFamily="18" charset="0"/>
              </a:rPr>
              <a:t>Developing studies and executing </a:t>
            </a:r>
            <a:r>
              <a:rPr lang="en-US" sz="2000" b="1" dirty="0">
                <a:solidFill>
                  <a:srgbClr val="000000"/>
                </a:solidFill>
                <a:cs typeface="Times New Roman" pitchFamily="18" charset="0"/>
              </a:rPr>
              <a:t>appropriate methods</a:t>
            </a:r>
          </a:p>
          <a:p>
            <a:pPr lvl="1" defTabSz="4387850">
              <a:buSzPct val="85000"/>
              <a:defRPr/>
            </a:pPr>
            <a:r>
              <a:rPr lang="en-US" sz="2000" b="1" dirty="0" smtClean="0">
                <a:solidFill>
                  <a:srgbClr val="000000"/>
                </a:solidFill>
                <a:cs typeface="Times New Roman" pitchFamily="18" charset="0"/>
              </a:rPr>
              <a:t>Conducting analyses and interpreting results and writing up findings</a:t>
            </a:r>
            <a:endParaRPr lang="en-US" sz="2000" b="1" dirty="0">
              <a:solidFill>
                <a:srgbClr val="000000"/>
              </a:solidFill>
              <a:cs typeface="Times New Roman" pitchFamily="18" charset="0"/>
            </a:endParaRPr>
          </a:p>
          <a:p>
            <a:pPr lvl="0" defTabSz="4387850">
              <a:spcBef>
                <a:spcPct val="20000"/>
              </a:spcBef>
              <a:buSzPct val="85000"/>
              <a:defRPr/>
            </a:pPr>
            <a:r>
              <a:rPr lang="en-US" sz="2000" b="1" dirty="0" err="1">
                <a:solidFill>
                  <a:srgbClr val="800000"/>
                </a:solidFill>
                <a:cs typeface="Times New Roman" pitchFamily="18" charset="0"/>
              </a:rPr>
              <a:t>TEAMwork</a:t>
            </a:r>
            <a:r>
              <a:rPr lang="en-US" sz="2000" b="1" dirty="0">
                <a:solidFill>
                  <a:srgbClr val="000000"/>
                </a:solidFill>
                <a:cs typeface="Times New Roman" pitchFamily="18" charset="0"/>
              </a:rPr>
              <a:t> refers to the </a:t>
            </a:r>
            <a:r>
              <a:rPr lang="en-US" sz="2000" b="1" dirty="0" smtClean="0">
                <a:solidFill>
                  <a:srgbClr val="000000"/>
                </a:solidFill>
                <a:cs typeface="Times New Roman" pitchFamily="18" charset="0"/>
              </a:rPr>
              <a:t>attitudinal</a:t>
            </a:r>
            <a:r>
              <a:rPr lang="en-US" sz="2000" b="1" dirty="0">
                <a:solidFill>
                  <a:srgbClr val="000000"/>
                </a:solidFill>
                <a:cs typeface="Times New Roman" pitchFamily="18" charset="0"/>
              </a:rPr>
              <a:t>, </a:t>
            </a:r>
            <a:r>
              <a:rPr lang="en-US" sz="2000" b="1" dirty="0" smtClean="0">
                <a:solidFill>
                  <a:srgbClr val="000000"/>
                </a:solidFill>
                <a:cs typeface="Times New Roman" pitchFamily="18" charset="0"/>
              </a:rPr>
              <a:t>behavioral, and cognitive </a:t>
            </a:r>
            <a:r>
              <a:rPr lang="en-US" sz="2000" b="1" dirty="0">
                <a:solidFill>
                  <a:srgbClr val="000000"/>
                </a:solidFill>
                <a:cs typeface="Times New Roman" pitchFamily="18" charset="0"/>
              </a:rPr>
              <a:t>factors required to function effectively as part of an interdependent team</a:t>
            </a:r>
          </a:p>
          <a:p>
            <a:pPr lvl="1" defTabSz="4387850">
              <a:buSzPct val="85000"/>
              <a:defRPr/>
            </a:pPr>
            <a:r>
              <a:rPr lang="en-US" sz="2000" b="1" dirty="0" smtClean="0">
                <a:solidFill>
                  <a:srgbClr val="000000"/>
                </a:solidFill>
                <a:cs typeface="Times New Roman" pitchFamily="18" charset="0"/>
              </a:rPr>
              <a:t>Attitudinal </a:t>
            </a:r>
            <a:r>
              <a:rPr lang="en-US" sz="2000" b="1" dirty="0">
                <a:solidFill>
                  <a:srgbClr val="000000"/>
                </a:solidFill>
                <a:cs typeface="Times New Roman" pitchFamily="18" charset="0"/>
              </a:rPr>
              <a:t>– Affect arising from working with </a:t>
            </a:r>
            <a:r>
              <a:rPr lang="en-US" sz="2000" b="1" dirty="0" smtClean="0">
                <a:solidFill>
                  <a:srgbClr val="000000"/>
                </a:solidFill>
                <a:cs typeface="Times New Roman" pitchFamily="18" charset="0"/>
              </a:rPr>
              <a:t>teammates (trust)</a:t>
            </a:r>
            <a:endParaRPr lang="en-US" sz="2000" b="1" dirty="0">
              <a:solidFill>
                <a:srgbClr val="000000"/>
              </a:solidFill>
              <a:cs typeface="Times New Roman" pitchFamily="18" charset="0"/>
            </a:endParaRPr>
          </a:p>
          <a:p>
            <a:pPr lvl="1" defTabSz="4387850">
              <a:buSzPct val="85000"/>
              <a:defRPr/>
            </a:pPr>
            <a:r>
              <a:rPr lang="en-US" sz="2000" b="1" dirty="0">
                <a:solidFill>
                  <a:srgbClr val="000000"/>
                </a:solidFill>
                <a:cs typeface="Times New Roman" pitchFamily="18" charset="0"/>
              </a:rPr>
              <a:t>Behavioral – Skills supporting interacting with </a:t>
            </a:r>
            <a:r>
              <a:rPr lang="en-US" sz="2000" b="1" dirty="0" smtClean="0">
                <a:solidFill>
                  <a:srgbClr val="000000"/>
                </a:solidFill>
                <a:cs typeface="Times New Roman" pitchFamily="18" charset="0"/>
              </a:rPr>
              <a:t>teammates (communication)</a:t>
            </a:r>
          </a:p>
          <a:p>
            <a:pPr lvl="1" defTabSz="4387850">
              <a:buSzPct val="85000"/>
              <a:defRPr/>
            </a:pPr>
            <a:r>
              <a:rPr lang="en-US" sz="2000" b="1" dirty="0">
                <a:solidFill>
                  <a:srgbClr val="000000"/>
                </a:solidFill>
                <a:cs typeface="Times New Roman" pitchFamily="18" charset="0"/>
              </a:rPr>
              <a:t>Cognitive - Knowledge associated with teammates (roles, </a:t>
            </a:r>
            <a:r>
              <a:rPr lang="en-US" sz="2000" b="1" dirty="0" smtClean="0">
                <a:solidFill>
                  <a:srgbClr val="000000"/>
                </a:solidFill>
                <a:cs typeface="Times New Roman" pitchFamily="18" charset="0"/>
              </a:rPr>
              <a:t>responsibilities)</a:t>
            </a:r>
            <a:endParaRPr lang="en-US" sz="2000" b="1" dirty="0">
              <a:solidFill>
                <a:srgbClr val="000000"/>
              </a:solidFill>
              <a:cs typeface="Times New Roman" pitchFamily="18" charset="0"/>
            </a:endParaRPr>
          </a:p>
        </p:txBody>
      </p:sp>
      <p:sp>
        <p:nvSpPr>
          <p:cNvPr id="5" name="Rectangle 4"/>
          <p:cNvSpPr/>
          <p:nvPr/>
        </p:nvSpPr>
        <p:spPr>
          <a:xfrm>
            <a:off x="0" y="6000299"/>
            <a:ext cx="9144000" cy="830997"/>
          </a:xfrm>
          <a:prstGeom prst="rect">
            <a:avLst/>
          </a:prstGeom>
        </p:spPr>
        <p:txBody>
          <a:bodyPr wrap="square">
            <a:spAutoFit/>
          </a:bodyPr>
          <a:lstStyle/>
          <a:p>
            <a:pPr marL="517525" indent="-400050"/>
            <a:r>
              <a:rPr lang="en-US" sz="1200" dirty="0"/>
              <a:t>Fiore, S. M. (2008). Interdisciplinarity as Teamwork: How the Science of Teams can inform Team Science. </a:t>
            </a:r>
            <a:r>
              <a:rPr lang="en-US" sz="1200" i="1" dirty="0"/>
              <a:t>Small Group Research, 39(3), </a:t>
            </a:r>
            <a:r>
              <a:rPr lang="en-US" sz="1200" dirty="0"/>
              <a:t>251-277. </a:t>
            </a:r>
            <a:endParaRPr lang="en-US" sz="1200" dirty="0" smtClean="0"/>
          </a:p>
          <a:p>
            <a:pPr marL="517525" indent="-400050">
              <a:buNone/>
            </a:pPr>
            <a:r>
              <a:rPr lang="en-US" sz="1200" dirty="0"/>
              <a:t>Fiore, S.M., </a:t>
            </a:r>
            <a:r>
              <a:rPr lang="en-US" sz="1200" dirty="0" smtClean="0"/>
              <a:t>Carter</a:t>
            </a:r>
            <a:r>
              <a:rPr lang="en-US" sz="1200" dirty="0"/>
              <a:t>, D.R., &amp; </a:t>
            </a:r>
            <a:r>
              <a:rPr lang="en-US" sz="1200" dirty="0" err="1" smtClean="0"/>
              <a:t>Asencio</a:t>
            </a:r>
            <a:r>
              <a:rPr lang="en-US" sz="1200" dirty="0"/>
              <a:t>, R. (2015). Conflict, Trust, and Cohesion: Examining Affective and Attitudinal Factors in Science Teams. In E. Salas, W.B. </a:t>
            </a:r>
            <a:r>
              <a:rPr lang="en-US" sz="1200" dirty="0" err="1"/>
              <a:t>Vessey</a:t>
            </a:r>
            <a:r>
              <a:rPr lang="en-US" sz="1200" dirty="0"/>
              <a:t>, &amp; A.X. Estrada (Eds.)</a:t>
            </a:r>
            <a:r>
              <a:rPr lang="en-US" sz="1200" i="1" dirty="0"/>
              <a:t>, Team Cohesion: Advances in Psychological Theory, Methods and Practice </a:t>
            </a:r>
            <a:r>
              <a:rPr lang="en-US" sz="1200" dirty="0"/>
              <a:t>(pp. 271-301). Emerald Group Publishing Limited.</a:t>
            </a:r>
          </a:p>
        </p:txBody>
      </p:sp>
      <p:sp>
        <p:nvSpPr>
          <p:cNvPr id="7"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a:solidFill>
                  <a:schemeClr val="accent1">
                    <a:satMod val="150000"/>
                  </a:schemeClr>
                </a:solidFill>
                <a:effectLst>
                  <a:outerShdw blurRad="38100" dist="38100" dir="2700000" algn="tl">
                    <a:srgbClr val="000000">
                      <a:alpha val="43137"/>
                    </a:srgbClr>
                  </a:outerShdw>
                </a:effectLst>
              </a:rPr>
              <a:t>Part III. </a:t>
            </a:r>
            <a:r>
              <a:rPr lang="en-US" sz="3600" b="1" dirty="0" smtClean="0">
                <a:solidFill>
                  <a:schemeClr val="accent1">
                    <a:satMod val="150000"/>
                  </a:schemeClr>
                </a:solidFill>
                <a:effectLst>
                  <a:outerShdw blurRad="38100" dist="38100" dir="2700000" algn="tl">
                    <a:srgbClr val="000000">
                      <a:alpha val="43137"/>
                    </a:srgbClr>
                  </a:outerShdw>
                </a:effectLst>
              </a:rPr>
              <a:t>ARCUS </a:t>
            </a:r>
            <a:r>
              <a:rPr lang="en-US" sz="3600" b="1" dirty="0">
                <a:solidFill>
                  <a:schemeClr val="accent1">
                    <a:satMod val="150000"/>
                  </a:schemeClr>
                </a:solidFill>
                <a:effectLst>
                  <a:outerShdw blurRad="38100" dist="38100" dir="2700000" algn="tl">
                    <a:srgbClr val="000000">
                      <a:alpha val="43137"/>
                    </a:srgbClr>
                  </a:outerShdw>
                </a:effectLst>
              </a:rPr>
              <a:t>Challenge 3</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Teamwork Basics</a:t>
            </a:r>
          </a:p>
        </p:txBody>
      </p:sp>
    </p:spTree>
    <p:extLst>
      <p:ext uri="{BB962C8B-B14F-4D97-AF65-F5344CB8AC3E}">
        <p14:creationId xmlns:p14="http://schemas.microsoft.com/office/powerpoint/2010/main" val="3849808366"/>
      </p:ext>
    </p:extLst>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447800"/>
            <a:ext cx="9144000" cy="4343400"/>
          </a:xfrm>
        </p:spPr>
        <p:txBody>
          <a:bodyPr>
            <a:noAutofit/>
          </a:bodyPr>
          <a:lstStyle/>
          <a:p>
            <a:pPr marL="118872" lvl="0" indent="0" defTabSz="4387850">
              <a:spcBef>
                <a:spcPct val="20000"/>
              </a:spcBef>
              <a:buSzPct val="85000"/>
              <a:buNone/>
              <a:defRPr/>
            </a:pPr>
            <a:r>
              <a:rPr lang="en-US" sz="2400" b="1" dirty="0" smtClean="0">
                <a:solidFill>
                  <a:srgbClr val="800000"/>
                </a:solidFill>
                <a:cs typeface="Times New Roman" pitchFamily="18" charset="0"/>
              </a:rPr>
              <a:t>Need to MEASURE </a:t>
            </a:r>
            <a:r>
              <a:rPr lang="en-US" sz="2400" b="1" dirty="0" err="1" smtClean="0">
                <a:solidFill>
                  <a:srgbClr val="800000"/>
                </a:solidFill>
                <a:cs typeface="Times New Roman" pitchFamily="18" charset="0"/>
              </a:rPr>
              <a:t>Taskwork</a:t>
            </a:r>
            <a:r>
              <a:rPr lang="en-US" sz="2400" b="1" dirty="0" smtClean="0">
                <a:solidFill>
                  <a:srgbClr val="800000"/>
                </a:solidFill>
                <a:cs typeface="Times New Roman" pitchFamily="18" charset="0"/>
              </a:rPr>
              <a:t> and Teamwork</a:t>
            </a:r>
            <a:endParaRPr lang="en-US" sz="2400" b="1" dirty="0">
              <a:solidFill>
                <a:srgbClr val="000000"/>
              </a:solidFill>
              <a:cs typeface="Times New Roman" pitchFamily="18" charset="0"/>
            </a:endParaRPr>
          </a:p>
          <a:p>
            <a:pPr marL="170942" indent="-231775"/>
            <a:r>
              <a:rPr lang="en-US" sz="2400" b="1" dirty="0" smtClean="0"/>
              <a:t>Questionnaires </a:t>
            </a:r>
            <a:r>
              <a:rPr lang="en-US" sz="2400" b="1" dirty="0"/>
              <a:t>using </a:t>
            </a:r>
            <a:r>
              <a:rPr lang="en-US" sz="2400" b="1" u="sng" dirty="0" smtClean="0">
                <a:solidFill>
                  <a:srgbClr val="800000"/>
                </a:solidFill>
              </a:rPr>
              <a:t>Self and Peer Ratings</a:t>
            </a:r>
            <a:endParaRPr lang="en-US" sz="2400" b="1" u="sng" dirty="0">
              <a:solidFill>
                <a:srgbClr val="800000"/>
              </a:solidFill>
            </a:endParaRPr>
          </a:p>
          <a:p>
            <a:pPr marL="361887" lvl="1" indent="-163513"/>
            <a:r>
              <a:rPr lang="en-US" sz="2200" dirty="0" err="1" smtClean="0"/>
              <a:t>Ohland</a:t>
            </a:r>
            <a:r>
              <a:rPr lang="en-US" sz="2200" dirty="0" smtClean="0"/>
              <a:t> et al. (2012) - Comprehensive Assessment of </a:t>
            </a:r>
            <a:r>
              <a:rPr lang="en-US" sz="2200" u="sng" dirty="0" smtClean="0">
                <a:solidFill>
                  <a:srgbClr val="800000"/>
                </a:solidFill>
              </a:rPr>
              <a:t>Team Member Effectiveness</a:t>
            </a:r>
            <a:r>
              <a:rPr lang="en-US" sz="2200" dirty="0" smtClean="0">
                <a:solidFill>
                  <a:srgbClr val="800000"/>
                </a:solidFill>
              </a:rPr>
              <a:t> </a:t>
            </a:r>
            <a:r>
              <a:rPr lang="en-US" sz="2200" dirty="0" smtClean="0"/>
              <a:t>(CATME) </a:t>
            </a:r>
          </a:p>
          <a:p>
            <a:pPr marL="361887" lvl="1" indent="-163513"/>
            <a:r>
              <a:rPr lang="en-US" sz="2200" dirty="0" smtClean="0"/>
              <a:t>Assesses teamwork and </a:t>
            </a:r>
            <a:r>
              <a:rPr lang="en-US" sz="2200" dirty="0" err="1" smtClean="0"/>
              <a:t>taskwork</a:t>
            </a:r>
            <a:r>
              <a:rPr lang="en-US" sz="2200" dirty="0" smtClean="0"/>
              <a:t> using </a:t>
            </a:r>
            <a:r>
              <a:rPr lang="en-US" sz="2200" b="1" u="sng" dirty="0" smtClean="0">
                <a:solidFill>
                  <a:srgbClr val="800000"/>
                </a:solidFill>
              </a:rPr>
              <a:t>behavioral referents</a:t>
            </a:r>
            <a:r>
              <a:rPr lang="en-US" sz="2200" dirty="0" smtClean="0"/>
              <a:t>: </a:t>
            </a:r>
          </a:p>
          <a:p>
            <a:pPr marL="517144" lvl="2" indent="-109538"/>
            <a:r>
              <a:rPr lang="en-US" sz="2200" dirty="0" smtClean="0"/>
              <a:t>(1) </a:t>
            </a:r>
            <a:r>
              <a:rPr lang="en-US" sz="2200" b="1" u="sng" dirty="0" smtClean="0">
                <a:solidFill>
                  <a:srgbClr val="800000"/>
                </a:solidFill>
              </a:rPr>
              <a:t>contributing</a:t>
            </a:r>
            <a:r>
              <a:rPr lang="en-US" sz="2200" dirty="0" smtClean="0"/>
              <a:t> to the team’s work</a:t>
            </a:r>
            <a:endParaRPr lang="en-US" sz="2200" dirty="0"/>
          </a:p>
          <a:p>
            <a:pPr marL="517144" lvl="2" indent="-109538"/>
            <a:r>
              <a:rPr lang="en-US" sz="2200" dirty="0" smtClean="0"/>
              <a:t>(2) </a:t>
            </a:r>
            <a:r>
              <a:rPr lang="en-US" sz="2200" b="1" u="sng" dirty="0" smtClean="0">
                <a:solidFill>
                  <a:srgbClr val="800000"/>
                </a:solidFill>
              </a:rPr>
              <a:t>interacting</a:t>
            </a:r>
            <a:r>
              <a:rPr lang="en-US" sz="2200" dirty="0" smtClean="0"/>
              <a:t> with teammates </a:t>
            </a:r>
          </a:p>
          <a:p>
            <a:pPr marL="517144" lvl="2" indent="-109538"/>
            <a:r>
              <a:rPr lang="en-US" sz="2200" dirty="0" smtClean="0"/>
              <a:t>(3) keeping the </a:t>
            </a:r>
            <a:r>
              <a:rPr lang="en-US" sz="2200" b="1" u="sng" dirty="0" smtClean="0">
                <a:solidFill>
                  <a:srgbClr val="800000"/>
                </a:solidFill>
              </a:rPr>
              <a:t>team on track</a:t>
            </a:r>
            <a:endParaRPr lang="en-US" sz="2200" b="1" u="sng" dirty="0">
              <a:solidFill>
                <a:srgbClr val="800000"/>
              </a:solidFill>
            </a:endParaRPr>
          </a:p>
          <a:p>
            <a:pPr marL="517144" lvl="2" indent="-109538"/>
            <a:r>
              <a:rPr lang="en-US" sz="2200" dirty="0" smtClean="0"/>
              <a:t>(4) expecting </a:t>
            </a:r>
            <a:r>
              <a:rPr lang="en-US" sz="2200" b="1" u="sng" dirty="0" smtClean="0">
                <a:solidFill>
                  <a:srgbClr val="800000"/>
                </a:solidFill>
              </a:rPr>
              <a:t>quality</a:t>
            </a:r>
          </a:p>
          <a:p>
            <a:pPr marL="517144" lvl="2" indent="-109538"/>
            <a:r>
              <a:rPr lang="en-US" sz="2200" dirty="0" smtClean="0"/>
              <a:t>(5) having </a:t>
            </a:r>
            <a:r>
              <a:rPr lang="en-US" sz="2200" b="1" u="sng" dirty="0" smtClean="0">
                <a:solidFill>
                  <a:srgbClr val="800000"/>
                </a:solidFill>
              </a:rPr>
              <a:t>relevant KSAs</a:t>
            </a:r>
          </a:p>
        </p:txBody>
      </p:sp>
      <p:sp>
        <p:nvSpPr>
          <p:cNvPr id="2" name="Rectangle 1"/>
          <p:cNvSpPr/>
          <p:nvPr/>
        </p:nvSpPr>
        <p:spPr>
          <a:xfrm>
            <a:off x="0" y="5788004"/>
            <a:ext cx="9144000" cy="1077218"/>
          </a:xfrm>
          <a:prstGeom prst="rect">
            <a:avLst/>
          </a:prstGeom>
        </p:spPr>
        <p:txBody>
          <a:bodyPr wrap="square">
            <a:spAutoFit/>
          </a:bodyPr>
          <a:lstStyle/>
          <a:p>
            <a:pPr marL="517525" indent="-400050"/>
            <a:r>
              <a:rPr lang="en-US" sz="1600" dirty="0" err="1">
                <a:solidFill>
                  <a:prstClr val="black"/>
                </a:solidFill>
                <a:latin typeface="Corbel"/>
              </a:rPr>
              <a:t>Ohland</a:t>
            </a:r>
            <a:r>
              <a:rPr lang="en-US" sz="1600" dirty="0">
                <a:solidFill>
                  <a:prstClr val="black"/>
                </a:solidFill>
                <a:latin typeface="Corbel"/>
              </a:rPr>
              <a:t>, M.W., </a:t>
            </a:r>
            <a:r>
              <a:rPr lang="en-US" sz="1600" dirty="0" err="1">
                <a:solidFill>
                  <a:prstClr val="black"/>
                </a:solidFill>
                <a:latin typeface="Corbel"/>
              </a:rPr>
              <a:t>Loughry</a:t>
            </a:r>
            <a:r>
              <a:rPr lang="en-US" sz="1600" dirty="0">
                <a:solidFill>
                  <a:prstClr val="black"/>
                </a:solidFill>
                <a:latin typeface="Corbel"/>
              </a:rPr>
              <a:t>, M.L., </a:t>
            </a:r>
            <a:r>
              <a:rPr lang="en-US" sz="1600" dirty="0" err="1">
                <a:solidFill>
                  <a:prstClr val="black"/>
                </a:solidFill>
                <a:latin typeface="Corbel"/>
              </a:rPr>
              <a:t>Woehr</a:t>
            </a:r>
            <a:r>
              <a:rPr lang="en-US" sz="1600" dirty="0">
                <a:solidFill>
                  <a:prstClr val="black"/>
                </a:solidFill>
                <a:latin typeface="Corbel"/>
              </a:rPr>
              <a:t>, D.J., </a:t>
            </a:r>
            <a:r>
              <a:rPr lang="en-US" sz="1600" dirty="0" err="1">
                <a:solidFill>
                  <a:prstClr val="black"/>
                </a:solidFill>
                <a:latin typeface="Corbel"/>
              </a:rPr>
              <a:t>Finelli</a:t>
            </a:r>
            <a:r>
              <a:rPr lang="en-US" sz="1600" dirty="0">
                <a:solidFill>
                  <a:prstClr val="black"/>
                </a:solidFill>
                <a:latin typeface="Corbel"/>
              </a:rPr>
              <a:t>, C.J., Bullard, L.G., Felder, R.M., Layton, R.A., </a:t>
            </a:r>
            <a:r>
              <a:rPr lang="en-US" sz="1600" dirty="0" err="1">
                <a:solidFill>
                  <a:prstClr val="black"/>
                </a:solidFill>
                <a:latin typeface="Corbel"/>
              </a:rPr>
              <a:t>Pomeranz</a:t>
            </a:r>
            <a:r>
              <a:rPr lang="en-US" sz="1600" dirty="0">
                <a:solidFill>
                  <a:prstClr val="black"/>
                </a:solidFill>
                <a:latin typeface="Corbel"/>
              </a:rPr>
              <a:t>, H.R., &amp; </a:t>
            </a:r>
            <a:r>
              <a:rPr lang="en-US" sz="1600" dirty="0" err="1">
                <a:solidFill>
                  <a:prstClr val="black"/>
                </a:solidFill>
                <a:latin typeface="Corbel"/>
              </a:rPr>
              <a:t>Schmucker</a:t>
            </a:r>
            <a:r>
              <a:rPr lang="en-US" sz="1600" dirty="0">
                <a:solidFill>
                  <a:prstClr val="black"/>
                </a:solidFill>
                <a:latin typeface="Corbel"/>
              </a:rPr>
              <a:t>, D.G. (2012). The Comprehensive Assessment of Team Member Effectiveness: Development of a Behaviorally Anchored Rating Scale for Self and Peer Evaluation.   </a:t>
            </a:r>
            <a:r>
              <a:rPr lang="en-US" sz="1600" i="1" dirty="0">
                <a:solidFill>
                  <a:prstClr val="black"/>
                </a:solidFill>
                <a:latin typeface="Corbel"/>
              </a:rPr>
              <a:t>Academy of Management Learning &amp; Education, 11 (4), </a:t>
            </a:r>
            <a:r>
              <a:rPr lang="en-US" sz="1600" dirty="0">
                <a:solidFill>
                  <a:prstClr val="black"/>
                </a:solidFill>
                <a:latin typeface="Corbel"/>
              </a:rPr>
              <a:t>609-630.</a:t>
            </a:r>
          </a:p>
        </p:txBody>
      </p:sp>
      <p:sp>
        <p:nvSpPr>
          <p:cNvPr id="8"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III. ARCUS Challenge </a:t>
            </a:r>
            <a:r>
              <a:rPr lang="en-US" sz="3600" b="1" dirty="0">
                <a:solidFill>
                  <a:schemeClr val="accent1">
                    <a:satMod val="150000"/>
                  </a:schemeClr>
                </a:solidFill>
                <a:effectLst>
                  <a:outerShdw blurRad="38100" dist="38100" dir="2700000" algn="tl">
                    <a:srgbClr val="000000">
                      <a:alpha val="43137"/>
                    </a:srgbClr>
                  </a:outerShdw>
                </a:effectLst>
              </a:rPr>
              <a:t>3</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Teamwork Basics</a:t>
            </a:r>
            <a:endParaRPr lang="en-US" sz="3600" b="1" i="1" dirty="0">
              <a:solidFill>
                <a:schemeClr val="accent1">
                  <a:satMod val="1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9423015"/>
      </p:ext>
    </p:extLst>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600" y="0"/>
            <a:ext cx="8800940" cy="6858000"/>
          </a:xfrm>
          <a:prstGeom prst="rect">
            <a:avLst/>
          </a:prstGeom>
        </p:spPr>
      </p:pic>
    </p:spTree>
    <p:extLst>
      <p:ext uri="{BB962C8B-B14F-4D97-AF65-F5344CB8AC3E}">
        <p14:creationId xmlns:p14="http://schemas.microsoft.com/office/powerpoint/2010/main" val="783742900"/>
      </p:ext>
    </p:extLst>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04800"/>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4000" b="1" dirty="0" smtClean="0">
                <a:solidFill>
                  <a:schemeClr val="accent1">
                    <a:satMod val="150000"/>
                  </a:schemeClr>
                </a:solidFill>
                <a:effectLst>
                  <a:outerShdw blurRad="38100" dist="38100" dir="2700000" algn="tl">
                    <a:srgbClr val="000000">
                      <a:alpha val="43137"/>
                    </a:srgbClr>
                  </a:outerShdw>
                </a:effectLst>
              </a:rPr>
              <a:t>Part IV. Collaboration </a:t>
            </a:r>
            <a:r>
              <a:rPr lang="en-US" sz="4000" b="1" dirty="0">
                <a:solidFill>
                  <a:schemeClr val="accent1">
                    <a:satMod val="150000"/>
                  </a:schemeClr>
                </a:solidFill>
                <a:effectLst>
                  <a:outerShdw blurRad="38100" dist="38100" dir="2700000" algn="tl">
                    <a:srgbClr val="000000">
                      <a:alpha val="43137"/>
                    </a:srgbClr>
                  </a:outerShdw>
                </a:effectLst>
              </a:rPr>
              <a:t>Challenge 4</a:t>
            </a:r>
            <a:r>
              <a:rPr lang="en-US" sz="4000" b="1" dirty="0" smtClean="0">
                <a:solidFill>
                  <a:schemeClr val="accent1">
                    <a:satMod val="150000"/>
                  </a:schemeClr>
                </a:solidFill>
                <a:effectLst>
                  <a:outerShdw blurRad="38100" dist="38100" dir="2700000" algn="tl">
                    <a:srgbClr val="000000">
                      <a:alpha val="43137"/>
                    </a:srgbClr>
                  </a:outerShdw>
                </a:effectLst>
              </a:rPr>
              <a:t/>
            </a:r>
            <a:br>
              <a:rPr lang="en-US" sz="4000" b="1" dirty="0" smtClean="0">
                <a:solidFill>
                  <a:schemeClr val="accent1">
                    <a:satMod val="150000"/>
                  </a:schemeClr>
                </a:solidFill>
                <a:effectLst>
                  <a:outerShdw blurRad="38100" dist="38100" dir="2700000" algn="tl">
                    <a:srgbClr val="000000">
                      <a:alpha val="43137"/>
                    </a:srgbClr>
                  </a:outerShdw>
                </a:effectLst>
              </a:rPr>
            </a:br>
            <a:r>
              <a:rPr lang="en-US" sz="4000" b="1" i="1" dirty="0" smtClean="0">
                <a:solidFill>
                  <a:schemeClr val="accent1">
                    <a:satMod val="150000"/>
                  </a:schemeClr>
                </a:solidFill>
                <a:effectLst>
                  <a:outerShdw blurRad="38100" dist="38100" dir="2700000" algn="tl">
                    <a:srgbClr val="000000">
                      <a:alpha val="43137"/>
                    </a:srgbClr>
                  </a:outerShdw>
                </a:effectLst>
              </a:rPr>
              <a:t>Reflecting on Science Team Leadership</a:t>
            </a:r>
            <a:endParaRPr lang="en-US" sz="4000" b="1" i="1" dirty="0">
              <a:solidFill>
                <a:schemeClr val="accent1">
                  <a:satMod val="150000"/>
                </a:schemeClr>
              </a:solidFill>
              <a:effectLst>
                <a:outerShdw blurRad="38100" dist="38100" dir="2700000" algn="tl">
                  <a:srgbClr val="000000">
                    <a:alpha val="43137"/>
                  </a:srgbClr>
                </a:outerShdw>
              </a:effectLst>
            </a:endParaRPr>
          </a:p>
        </p:txBody>
      </p:sp>
      <p:sp>
        <p:nvSpPr>
          <p:cNvPr id="6" name="Rectangle 5"/>
          <p:cNvSpPr/>
          <p:nvPr/>
        </p:nvSpPr>
        <p:spPr>
          <a:xfrm>
            <a:off x="0" y="6273224"/>
            <a:ext cx="9144000" cy="584776"/>
          </a:xfrm>
          <a:prstGeom prst="rect">
            <a:avLst/>
          </a:prstGeom>
        </p:spPr>
        <p:txBody>
          <a:bodyPr wrap="square">
            <a:spAutoFit/>
          </a:bodyPr>
          <a:lstStyle/>
          <a:p>
            <a:pPr marL="522288" indent="-522288"/>
            <a:r>
              <a:rPr lang="en-US" sz="1600" dirty="0" err="1"/>
              <a:t>Behfar</a:t>
            </a:r>
            <a:r>
              <a:rPr lang="en-US" sz="1600" dirty="0"/>
              <a:t>, K. J., </a:t>
            </a:r>
            <a:r>
              <a:rPr lang="en-US" sz="1600" dirty="0" err="1"/>
              <a:t>Mannix</a:t>
            </a:r>
            <a:r>
              <a:rPr lang="en-US" sz="1600" dirty="0"/>
              <a:t>, E. A., Peterson, R. S., &amp; </a:t>
            </a:r>
            <a:r>
              <a:rPr lang="en-US" sz="1600" dirty="0" err="1"/>
              <a:t>Trochim</a:t>
            </a:r>
            <a:r>
              <a:rPr lang="en-US" sz="1600" dirty="0"/>
              <a:t>, W. M. (2011). Conflict in Small Groups: The Meaning and Consequences of Process Conflict. </a:t>
            </a:r>
            <a:r>
              <a:rPr lang="en-US" sz="1600" i="1" dirty="0"/>
              <a:t>Small Group Research, 42(2), </a:t>
            </a:r>
            <a:r>
              <a:rPr lang="en-US" sz="1600" dirty="0"/>
              <a:t>127-176.</a:t>
            </a:r>
          </a:p>
        </p:txBody>
      </p:sp>
      <p:sp>
        <p:nvSpPr>
          <p:cNvPr id="2" name="Rectangle 1"/>
          <p:cNvSpPr/>
          <p:nvPr/>
        </p:nvSpPr>
        <p:spPr>
          <a:xfrm>
            <a:off x="0" y="0"/>
            <a:ext cx="9144000" cy="830997"/>
          </a:xfrm>
          <a:prstGeom prst="rect">
            <a:avLst/>
          </a:prstGeom>
          <a:solidFill>
            <a:schemeClr val="bg1"/>
          </a:solidFill>
        </p:spPr>
        <p:txBody>
          <a:bodyPr wrap="square">
            <a:spAutoFit/>
          </a:bodyPr>
          <a:lstStyle/>
          <a:p>
            <a:pPr marL="118872" indent="0">
              <a:buClr>
                <a:srgbClr val="F0AD00"/>
              </a:buClr>
              <a:buNone/>
            </a:pPr>
            <a:r>
              <a:rPr lang="en-US" sz="2400" b="1" dirty="0">
                <a:solidFill>
                  <a:schemeClr val="bg1"/>
                </a:solidFill>
              </a:rPr>
              <a:t>HANDOUT - Teamwork </a:t>
            </a:r>
            <a:r>
              <a:rPr lang="en-US" sz="2400" b="1" dirty="0" smtClean="0">
                <a:solidFill>
                  <a:schemeClr val="bg1"/>
                </a:solidFill>
              </a:rPr>
              <a:t>Conflict Survey</a:t>
            </a:r>
          </a:p>
          <a:p>
            <a:pPr marL="118872" indent="0">
              <a:buClr>
                <a:srgbClr val="F0AD00"/>
              </a:buClr>
              <a:buNone/>
            </a:pPr>
            <a:endParaRPr lang="en-US" sz="24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69966591"/>
              </p:ext>
            </p:extLst>
          </p:nvPr>
        </p:nvGraphicFramePr>
        <p:xfrm>
          <a:off x="0" y="533400"/>
          <a:ext cx="9144000" cy="5562598"/>
        </p:xfrm>
        <a:graphic>
          <a:graphicData uri="http://schemas.openxmlformats.org/drawingml/2006/table">
            <a:tbl>
              <a:tblPr firstRow="1" bandRow="1">
                <a:tableStyleId>{5C22544A-7EE6-4342-B048-85BDC9FD1C3A}</a:tableStyleId>
              </a:tblPr>
              <a:tblGrid>
                <a:gridCol w="802106"/>
                <a:gridCol w="882316"/>
                <a:gridCol w="721894"/>
                <a:gridCol w="6737684"/>
              </a:tblGrid>
              <a:tr h="364721">
                <a:tc>
                  <a:txBody>
                    <a:bodyPr/>
                    <a:lstStyle/>
                    <a:p>
                      <a:pPr marL="0" marR="0" algn="ctr">
                        <a:spcBef>
                          <a:spcPts val="0"/>
                        </a:spcBef>
                        <a:spcAft>
                          <a:spcPts val="0"/>
                        </a:spcAft>
                      </a:pPr>
                      <a:r>
                        <a:rPr lang="en-US" sz="1400" b="1" dirty="0" smtClean="0">
                          <a:solidFill>
                            <a:srgbClr val="000000"/>
                          </a:solidFill>
                          <a:effectLst/>
                          <a:latin typeface="+mn-lt"/>
                          <a:ea typeface="ＭＳ 明朝"/>
                          <a:cs typeface="Times New Roman"/>
                        </a:rPr>
                        <a:t>Item</a:t>
                      </a:r>
                      <a:endParaRPr lang="en-US" sz="1400" b="1" dirty="0">
                        <a:solidFill>
                          <a:srgbClr val="000000"/>
                        </a:solidFill>
                        <a:effectLst/>
                        <a:latin typeface="+mn-lt"/>
                        <a:ea typeface="ＭＳ 明朝"/>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smtClean="0">
                          <a:solidFill>
                            <a:srgbClr val="000000"/>
                          </a:solidFill>
                          <a:effectLst/>
                          <a:latin typeface="+mn-lt"/>
                          <a:ea typeface="ＭＳ 明朝"/>
                          <a:cs typeface="Times New Roman"/>
                        </a:rPr>
                        <a:t>Type</a:t>
                      </a:r>
                      <a:endParaRPr lang="en-US" sz="1400" b="1" dirty="0">
                        <a:solidFill>
                          <a:srgbClr val="000000"/>
                        </a:solidFill>
                        <a:effectLst/>
                        <a:latin typeface="+mn-lt"/>
                        <a:ea typeface="ＭＳ 明朝"/>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smtClean="0">
                          <a:solidFill>
                            <a:srgbClr val="000000"/>
                          </a:solidFill>
                          <a:effectLst/>
                          <a:latin typeface="+mn-lt"/>
                          <a:ea typeface="ＭＳ 明朝"/>
                          <a:cs typeface="Times New Roman"/>
                        </a:rPr>
                        <a:t>Rank</a:t>
                      </a:r>
                      <a:endParaRPr lang="en-US" sz="1400" b="1" dirty="0">
                        <a:solidFill>
                          <a:srgbClr val="000000"/>
                        </a:solidFill>
                        <a:effectLst/>
                        <a:latin typeface="+mn-lt"/>
                        <a:ea typeface="ＭＳ 明朝"/>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Conflict Experienced</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8847">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1</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L</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TEAM members disagree about the optimal amount of time to spend in meetings</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721">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2</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T</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TEAM argues the pros and cons of different options</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721">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3</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R</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Personality conflicts are evident in your TEAM</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8847">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4</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C</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Tension in your TEAM is caused by member(s) not completing their assignment(s) on time</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721">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5</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T</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Members of your TEAM engage in debate about different opinions or ideas</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721">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6</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R</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There is tension among members of your TEAM</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721">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7</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T</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TEAM members discuss evidence for alternative viewpoints</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8847">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8</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L</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TEAM members disagree about the optimal amount of time to spend on different parts of teamwork</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721">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9</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L</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Members of your TEAM disagree about who should do what</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721">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10</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R</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Friction exists among members of your TEAM</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8847">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11</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C</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Tension in your TEAM is caused by member(s) not performing as well as expected</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721">
                <a:tc>
                  <a:txBody>
                    <a:bodyPr/>
                    <a:lstStyle/>
                    <a:p>
                      <a:pPr marL="0" marR="0" algn="ctr">
                        <a:spcBef>
                          <a:spcPts val="0"/>
                        </a:spcBef>
                        <a:spcAft>
                          <a:spcPts val="0"/>
                        </a:spcAft>
                      </a:pPr>
                      <a:r>
                        <a:rPr lang="en-US" sz="1400" b="1">
                          <a:solidFill>
                            <a:srgbClr val="000000"/>
                          </a:solidFill>
                          <a:effectLst/>
                          <a:latin typeface="+mn-lt"/>
                          <a:ea typeface="ＭＳ 明朝"/>
                          <a:cs typeface="Times New Roman"/>
                        </a:rPr>
                        <a:t>12</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R</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There is emotional tension among members of your TEAM</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4721">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13</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ＭＳ 明朝"/>
                          <a:cs typeface="Times New Roman"/>
                        </a:rPr>
                        <a:t>C</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solidFill>
                          <a:srgbClr val="000000"/>
                        </a:solidFill>
                        <a:latin typeface="+mn-l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ＭＳ 明朝"/>
                          <a:cs typeface="Times New Roman"/>
                        </a:rPr>
                        <a:t>Tension in your TEAM is caused by member(s) arriving late to meetings</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a:off x="-15388" y="-51376"/>
            <a:ext cx="4020051" cy="584776"/>
          </a:xfrm>
          <a:prstGeom prst="rect">
            <a:avLst/>
          </a:prstGeom>
          <a:noFill/>
        </p:spPr>
        <p:txBody>
          <a:bodyPr wrap="none" rtlCol="0">
            <a:spAutoFit/>
          </a:bodyPr>
          <a:lstStyle/>
          <a:p>
            <a:r>
              <a:rPr lang="en-US" sz="3200" i="1" dirty="0" smtClean="0"/>
              <a:t>What about conflict…?</a:t>
            </a:r>
            <a:endParaRPr lang="en-US" sz="3200" i="1" dirty="0"/>
          </a:p>
        </p:txBody>
      </p:sp>
    </p:spTree>
    <p:extLst>
      <p:ext uri="{BB962C8B-B14F-4D97-AF65-F5344CB8AC3E}">
        <p14:creationId xmlns:p14="http://schemas.microsoft.com/office/powerpoint/2010/main" val="3996407526"/>
      </p:ext>
    </p:extLst>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0" y="1392612"/>
            <a:ext cx="9144000" cy="462560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lvl="0" indent="0" defTabSz="4387850">
              <a:spcBef>
                <a:spcPct val="20000"/>
              </a:spcBef>
              <a:buClr>
                <a:srgbClr val="F0AD00"/>
              </a:buClr>
              <a:buSzPct val="85000"/>
              <a:buNone/>
              <a:defRPr/>
            </a:pPr>
            <a:r>
              <a:rPr lang="en-US" sz="2400" b="1" dirty="0" smtClean="0">
                <a:solidFill>
                  <a:srgbClr val="800000"/>
                </a:solidFill>
                <a:cs typeface="Times New Roman" pitchFamily="18" charset="0"/>
              </a:rPr>
              <a:t>Need to Distinguish Between FORMS of CONFLICT</a:t>
            </a:r>
            <a:endParaRPr lang="en-US" sz="2400" b="1" dirty="0">
              <a:solidFill>
                <a:srgbClr val="000000"/>
              </a:solidFill>
              <a:cs typeface="Times New Roman" pitchFamily="18" charset="0"/>
            </a:endParaRPr>
          </a:p>
          <a:p>
            <a:endParaRPr lang="en-US" sz="1400" b="1" u="sng" dirty="0" smtClean="0">
              <a:solidFill>
                <a:srgbClr val="800000"/>
              </a:solidFill>
            </a:endParaRPr>
          </a:p>
          <a:p>
            <a:r>
              <a:rPr lang="en-US" sz="1800" b="1" u="sng" dirty="0" smtClean="0">
                <a:solidFill>
                  <a:srgbClr val="800000"/>
                </a:solidFill>
              </a:rPr>
              <a:t>TASK </a:t>
            </a:r>
            <a:r>
              <a:rPr lang="en-US" sz="1800" b="1" u="sng" dirty="0">
                <a:solidFill>
                  <a:srgbClr val="800000"/>
                </a:solidFill>
              </a:rPr>
              <a:t>C</a:t>
            </a:r>
            <a:r>
              <a:rPr lang="en-US" sz="1800" b="1" u="sng" dirty="0" smtClean="0">
                <a:solidFill>
                  <a:srgbClr val="800000"/>
                </a:solidFill>
              </a:rPr>
              <a:t>onflict </a:t>
            </a:r>
          </a:p>
          <a:p>
            <a:pPr lvl="1"/>
            <a:r>
              <a:rPr lang="en-US" sz="1600" b="1" dirty="0" smtClean="0"/>
              <a:t>Awareness </a:t>
            </a:r>
            <a:r>
              <a:rPr lang="en-US" sz="1600" b="1" dirty="0"/>
              <a:t>of differences in viewpoints regarding </a:t>
            </a:r>
            <a:r>
              <a:rPr lang="en-US" sz="1600" b="1" dirty="0" smtClean="0"/>
              <a:t>group’s task</a:t>
            </a:r>
          </a:p>
          <a:p>
            <a:pPr lvl="1"/>
            <a:r>
              <a:rPr lang="en-US" sz="1600" b="1" dirty="0" smtClean="0"/>
              <a:t>Discussing </a:t>
            </a:r>
            <a:r>
              <a:rPr lang="en-US" sz="1600" b="1" dirty="0"/>
              <a:t>pros and cons, considering alternative courses of action, or evaluating how conflicting evidence fits with the group’s decisions. </a:t>
            </a:r>
            <a:endParaRPr lang="en-US" sz="1800" b="1" dirty="0"/>
          </a:p>
          <a:p>
            <a:r>
              <a:rPr lang="en-US" sz="1800" b="1" u="sng" dirty="0" smtClean="0">
                <a:solidFill>
                  <a:srgbClr val="800000"/>
                </a:solidFill>
              </a:rPr>
              <a:t>RELATIONSHIP Conflict </a:t>
            </a:r>
          </a:p>
          <a:p>
            <a:pPr lvl="1"/>
            <a:r>
              <a:rPr lang="en-US" sz="1600" b="1" dirty="0" smtClean="0"/>
              <a:t>Awareness </a:t>
            </a:r>
            <a:r>
              <a:rPr lang="en-US" sz="1600" b="1" dirty="0"/>
              <a:t>of interpersonal incompatibilities, including feelings of </a:t>
            </a:r>
            <a:r>
              <a:rPr lang="en-US" sz="1600" b="1" dirty="0" smtClean="0"/>
              <a:t>tension/friction</a:t>
            </a:r>
          </a:p>
          <a:p>
            <a:pPr lvl="1"/>
            <a:r>
              <a:rPr lang="en-US" sz="1600" b="1" dirty="0" smtClean="0"/>
              <a:t>Associated </a:t>
            </a:r>
            <a:r>
              <a:rPr lang="en-US" sz="1600" b="1" dirty="0"/>
              <a:t>with negative emotion and strongly reflects </a:t>
            </a:r>
            <a:r>
              <a:rPr lang="en-US" sz="1600" b="1" dirty="0" smtClean="0"/>
              <a:t>operating norms</a:t>
            </a:r>
          </a:p>
          <a:p>
            <a:r>
              <a:rPr lang="en-US" sz="1800" b="1" u="sng" dirty="0">
                <a:solidFill>
                  <a:srgbClr val="800000"/>
                </a:solidFill>
              </a:rPr>
              <a:t>CONTRIBUTION Conflict </a:t>
            </a:r>
          </a:p>
          <a:p>
            <a:pPr lvl="1"/>
            <a:r>
              <a:rPr lang="en-US" sz="1600" b="1" dirty="0"/>
              <a:t>Conflict about member contributions (or lack thereof) that disrupts group process.  </a:t>
            </a:r>
          </a:p>
          <a:p>
            <a:pPr lvl="1"/>
            <a:r>
              <a:rPr lang="en-US" sz="1600" b="1" dirty="0"/>
              <a:t>Influences member satisfaction and commitment to the group</a:t>
            </a:r>
          </a:p>
          <a:p>
            <a:pPr lvl="1"/>
            <a:r>
              <a:rPr lang="en-US" sz="1600" b="1" dirty="0"/>
              <a:t>Disrupts planned process for getting work done (members must compensate) </a:t>
            </a:r>
          </a:p>
          <a:p>
            <a:pPr>
              <a:tabLst>
                <a:tab pos="2465388" algn="l"/>
              </a:tabLst>
            </a:pPr>
            <a:r>
              <a:rPr lang="en-US" sz="1800" b="1" u="sng" dirty="0" smtClean="0">
                <a:solidFill>
                  <a:srgbClr val="800000"/>
                </a:solidFill>
              </a:rPr>
              <a:t>LOGISTICAL Conflict </a:t>
            </a:r>
            <a:endParaRPr lang="en-US" sz="1800" b="1" u="sng" dirty="0">
              <a:solidFill>
                <a:srgbClr val="800000"/>
              </a:solidFill>
            </a:endParaRPr>
          </a:p>
          <a:p>
            <a:pPr lvl="1"/>
            <a:r>
              <a:rPr lang="en-US" sz="1600" b="1" dirty="0" smtClean="0"/>
              <a:t>Disagreements </a:t>
            </a:r>
            <a:r>
              <a:rPr lang="en-US" sz="1600" b="1" dirty="0"/>
              <a:t>about how to most effectively </a:t>
            </a:r>
            <a:r>
              <a:rPr lang="en-US" sz="1600" b="1" dirty="0" smtClean="0"/>
              <a:t>organize/utilize resources </a:t>
            </a:r>
            <a:r>
              <a:rPr lang="en-US" sz="1600" b="1" dirty="0"/>
              <a:t>to accomplish task </a:t>
            </a:r>
          </a:p>
          <a:p>
            <a:pPr lvl="1"/>
            <a:r>
              <a:rPr lang="en-US" sz="1600" b="1" dirty="0" smtClean="0"/>
              <a:t>Assigning </a:t>
            </a:r>
            <a:r>
              <a:rPr lang="en-US" sz="1600" b="1" dirty="0"/>
              <a:t>member responsibilities and deciding how to best use group’s time and resources. </a:t>
            </a:r>
          </a:p>
        </p:txBody>
      </p:sp>
      <p:sp>
        <p:nvSpPr>
          <p:cNvPr id="2" name="Rectangle 1"/>
          <p:cNvSpPr/>
          <p:nvPr/>
        </p:nvSpPr>
        <p:spPr>
          <a:xfrm>
            <a:off x="0" y="6261716"/>
            <a:ext cx="9144000" cy="584776"/>
          </a:xfrm>
          <a:prstGeom prst="rect">
            <a:avLst/>
          </a:prstGeom>
        </p:spPr>
        <p:txBody>
          <a:bodyPr wrap="square">
            <a:spAutoFit/>
          </a:bodyPr>
          <a:lstStyle/>
          <a:p>
            <a:pPr marL="522288" indent="-522288"/>
            <a:r>
              <a:rPr lang="en-US" sz="1600" dirty="0" err="1"/>
              <a:t>Behfar</a:t>
            </a:r>
            <a:r>
              <a:rPr lang="en-US" sz="1600" dirty="0"/>
              <a:t>, K. J., </a:t>
            </a:r>
            <a:r>
              <a:rPr lang="en-US" sz="1600" dirty="0" err="1"/>
              <a:t>Mannix</a:t>
            </a:r>
            <a:r>
              <a:rPr lang="en-US" sz="1600" dirty="0"/>
              <a:t>, E. A., Peterson, R. S., &amp; </a:t>
            </a:r>
            <a:r>
              <a:rPr lang="en-US" sz="1600" dirty="0" err="1"/>
              <a:t>Trochim</a:t>
            </a:r>
            <a:r>
              <a:rPr lang="en-US" sz="1600" dirty="0"/>
              <a:t>, W. M. (2011). Conflict in Small Groups: The Meaning and Consequences of Process Conflict. </a:t>
            </a:r>
            <a:r>
              <a:rPr lang="en-US" sz="1600" i="1" dirty="0"/>
              <a:t>Small Group Research, 42(2), </a:t>
            </a:r>
            <a:r>
              <a:rPr lang="en-US" sz="1600" dirty="0"/>
              <a:t>127-176.</a:t>
            </a:r>
          </a:p>
        </p:txBody>
      </p:sp>
      <p:sp>
        <p:nvSpPr>
          <p:cNvPr id="6"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III. ARCUS Challenge </a:t>
            </a:r>
            <a:r>
              <a:rPr lang="en-US" sz="3600" b="1" dirty="0">
                <a:solidFill>
                  <a:schemeClr val="accent1">
                    <a:satMod val="150000"/>
                  </a:schemeClr>
                </a:solidFill>
                <a:effectLst>
                  <a:outerShdw blurRad="38100" dist="38100" dir="2700000" algn="tl">
                    <a:srgbClr val="000000">
                      <a:alpha val="43137"/>
                    </a:srgbClr>
                  </a:outerShdw>
                </a:effectLst>
              </a:rPr>
              <a:t>3</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Teamwork Basics</a:t>
            </a:r>
            <a:endParaRPr lang="en-US" sz="3600" b="1" i="1" dirty="0">
              <a:solidFill>
                <a:schemeClr val="accent1">
                  <a:satMod val="1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3139030"/>
      </p:ext>
    </p:extLst>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76200" y="1447800"/>
            <a:ext cx="9067800" cy="4648200"/>
          </a:xfrm>
        </p:spPr>
        <p:txBody>
          <a:bodyPr>
            <a:noAutofit/>
          </a:bodyPr>
          <a:lstStyle/>
          <a:p>
            <a:pPr marL="0" indent="0">
              <a:lnSpc>
                <a:spcPct val="90000"/>
              </a:lnSpc>
              <a:buNone/>
            </a:pPr>
            <a:r>
              <a:rPr lang="en-US" sz="2500" b="1" dirty="0" smtClean="0">
                <a:solidFill>
                  <a:srgbClr val="800000"/>
                </a:solidFill>
              </a:rPr>
              <a:t>OVERVIEW - Why Team Science?</a:t>
            </a:r>
          </a:p>
          <a:p>
            <a:pPr marL="275717" indent="-284163">
              <a:lnSpc>
                <a:spcPct val="90000"/>
              </a:lnSpc>
            </a:pPr>
            <a:r>
              <a:rPr lang="en-US" sz="2500" b="1" dirty="0" smtClean="0"/>
              <a:t>Setting the Stage</a:t>
            </a:r>
            <a:endParaRPr lang="en-US" sz="2500" b="1" dirty="0"/>
          </a:p>
          <a:p>
            <a:pPr marL="0" indent="0">
              <a:lnSpc>
                <a:spcPct val="90000"/>
              </a:lnSpc>
              <a:buNone/>
            </a:pPr>
            <a:r>
              <a:rPr lang="en-US" sz="2500" b="1" dirty="0" smtClean="0">
                <a:solidFill>
                  <a:srgbClr val="800000"/>
                </a:solidFill>
              </a:rPr>
              <a:t>Part I. ARCUS Challenge 1</a:t>
            </a:r>
            <a:endParaRPr lang="en-US" sz="2500" b="1" dirty="0">
              <a:solidFill>
                <a:srgbClr val="800000"/>
              </a:solidFill>
            </a:endParaRPr>
          </a:p>
          <a:p>
            <a:pPr marL="275717" indent="-284163">
              <a:lnSpc>
                <a:spcPct val="90000"/>
              </a:lnSpc>
            </a:pPr>
            <a:r>
              <a:rPr lang="en-US" sz="2500" b="1" dirty="0"/>
              <a:t>Defining Research </a:t>
            </a:r>
            <a:r>
              <a:rPr lang="en-US" sz="2500" b="1" dirty="0" smtClean="0"/>
              <a:t>Approaches</a:t>
            </a:r>
          </a:p>
          <a:p>
            <a:pPr marL="0" indent="0">
              <a:lnSpc>
                <a:spcPct val="90000"/>
              </a:lnSpc>
              <a:buNone/>
            </a:pPr>
            <a:r>
              <a:rPr lang="en-US" sz="2500" b="1" dirty="0" smtClean="0">
                <a:solidFill>
                  <a:srgbClr val="800000"/>
                </a:solidFill>
              </a:rPr>
              <a:t>Part II. ARCUS </a:t>
            </a:r>
            <a:r>
              <a:rPr lang="en-US" sz="2500" b="1" dirty="0">
                <a:solidFill>
                  <a:srgbClr val="800000"/>
                </a:solidFill>
              </a:rPr>
              <a:t>Challenge </a:t>
            </a:r>
            <a:r>
              <a:rPr lang="en-US" sz="2500" b="1" dirty="0" smtClean="0">
                <a:solidFill>
                  <a:srgbClr val="800000"/>
                </a:solidFill>
              </a:rPr>
              <a:t>2</a:t>
            </a:r>
            <a:endParaRPr lang="en-US" sz="2500" b="1" dirty="0">
              <a:solidFill>
                <a:srgbClr val="800000"/>
              </a:solidFill>
            </a:endParaRPr>
          </a:p>
          <a:p>
            <a:pPr marL="275717" indent="-284163">
              <a:lnSpc>
                <a:spcPct val="90000"/>
              </a:lnSpc>
            </a:pPr>
            <a:r>
              <a:rPr lang="en-US" sz="2500" b="1" dirty="0" smtClean="0"/>
              <a:t>Understanding Team Science</a:t>
            </a:r>
            <a:endParaRPr lang="en-US" sz="2500" b="1" dirty="0"/>
          </a:p>
          <a:p>
            <a:pPr marL="0" indent="0">
              <a:lnSpc>
                <a:spcPct val="90000"/>
              </a:lnSpc>
              <a:buNone/>
            </a:pPr>
            <a:r>
              <a:rPr lang="en-US" sz="2500" b="1" dirty="0" smtClean="0">
                <a:solidFill>
                  <a:srgbClr val="800000"/>
                </a:solidFill>
              </a:rPr>
              <a:t>Part III. ARCUS </a:t>
            </a:r>
            <a:r>
              <a:rPr lang="en-US" sz="2500" b="1" dirty="0">
                <a:solidFill>
                  <a:srgbClr val="800000"/>
                </a:solidFill>
              </a:rPr>
              <a:t>Challenge </a:t>
            </a:r>
            <a:r>
              <a:rPr lang="en-US" sz="2500" b="1" dirty="0" smtClean="0">
                <a:solidFill>
                  <a:srgbClr val="800000"/>
                </a:solidFill>
              </a:rPr>
              <a:t>3</a:t>
            </a:r>
            <a:endParaRPr lang="en-US" sz="2500" b="1" dirty="0">
              <a:solidFill>
                <a:srgbClr val="800000"/>
              </a:solidFill>
            </a:endParaRPr>
          </a:p>
          <a:p>
            <a:pPr marL="275717" indent="-284163">
              <a:lnSpc>
                <a:spcPct val="90000"/>
              </a:lnSpc>
            </a:pPr>
            <a:r>
              <a:rPr lang="en-US" sz="2500" b="1" dirty="0"/>
              <a:t>Understanding </a:t>
            </a:r>
            <a:r>
              <a:rPr lang="en-US" sz="2500" b="1" dirty="0" smtClean="0"/>
              <a:t>Teamwork</a:t>
            </a:r>
          </a:p>
          <a:p>
            <a:pPr marL="0" indent="0">
              <a:lnSpc>
                <a:spcPct val="90000"/>
              </a:lnSpc>
              <a:buNone/>
            </a:pPr>
            <a:r>
              <a:rPr lang="en-US" sz="2500" b="1" dirty="0">
                <a:solidFill>
                  <a:srgbClr val="800000"/>
                </a:solidFill>
              </a:rPr>
              <a:t>Part </a:t>
            </a:r>
            <a:r>
              <a:rPr lang="en-US" sz="2500" b="1" dirty="0" smtClean="0">
                <a:solidFill>
                  <a:srgbClr val="800000"/>
                </a:solidFill>
              </a:rPr>
              <a:t>IV. ARCUS </a:t>
            </a:r>
            <a:r>
              <a:rPr lang="en-US" sz="2500" b="1" dirty="0">
                <a:solidFill>
                  <a:srgbClr val="800000"/>
                </a:solidFill>
              </a:rPr>
              <a:t>Challenge </a:t>
            </a:r>
            <a:r>
              <a:rPr lang="en-US" sz="2500" b="1" dirty="0" smtClean="0">
                <a:solidFill>
                  <a:srgbClr val="800000"/>
                </a:solidFill>
              </a:rPr>
              <a:t>4</a:t>
            </a:r>
            <a:endParaRPr lang="en-US" sz="2500" b="1" dirty="0">
              <a:solidFill>
                <a:srgbClr val="800000"/>
              </a:solidFill>
            </a:endParaRPr>
          </a:p>
          <a:p>
            <a:pPr marL="275717" indent="-284163">
              <a:lnSpc>
                <a:spcPct val="90000"/>
              </a:lnSpc>
            </a:pPr>
            <a:r>
              <a:rPr lang="en-US" sz="2500" b="1" dirty="0" smtClean="0"/>
              <a:t>Preparing for Team Science</a:t>
            </a:r>
          </a:p>
          <a:p>
            <a:pPr marL="0" indent="0">
              <a:lnSpc>
                <a:spcPct val="90000"/>
              </a:lnSpc>
              <a:buNone/>
            </a:pPr>
            <a:r>
              <a:rPr lang="en-US" sz="2500" b="1" dirty="0">
                <a:solidFill>
                  <a:srgbClr val="800000"/>
                </a:solidFill>
              </a:rPr>
              <a:t>Part </a:t>
            </a:r>
            <a:r>
              <a:rPr lang="en-US" sz="2500" b="1" dirty="0" smtClean="0">
                <a:solidFill>
                  <a:srgbClr val="800000"/>
                </a:solidFill>
              </a:rPr>
              <a:t>V</a:t>
            </a:r>
            <a:r>
              <a:rPr lang="en-US" sz="2500" b="1" dirty="0">
                <a:solidFill>
                  <a:srgbClr val="800000"/>
                </a:solidFill>
              </a:rPr>
              <a:t>. </a:t>
            </a:r>
            <a:r>
              <a:rPr lang="en-US" sz="2500" b="1" dirty="0" smtClean="0">
                <a:solidFill>
                  <a:srgbClr val="800000"/>
                </a:solidFill>
              </a:rPr>
              <a:t>ARCUS </a:t>
            </a:r>
            <a:r>
              <a:rPr lang="en-US" sz="2500" b="1" dirty="0">
                <a:solidFill>
                  <a:srgbClr val="800000"/>
                </a:solidFill>
              </a:rPr>
              <a:t>Challenge </a:t>
            </a:r>
            <a:r>
              <a:rPr lang="en-US" sz="2500" b="1" dirty="0" smtClean="0">
                <a:solidFill>
                  <a:srgbClr val="800000"/>
                </a:solidFill>
              </a:rPr>
              <a:t>5</a:t>
            </a:r>
            <a:endParaRPr lang="en-US" sz="2500" b="1" dirty="0">
              <a:solidFill>
                <a:srgbClr val="800000"/>
              </a:solidFill>
            </a:endParaRPr>
          </a:p>
          <a:p>
            <a:pPr marL="275717" indent="-284163">
              <a:lnSpc>
                <a:spcPct val="90000"/>
              </a:lnSpc>
            </a:pPr>
            <a:r>
              <a:rPr lang="en-US" sz="2500" b="1" dirty="0" smtClean="0"/>
              <a:t>Education and Learning for Team Science</a:t>
            </a:r>
            <a:endParaRPr lang="en-US" sz="2500" b="1" dirty="0"/>
          </a:p>
          <a:p>
            <a:pPr marL="275717" indent="-284163">
              <a:lnSpc>
                <a:spcPct val="90000"/>
              </a:lnSpc>
            </a:pPr>
            <a:endParaRPr lang="en-US" sz="2500" b="1" dirty="0"/>
          </a:p>
        </p:txBody>
      </p:sp>
      <p:sp>
        <p:nvSpPr>
          <p:cNvPr id="6" name="Title 1"/>
          <p:cNvSpPr>
            <a:spLocks noGrp="1"/>
          </p:cNvSpPr>
          <p:nvPr>
            <p:ph type="title"/>
          </p:nvPr>
        </p:nvSpPr>
        <p:spPr>
          <a:xfrm>
            <a:off x="0" y="609600"/>
            <a:ext cx="8991600" cy="838200"/>
          </a:xfrm>
        </p:spPr>
        <p:txBody>
          <a:bodyPr rtlCol="0">
            <a:noAutofit/>
          </a:bodyPr>
          <a:lstStyle/>
          <a:p>
            <a:pPr>
              <a:defRPr/>
            </a:pPr>
            <a:r>
              <a:rPr lang="en-US" sz="4000" dirty="0"/>
              <a:t>Overview of </a:t>
            </a:r>
            <a:r>
              <a:rPr lang="en-US" sz="4000" dirty="0" smtClean="0"/>
              <a:t>ARCUS and Team </a:t>
            </a:r>
            <a:r>
              <a:rPr lang="en-US" sz="4000" dirty="0"/>
              <a:t>Science</a:t>
            </a:r>
            <a:endParaRPr lang="en-US" sz="4000" i="1" dirty="0"/>
          </a:p>
        </p:txBody>
      </p:sp>
      <p:pic>
        <p:nvPicPr>
          <p:cNvPr id="3" name="Picture 2"/>
          <p:cNvPicPr>
            <a:picLocks noChangeAspect="1"/>
          </p:cNvPicPr>
          <p:nvPr/>
        </p:nvPicPr>
        <p:blipFill>
          <a:blip r:embed="rId3"/>
          <a:stretch>
            <a:fillRect/>
          </a:stretch>
        </p:blipFill>
        <p:spPr>
          <a:xfrm>
            <a:off x="5791200" y="1981200"/>
            <a:ext cx="2794000" cy="2794000"/>
          </a:xfrm>
          <a:prstGeom prst="rect">
            <a:avLst/>
          </a:prstGeom>
        </p:spPr>
      </p:pic>
    </p:spTree>
    <p:extLst>
      <p:ext uri="{BB962C8B-B14F-4D97-AF65-F5344CB8AC3E}">
        <p14:creationId xmlns:p14="http://schemas.microsoft.com/office/powerpoint/2010/main" val="4101163119"/>
      </p:ext>
    </p:extLst>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III. ARCUS Challenge </a:t>
            </a:r>
            <a:r>
              <a:rPr lang="en-US" sz="3600" b="1" dirty="0">
                <a:solidFill>
                  <a:schemeClr val="accent1">
                    <a:satMod val="150000"/>
                  </a:schemeClr>
                </a:solidFill>
                <a:effectLst>
                  <a:outerShdw blurRad="38100" dist="38100" dir="2700000" algn="tl">
                    <a:srgbClr val="000000">
                      <a:alpha val="43137"/>
                    </a:srgbClr>
                  </a:outerShdw>
                </a:effectLst>
              </a:rPr>
              <a:t>3</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Teamwork Basics</a:t>
            </a:r>
            <a:endParaRPr lang="en-US" sz="3600" b="1" i="1" dirty="0">
              <a:solidFill>
                <a:schemeClr val="accent1">
                  <a:satMod val="150000"/>
                </a:schemeClr>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a:stretch>
            <a:fillRect/>
          </a:stretch>
        </p:blipFill>
        <p:spPr>
          <a:xfrm>
            <a:off x="3581401" y="1523999"/>
            <a:ext cx="5562600" cy="3072013"/>
          </a:xfrm>
          <a:prstGeom prst="rect">
            <a:avLst/>
          </a:prstGeom>
        </p:spPr>
      </p:pic>
      <p:sp>
        <p:nvSpPr>
          <p:cNvPr id="10" name="Content Placeholder 2"/>
          <p:cNvSpPr>
            <a:spLocks noGrp="1"/>
          </p:cNvSpPr>
          <p:nvPr>
            <p:ph idx="1"/>
          </p:nvPr>
        </p:nvSpPr>
        <p:spPr>
          <a:xfrm>
            <a:off x="0" y="1447801"/>
            <a:ext cx="3657600" cy="2362200"/>
          </a:xfrm>
        </p:spPr>
        <p:txBody>
          <a:bodyPr>
            <a:noAutofit/>
          </a:bodyPr>
          <a:lstStyle/>
          <a:p>
            <a:r>
              <a:rPr lang="en-US" sz="2000" b="1" dirty="0" err="1" smtClean="0"/>
              <a:t>Multiteam</a:t>
            </a:r>
            <a:r>
              <a:rPr lang="en-US" sz="2000" b="1" dirty="0" smtClean="0"/>
              <a:t> </a:t>
            </a:r>
            <a:r>
              <a:rPr lang="en-US" sz="2000" b="1" dirty="0"/>
              <a:t>System (MTS)</a:t>
            </a:r>
          </a:p>
          <a:p>
            <a:pPr lvl="1"/>
            <a:r>
              <a:rPr lang="en-US" sz="1800" dirty="0"/>
              <a:t>“two or more teams that interface directly and interdependently in response to environmental contingencies toward the accomplishment of collective goals” </a:t>
            </a:r>
            <a:r>
              <a:rPr lang="en-US" sz="1800" dirty="0" smtClean="0"/>
              <a:t>(Mathieu</a:t>
            </a:r>
            <a:r>
              <a:rPr lang="en-US" sz="1800" dirty="0"/>
              <a:t>, </a:t>
            </a:r>
            <a:r>
              <a:rPr lang="en-US" sz="1800" dirty="0" smtClean="0"/>
              <a:t>Marks, &amp; </a:t>
            </a:r>
            <a:r>
              <a:rPr lang="en-US" sz="1800" dirty="0" err="1"/>
              <a:t>Zaccaro</a:t>
            </a:r>
            <a:r>
              <a:rPr lang="en-US" sz="1800" dirty="0"/>
              <a:t>, 2001, p. 290).</a:t>
            </a:r>
          </a:p>
          <a:p>
            <a:endParaRPr lang="en-US" sz="2000" b="1" dirty="0" smtClean="0">
              <a:cs typeface="ＭＳ Ｐゴシック" charset="-128"/>
            </a:endParaRPr>
          </a:p>
          <a:p>
            <a:endParaRPr lang="en-US" sz="2000" b="1" dirty="0">
              <a:cs typeface="ＭＳ Ｐゴシック" charset="-128"/>
            </a:endParaRPr>
          </a:p>
        </p:txBody>
      </p:sp>
      <p:sp>
        <p:nvSpPr>
          <p:cNvPr id="11" name="Content Placeholder 2"/>
          <p:cNvSpPr txBox="1">
            <a:spLocks/>
          </p:cNvSpPr>
          <p:nvPr/>
        </p:nvSpPr>
        <p:spPr>
          <a:xfrm>
            <a:off x="0" y="4038600"/>
            <a:ext cx="9067800" cy="22098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000" b="1" dirty="0" smtClean="0">
                <a:cs typeface="ＭＳ Ｐゴシック" charset="-128"/>
              </a:rPr>
              <a:t>Challenges</a:t>
            </a:r>
          </a:p>
          <a:p>
            <a:pPr lvl="1"/>
            <a:r>
              <a:rPr lang="en-US" sz="2000" i="1" dirty="0" smtClean="0">
                <a:cs typeface="ＭＳ Ｐゴシック" charset="-128"/>
              </a:rPr>
              <a:t>Maintain internal team dynamics, manage collaborations across team boundaries</a:t>
            </a:r>
          </a:p>
          <a:p>
            <a:pPr lvl="1"/>
            <a:r>
              <a:rPr lang="en-US" sz="2000" i="1" dirty="0" smtClean="0">
                <a:cs typeface="ＭＳ Ｐゴシック" charset="-128"/>
              </a:rPr>
              <a:t>Deal with conflicting sub-goals while achieving overall goal</a:t>
            </a:r>
          </a:p>
          <a:p>
            <a:pPr lvl="1"/>
            <a:r>
              <a:rPr lang="en-US" sz="2000" i="1" dirty="0" smtClean="0">
                <a:cs typeface="ＭＳ Ｐゴシック" charset="-128"/>
              </a:rPr>
              <a:t>Understanding how problem solving unfolds within and across teams</a:t>
            </a:r>
            <a:endParaRPr lang="en-US" sz="2000" i="1" dirty="0">
              <a:cs typeface="ＭＳ Ｐゴシック" charset="-128"/>
            </a:endParaRPr>
          </a:p>
        </p:txBody>
      </p:sp>
      <p:sp>
        <p:nvSpPr>
          <p:cNvPr id="12" name="Rectangle 11"/>
          <p:cNvSpPr/>
          <p:nvPr/>
        </p:nvSpPr>
        <p:spPr>
          <a:xfrm>
            <a:off x="0" y="6027003"/>
            <a:ext cx="9144000" cy="830997"/>
          </a:xfrm>
          <a:prstGeom prst="rect">
            <a:avLst/>
          </a:prstGeom>
        </p:spPr>
        <p:txBody>
          <a:bodyPr wrap="square">
            <a:spAutoFit/>
          </a:bodyPr>
          <a:lstStyle/>
          <a:p>
            <a:pPr marL="579438" indent="-579438"/>
            <a:r>
              <a:rPr lang="en-US" sz="1600" dirty="0"/>
              <a:t>Mathieu, J. E., Marks, M. A., &amp; </a:t>
            </a:r>
            <a:r>
              <a:rPr lang="en-US" sz="1600" dirty="0" err="1"/>
              <a:t>Zaccaro</a:t>
            </a:r>
            <a:r>
              <a:rPr lang="en-US" sz="1600" dirty="0"/>
              <a:t>, S. J. (2001). Multi-team systems. In N. Anderson, D. Ones, H. K. </a:t>
            </a:r>
            <a:r>
              <a:rPr lang="en-US" sz="1600" dirty="0" err="1"/>
              <a:t>Sinangil</a:t>
            </a:r>
            <a:r>
              <a:rPr lang="en-US" sz="1600" dirty="0"/>
              <a:t>, &amp; C. </a:t>
            </a:r>
            <a:r>
              <a:rPr lang="en-US" sz="1600" dirty="0" err="1"/>
              <a:t>Viswesvaran</a:t>
            </a:r>
            <a:r>
              <a:rPr lang="en-US" sz="1600" dirty="0"/>
              <a:t> (Eds.), International handbook of work and organizational psychology (pp. 289 –313). London: Sage.</a:t>
            </a:r>
          </a:p>
        </p:txBody>
      </p:sp>
    </p:spTree>
    <p:extLst>
      <p:ext uri="{BB962C8B-B14F-4D97-AF65-F5344CB8AC3E}">
        <p14:creationId xmlns:p14="http://schemas.microsoft.com/office/powerpoint/2010/main" val="3497859347"/>
      </p:ext>
    </p:extLst>
  </p:cSld>
  <p:clrMapOvr>
    <a:masterClrMapping/>
  </p:clrMapOvr>
  <p:transition>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0" y="1447801"/>
            <a:ext cx="9067800" cy="762000"/>
          </a:xfrm>
        </p:spPr>
        <p:txBody>
          <a:bodyPr>
            <a:noAutofit/>
          </a:bodyPr>
          <a:lstStyle/>
          <a:p>
            <a:pPr marL="118872" indent="0">
              <a:buNone/>
            </a:pPr>
            <a:r>
              <a:rPr lang="en-US" sz="2400" b="1" i="1" dirty="0">
                <a:solidFill>
                  <a:srgbClr val="800000"/>
                </a:solidFill>
              </a:rPr>
              <a:t>MTS </a:t>
            </a:r>
            <a:r>
              <a:rPr lang="en-US" sz="2400" b="1" i="1" dirty="0" smtClean="0">
                <a:solidFill>
                  <a:srgbClr val="800000"/>
                </a:solidFill>
              </a:rPr>
              <a:t>particularly applicable </a:t>
            </a:r>
            <a:r>
              <a:rPr lang="en-US" sz="2400" b="1" i="1" dirty="0">
                <a:solidFill>
                  <a:srgbClr val="800000"/>
                </a:solidFill>
              </a:rPr>
              <a:t>to </a:t>
            </a:r>
            <a:r>
              <a:rPr lang="en-US" sz="2400" b="1" i="1" dirty="0" smtClean="0">
                <a:solidFill>
                  <a:srgbClr val="800000"/>
                </a:solidFill>
              </a:rPr>
              <a:t>scientific ecosystem - Complexity </a:t>
            </a:r>
            <a:r>
              <a:rPr lang="en-US" sz="2400" b="1" i="1" dirty="0">
                <a:solidFill>
                  <a:srgbClr val="800000"/>
                </a:solidFill>
              </a:rPr>
              <a:t>of </a:t>
            </a:r>
            <a:r>
              <a:rPr lang="en-US" sz="2400" b="1" i="1" dirty="0" err="1" smtClean="0">
                <a:solidFill>
                  <a:srgbClr val="800000"/>
                </a:solidFill>
              </a:rPr>
              <a:t>transdisciplinary</a:t>
            </a:r>
            <a:r>
              <a:rPr lang="en-US" sz="2400" b="1" i="1" dirty="0" smtClean="0">
                <a:solidFill>
                  <a:srgbClr val="800000"/>
                </a:solidFill>
              </a:rPr>
              <a:t> scientific problems and translation of knowledge</a:t>
            </a:r>
            <a:endParaRPr lang="en-US" sz="2400" b="1" i="1" dirty="0">
              <a:solidFill>
                <a:srgbClr val="800000"/>
              </a:solidFill>
            </a:endParaRPr>
          </a:p>
        </p:txBody>
      </p:sp>
      <p:sp>
        <p:nvSpPr>
          <p:cNvPr id="6"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III. ARCUS Challenge </a:t>
            </a:r>
            <a:r>
              <a:rPr lang="en-US" sz="3600" b="1" dirty="0">
                <a:solidFill>
                  <a:schemeClr val="accent1">
                    <a:satMod val="150000"/>
                  </a:schemeClr>
                </a:solidFill>
                <a:effectLst>
                  <a:outerShdw blurRad="38100" dist="38100" dir="2700000" algn="tl">
                    <a:srgbClr val="000000">
                      <a:alpha val="43137"/>
                    </a:srgbClr>
                  </a:outerShdw>
                </a:effectLst>
              </a:rPr>
              <a:t>3</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Teamwork Basics</a:t>
            </a:r>
            <a:endParaRPr lang="en-US" sz="3600" b="1" i="1" dirty="0">
              <a:solidFill>
                <a:schemeClr val="accent1">
                  <a:satMod val="150000"/>
                </a:schemeClr>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stretch>
            <a:fillRect/>
          </a:stretch>
        </p:blipFill>
        <p:spPr>
          <a:xfrm>
            <a:off x="1371600" y="2261956"/>
            <a:ext cx="7783080" cy="4596043"/>
          </a:xfrm>
          <a:prstGeom prst="rect">
            <a:avLst/>
          </a:prstGeom>
        </p:spPr>
      </p:pic>
    </p:spTree>
    <p:extLst>
      <p:ext uri="{BB962C8B-B14F-4D97-AF65-F5344CB8AC3E}">
        <p14:creationId xmlns:p14="http://schemas.microsoft.com/office/powerpoint/2010/main" val="87605543"/>
      </p:ext>
    </p:extLst>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4625609"/>
          </a:xfrm>
        </p:spPr>
        <p:txBody>
          <a:bodyPr>
            <a:noAutofit/>
          </a:bodyPr>
          <a:lstStyle/>
          <a:p>
            <a:pPr marL="118872" indent="0">
              <a:buNone/>
            </a:pPr>
            <a:r>
              <a:rPr lang="en-US" sz="2200" b="1" u="sng" dirty="0">
                <a:solidFill>
                  <a:srgbClr val="800000"/>
                </a:solidFill>
              </a:rPr>
              <a:t>Collaboration CHALLENGE </a:t>
            </a:r>
            <a:r>
              <a:rPr lang="en-US" sz="2200" b="1" u="sng" dirty="0" smtClean="0">
                <a:solidFill>
                  <a:srgbClr val="800000"/>
                </a:solidFill>
              </a:rPr>
              <a:t>3 </a:t>
            </a:r>
            <a:r>
              <a:rPr lang="en-US" sz="2200" b="1" dirty="0"/>
              <a:t>– </a:t>
            </a:r>
            <a:r>
              <a:rPr lang="en-US" sz="2200" b="1" i="1" dirty="0"/>
              <a:t>Understand </a:t>
            </a:r>
            <a:r>
              <a:rPr lang="en-US" sz="2200" b="1" i="1" u="sng" dirty="0" smtClean="0">
                <a:solidFill>
                  <a:srgbClr val="800000"/>
                </a:solidFill>
              </a:rPr>
              <a:t>Teamwork Basics</a:t>
            </a:r>
            <a:endParaRPr lang="en-US" sz="2200" b="1" u="sng" dirty="0">
              <a:cs typeface="Times New Roman" pitchFamily="18" charset="0"/>
            </a:endParaRPr>
          </a:p>
          <a:p>
            <a:pPr lvl="0" defTabSz="4387850">
              <a:spcBef>
                <a:spcPct val="20000"/>
              </a:spcBef>
              <a:buSzPct val="85000"/>
              <a:defRPr/>
            </a:pPr>
            <a:r>
              <a:rPr lang="en-US" sz="2200" b="1" dirty="0" smtClean="0">
                <a:cs typeface="Times New Roman" pitchFamily="18" charset="0"/>
              </a:rPr>
              <a:t>We </a:t>
            </a:r>
            <a:r>
              <a:rPr lang="en-US" sz="2200" b="1" dirty="0">
                <a:cs typeface="Times New Roman" pitchFamily="18" charset="0"/>
              </a:rPr>
              <a:t>must understand the complex inter-relations between these factors and how they relate to scientific productivity (Fiore, 2008)</a:t>
            </a:r>
            <a:r>
              <a:rPr lang="en-US" sz="2200" b="1" dirty="0" smtClean="0">
                <a:cs typeface="Times New Roman" pitchFamily="18" charset="0"/>
              </a:rPr>
              <a:t>.</a:t>
            </a:r>
          </a:p>
          <a:p>
            <a:pPr lvl="1" defTabSz="4387850">
              <a:buSzPct val="85000"/>
              <a:defRPr/>
            </a:pPr>
            <a:r>
              <a:rPr lang="en-US" sz="2200" b="1" u="sng" dirty="0" smtClean="0">
                <a:solidFill>
                  <a:srgbClr val="800000"/>
                </a:solidFill>
                <a:cs typeface="Times New Roman" pitchFamily="18" charset="0"/>
              </a:rPr>
              <a:t>Management of </a:t>
            </a:r>
            <a:r>
              <a:rPr lang="en-US" sz="2200" b="1" u="sng" dirty="0" err="1" smtClean="0">
                <a:solidFill>
                  <a:srgbClr val="800000"/>
                </a:solidFill>
                <a:cs typeface="Times New Roman" pitchFamily="18" charset="0"/>
              </a:rPr>
              <a:t>TEAMwork</a:t>
            </a:r>
            <a:r>
              <a:rPr lang="en-US" sz="2200" b="1" u="sng" dirty="0" smtClean="0">
                <a:solidFill>
                  <a:srgbClr val="800000"/>
                </a:solidFill>
                <a:cs typeface="Times New Roman" pitchFamily="18" charset="0"/>
              </a:rPr>
              <a:t> and </a:t>
            </a:r>
            <a:r>
              <a:rPr lang="en-US" sz="2200" b="1" u="sng" dirty="0" err="1" smtClean="0">
                <a:solidFill>
                  <a:srgbClr val="800000"/>
                </a:solidFill>
                <a:cs typeface="Times New Roman" pitchFamily="18" charset="0"/>
              </a:rPr>
              <a:t>TASKwork</a:t>
            </a:r>
            <a:r>
              <a:rPr lang="en-US" sz="2200" b="1" u="sng" dirty="0" smtClean="0">
                <a:solidFill>
                  <a:srgbClr val="800000"/>
                </a:solidFill>
                <a:cs typeface="Times New Roman" pitchFamily="18" charset="0"/>
              </a:rPr>
              <a:t> </a:t>
            </a:r>
            <a:r>
              <a:rPr lang="en-US" sz="2200" b="1" dirty="0" smtClean="0">
                <a:cs typeface="Times New Roman" pitchFamily="18" charset="0"/>
              </a:rPr>
              <a:t>related to effectiveness of science teams (e.g., addressing variations in knowledge and conflict arising)</a:t>
            </a:r>
          </a:p>
          <a:p>
            <a:pPr lvl="1" defTabSz="4387850">
              <a:buSzPct val="85000"/>
              <a:defRPr/>
            </a:pPr>
            <a:r>
              <a:rPr lang="en-US" sz="2200" b="1" dirty="0">
                <a:cs typeface="Times New Roman" pitchFamily="18" charset="0"/>
              </a:rPr>
              <a:t>Nature of the </a:t>
            </a:r>
            <a:r>
              <a:rPr lang="en-US" sz="2200" b="1" u="sng" dirty="0">
                <a:solidFill>
                  <a:srgbClr val="800000"/>
                </a:solidFill>
                <a:cs typeface="Times New Roman" pitchFamily="18" charset="0"/>
              </a:rPr>
              <a:t>teamwork competencies will vary</a:t>
            </a:r>
            <a:r>
              <a:rPr lang="en-US" sz="2200" b="1" dirty="0">
                <a:cs typeface="Times New Roman" pitchFamily="18" charset="0"/>
              </a:rPr>
              <a:t> tremendously and influence outcomes of scientific collaboration</a:t>
            </a:r>
          </a:p>
          <a:p>
            <a:pPr lvl="1" defTabSz="4387850">
              <a:buSzPct val="85000"/>
              <a:defRPr/>
            </a:pPr>
            <a:r>
              <a:rPr lang="en-US" sz="2200" b="1" dirty="0" smtClean="0">
                <a:cs typeface="Times New Roman" pitchFamily="18" charset="0"/>
              </a:rPr>
              <a:t>Recognize </a:t>
            </a:r>
            <a:r>
              <a:rPr lang="en-US" sz="2200" b="1" dirty="0">
                <a:cs typeface="Times New Roman" pitchFamily="18" charset="0"/>
              </a:rPr>
              <a:t>that </a:t>
            </a:r>
            <a:r>
              <a:rPr lang="en-US" sz="2200" b="1" u="sng" dirty="0">
                <a:solidFill>
                  <a:srgbClr val="800000"/>
                </a:solidFill>
                <a:cs typeface="Times New Roman" pitchFamily="18" charset="0"/>
              </a:rPr>
              <a:t>varied forms of conflict</a:t>
            </a:r>
            <a:r>
              <a:rPr lang="en-US" sz="2200" b="1" dirty="0">
                <a:cs typeface="Times New Roman" pitchFamily="18" charset="0"/>
              </a:rPr>
              <a:t> will occur as project </a:t>
            </a:r>
            <a:r>
              <a:rPr lang="en-US" sz="2200" b="1" u="sng" dirty="0">
                <a:solidFill>
                  <a:srgbClr val="800000"/>
                </a:solidFill>
                <a:cs typeface="Times New Roman" pitchFamily="18" charset="0"/>
              </a:rPr>
              <a:t>complexity increases</a:t>
            </a:r>
            <a:r>
              <a:rPr lang="en-US" sz="2200" b="1" dirty="0" smtClean="0">
                <a:cs typeface="Times New Roman" pitchFamily="18" charset="0"/>
              </a:rPr>
              <a:t>.</a:t>
            </a:r>
          </a:p>
          <a:p>
            <a:pPr lvl="1" defTabSz="4387850">
              <a:buSzPct val="85000"/>
              <a:defRPr/>
            </a:pPr>
            <a:r>
              <a:rPr lang="en-US" sz="2200" b="1" dirty="0" smtClean="0">
                <a:cs typeface="Times New Roman" pitchFamily="18" charset="0"/>
              </a:rPr>
              <a:t>Recognize complexity inherent in </a:t>
            </a:r>
            <a:r>
              <a:rPr lang="en-US" sz="2200" b="1" u="sng" dirty="0" smtClean="0">
                <a:solidFill>
                  <a:srgbClr val="800000"/>
                </a:solidFill>
                <a:cs typeface="Times New Roman" pitchFamily="18" charset="0"/>
              </a:rPr>
              <a:t>multi-team systems</a:t>
            </a:r>
            <a:r>
              <a:rPr lang="en-US" sz="2200" b="1" dirty="0" smtClean="0">
                <a:cs typeface="Times New Roman" pitchFamily="18" charset="0"/>
              </a:rPr>
              <a:t> approach to scientific ecosystem</a:t>
            </a:r>
            <a:endParaRPr lang="en-US" sz="2200" b="1" dirty="0">
              <a:cs typeface="Times New Roman" pitchFamily="18" charset="0"/>
            </a:endParaRPr>
          </a:p>
        </p:txBody>
      </p:sp>
      <p:sp>
        <p:nvSpPr>
          <p:cNvPr id="4"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III. ARCUS Challenge </a:t>
            </a:r>
            <a:r>
              <a:rPr lang="en-US" sz="3600" b="1" dirty="0">
                <a:solidFill>
                  <a:schemeClr val="accent1">
                    <a:satMod val="150000"/>
                  </a:schemeClr>
                </a:solidFill>
                <a:effectLst>
                  <a:outerShdw blurRad="38100" dist="38100" dir="2700000" algn="tl">
                    <a:srgbClr val="000000">
                      <a:alpha val="43137"/>
                    </a:srgbClr>
                  </a:outerShdw>
                </a:effectLst>
              </a:rPr>
              <a:t>3</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Understanding </a:t>
            </a:r>
            <a:r>
              <a:rPr lang="en-US" sz="3600" b="1" i="1" dirty="0" smtClean="0">
                <a:solidFill>
                  <a:schemeClr val="accent1">
                    <a:satMod val="150000"/>
                  </a:schemeClr>
                </a:solidFill>
                <a:effectLst>
                  <a:outerShdw blurRad="38100" dist="38100" dir="2700000" algn="tl">
                    <a:srgbClr val="000000">
                      <a:alpha val="43137"/>
                    </a:srgbClr>
                  </a:outerShdw>
                </a:effectLst>
              </a:rPr>
              <a:t>Teamwork Basics</a:t>
            </a:r>
            <a:endParaRPr lang="en-US" sz="3600" b="1" i="1" dirty="0">
              <a:solidFill>
                <a:schemeClr val="accent1">
                  <a:satMod val="150000"/>
                </a:schemeClr>
              </a:solidFill>
              <a:effectLst>
                <a:outerShdw blurRad="38100" dist="38100" dir="2700000" algn="tl">
                  <a:srgbClr val="000000">
                    <a:alpha val="43137"/>
                  </a:srgbClr>
                </a:outerShdw>
              </a:effectLst>
            </a:endParaRPr>
          </a:p>
        </p:txBody>
      </p:sp>
      <p:sp>
        <p:nvSpPr>
          <p:cNvPr id="5" name="Rectangle 4"/>
          <p:cNvSpPr/>
          <p:nvPr/>
        </p:nvSpPr>
        <p:spPr>
          <a:xfrm>
            <a:off x="0" y="6073914"/>
            <a:ext cx="9144000" cy="707886"/>
          </a:xfrm>
          <a:prstGeom prst="rect">
            <a:avLst/>
          </a:prstGeom>
        </p:spPr>
        <p:txBody>
          <a:bodyPr wrap="square">
            <a:spAutoFit/>
          </a:bodyPr>
          <a:lstStyle/>
          <a:p>
            <a:pPr marL="4763" lvl="1">
              <a:spcBef>
                <a:spcPts val="0"/>
              </a:spcBef>
              <a:buClr>
                <a:srgbClr val="F0AD00"/>
              </a:buClr>
              <a:buSzPct val="80000"/>
              <a:buNone/>
            </a:pPr>
            <a:r>
              <a:rPr lang="en-US" sz="2000" b="1" dirty="0" smtClean="0">
                <a:solidFill>
                  <a:srgbClr val="800000"/>
                </a:solidFill>
              </a:rPr>
              <a:t>ARCUS MESSAGE: </a:t>
            </a:r>
            <a:r>
              <a:rPr lang="en-US" sz="2000" b="1" i="1" dirty="0" smtClean="0">
                <a:solidFill>
                  <a:srgbClr val="800000"/>
                </a:solidFill>
              </a:rPr>
              <a:t>Develop </a:t>
            </a:r>
            <a:r>
              <a:rPr lang="en-US" sz="2000" b="1" i="1" dirty="0">
                <a:solidFill>
                  <a:srgbClr val="800000"/>
                </a:solidFill>
              </a:rPr>
              <a:t>understanding of foundational concepts in teamwork to make scientific discoveries and develop </a:t>
            </a:r>
            <a:r>
              <a:rPr lang="en-US" sz="2000" b="1" i="1" dirty="0" smtClean="0">
                <a:solidFill>
                  <a:srgbClr val="800000"/>
                </a:solidFill>
              </a:rPr>
              <a:t>solutions in </a:t>
            </a:r>
            <a:r>
              <a:rPr lang="en-US" sz="2000" b="1" i="1" dirty="0">
                <a:solidFill>
                  <a:srgbClr val="800000"/>
                </a:solidFill>
              </a:rPr>
              <a:t>service of society</a:t>
            </a:r>
            <a:r>
              <a:rPr lang="en-US" sz="2000" b="1" i="1" dirty="0" smtClean="0">
                <a:solidFill>
                  <a:srgbClr val="800000"/>
                </a:solidFill>
              </a:rPr>
              <a:t>.</a:t>
            </a:r>
            <a:endParaRPr lang="en-US" sz="2000" b="1" i="1" dirty="0">
              <a:solidFill>
                <a:srgbClr val="800000"/>
              </a:solidFill>
            </a:endParaRPr>
          </a:p>
        </p:txBody>
      </p:sp>
    </p:spTree>
    <p:extLst>
      <p:ext uri="{BB962C8B-B14F-4D97-AF65-F5344CB8AC3E}">
        <p14:creationId xmlns:p14="http://schemas.microsoft.com/office/powerpoint/2010/main" val="788074607"/>
      </p:ext>
    </p:extLst>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76200" y="1447800"/>
            <a:ext cx="9067800" cy="4648200"/>
          </a:xfrm>
        </p:spPr>
        <p:txBody>
          <a:bodyPr>
            <a:noAutofit/>
          </a:bodyPr>
          <a:lstStyle/>
          <a:p>
            <a:pPr marL="0" indent="0">
              <a:lnSpc>
                <a:spcPct val="90000"/>
              </a:lnSpc>
              <a:buNone/>
            </a:pPr>
            <a:r>
              <a:rPr lang="en-US" sz="2500" b="1" dirty="0" smtClean="0">
                <a:solidFill>
                  <a:srgbClr val="800000"/>
                </a:solidFill>
              </a:rPr>
              <a:t>OVERVIEW - Why Team Science?</a:t>
            </a:r>
          </a:p>
          <a:p>
            <a:pPr marL="275717" indent="-284163">
              <a:lnSpc>
                <a:spcPct val="90000"/>
              </a:lnSpc>
            </a:pPr>
            <a:r>
              <a:rPr lang="en-US" sz="2500" b="1" dirty="0" smtClean="0"/>
              <a:t>Setting the Stage</a:t>
            </a:r>
            <a:endParaRPr lang="en-US" sz="2500" b="1" dirty="0"/>
          </a:p>
          <a:p>
            <a:pPr marL="0" indent="0">
              <a:lnSpc>
                <a:spcPct val="90000"/>
              </a:lnSpc>
              <a:buNone/>
            </a:pPr>
            <a:r>
              <a:rPr lang="en-US" sz="2500" b="1" dirty="0" smtClean="0">
                <a:solidFill>
                  <a:srgbClr val="800000"/>
                </a:solidFill>
              </a:rPr>
              <a:t>Part I. ARCUS Challenge 1</a:t>
            </a:r>
            <a:endParaRPr lang="en-US" sz="2500" b="1" dirty="0">
              <a:solidFill>
                <a:srgbClr val="800000"/>
              </a:solidFill>
            </a:endParaRPr>
          </a:p>
          <a:p>
            <a:pPr marL="275717" indent="-284163">
              <a:lnSpc>
                <a:spcPct val="90000"/>
              </a:lnSpc>
            </a:pPr>
            <a:r>
              <a:rPr lang="en-US" sz="2500" b="1" dirty="0"/>
              <a:t>Defining Research </a:t>
            </a:r>
            <a:r>
              <a:rPr lang="en-US" sz="2500" b="1" dirty="0" smtClean="0"/>
              <a:t>Approaches</a:t>
            </a:r>
          </a:p>
          <a:p>
            <a:pPr marL="0" indent="0">
              <a:lnSpc>
                <a:spcPct val="90000"/>
              </a:lnSpc>
              <a:buNone/>
            </a:pPr>
            <a:r>
              <a:rPr lang="en-US" sz="2500" b="1" dirty="0" smtClean="0">
                <a:solidFill>
                  <a:srgbClr val="800000"/>
                </a:solidFill>
              </a:rPr>
              <a:t>Part II. ARCUS </a:t>
            </a:r>
            <a:r>
              <a:rPr lang="en-US" sz="2500" b="1" dirty="0">
                <a:solidFill>
                  <a:srgbClr val="800000"/>
                </a:solidFill>
              </a:rPr>
              <a:t>Challenge </a:t>
            </a:r>
            <a:r>
              <a:rPr lang="en-US" sz="2500" b="1" dirty="0" smtClean="0">
                <a:solidFill>
                  <a:srgbClr val="800000"/>
                </a:solidFill>
              </a:rPr>
              <a:t>2</a:t>
            </a:r>
            <a:endParaRPr lang="en-US" sz="2500" b="1" dirty="0">
              <a:solidFill>
                <a:srgbClr val="800000"/>
              </a:solidFill>
            </a:endParaRPr>
          </a:p>
          <a:p>
            <a:pPr marL="275717" indent="-284163">
              <a:lnSpc>
                <a:spcPct val="90000"/>
              </a:lnSpc>
            </a:pPr>
            <a:r>
              <a:rPr lang="en-US" sz="2500" b="1" dirty="0" smtClean="0"/>
              <a:t>Understanding Team Science</a:t>
            </a:r>
            <a:endParaRPr lang="en-US" sz="2500" b="1" dirty="0"/>
          </a:p>
          <a:p>
            <a:pPr marL="0" indent="0">
              <a:lnSpc>
                <a:spcPct val="90000"/>
              </a:lnSpc>
              <a:buNone/>
            </a:pPr>
            <a:r>
              <a:rPr lang="en-US" sz="2500" b="1" dirty="0" smtClean="0">
                <a:solidFill>
                  <a:srgbClr val="800000"/>
                </a:solidFill>
              </a:rPr>
              <a:t>Part III. ARCUS </a:t>
            </a:r>
            <a:r>
              <a:rPr lang="en-US" sz="2500" b="1" dirty="0">
                <a:solidFill>
                  <a:srgbClr val="800000"/>
                </a:solidFill>
              </a:rPr>
              <a:t>Challenge </a:t>
            </a:r>
            <a:r>
              <a:rPr lang="en-US" sz="2500" b="1" dirty="0" smtClean="0">
                <a:solidFill>
                  <a:srgbClr val="800000"/>
                </a:solidFill>
              </a:rPr>
              <a:t>3</a:t>
            </a:r>
            <a:endParaRPr lang="en-US" sz="2500" b="1" dirty="0">
              <a:solidFill>
                <a:srgbClr val="800000"/>
              </a:solidFill>
            </a:endParaRPr>
          </a:p>
          <a:p>
            <a:pPr marL="275717" indent="-284163">
              <a:lnSpc>
                <a:spcPct val="90000"/>
              </a:lnSpc>
            </a:pPr>
            <a:r>
              <a:rPr lang="en-US" sz="2500" b="1" dirty="0"/>
              <a:t>Understanding </a:t>
            </a:r>
            <a:r>
              <a:rPr lang="en-US" sz="2500" b="1" dirty="0" smtClean="0"/>
              <a:t>Teamwork</a:t>
            </a:r>
          </a:p>
          <a:p>
            <a:pPr marL="0" indent="0">
              <a:lnSpc>
                <a:spcPct val="90000"/>
              </a:lnSpc>
              <a:buNone/>
            </a:pPr>
            <a:r>
              <a:rPr lang="en-US" sz="2500" b="1" dirty="0">
                <a:solidFill>
                  <a:srgbClr val="800000"/>
                </a:solidFill>
              </a:rPr>
              <a:t>Part </a:t>
            </a:r>
            <a:r>
              <a:rPr lang="en-US" sz="2500" b="1" dirty="0" smtClean="0">
                <a:solidFill>
                  <a:srgbClr val="800000"/>
                </a:solidFill>
              </a:rPr>
              <a:t>IV. ARCUS </a:t>
            </a:r>
            <a:r>
              <a:rPr lang="en-US" sz="2500" b="1" dirty="0">
                <a:solidFill>
                  <a:srgbClr val="800000"/>
                </a:solidFill>
              </a:rPr>
              <a:t>Challenge </a:t>
            </a:r>
            <a:r>
              <a:rPr lang="en-US" sz="2500" b="1" dirty="0" smtClean="0">
                <a:solidFill>
                  <a:srgbClr val="800000"/>
                </a:solidFill>
              </a:rPr>
              <a:t>4</a:t>
            </a:r>
            <a:endParaRPr lang="en-US" sz="2500" b="1" dirty="0">
              <a:solidFill>
                <a:srgbClr val="800000"/>
              </a:solidFill>
            </a:endParaRPr>
          </a:p>
          <a:p>
            <a:pPr marL="275717" indent="-284163">
              <a:lnSpc>
                <a:spcPct val="90000"/>
              </a:lnSpc>
            </a:pPr>
            <a:r>
              <a:rPr lang="en-US" sz="2500" b="1" dirty="0" smtClean="0"/>
              <a:t>Preparing for Team Science</a:t>
            </a:r>
          </a:p>
          <a:p>
            <a:pPr marL="0" indent="0">
              <a:lnSpc>
                <a:spcPct val="90000"/>
              </a:lnSpc>
              <a:buNone/>
            </a:pPr>
            <a:r>
              <a:rPr lang="en-US" sz="2500" b="1" dirty="0">
                <a:solidFill>
                  <a:srgbClr val="800000"/>
                </a:solidFill>
              </a:rPr>
              <a:t>Part </a:t>
            </a:r>
            <a:r>
              <a:rPr lang="en-US" sz="2500" b="1" dirty="0" smtClean="0">
                <a:solidFill>
                  <a:srgbClr val="800000"/>
                </a:solidFill>
              </a:rPr>
              <a:t>V</a:t>
            </a:r>
            <a:r>
              <a:rPr lang="en-US" sz="2500" b="1" dirty="0">
                <a:solidFill>
                  <a:srgbClr val="800000"/>
                </a:solidFill>
              </a:rPr>
              <a:t>. </a:t>
            </a:r>
            <a:r>
              <a:rPr lang="en-US" sz="2500" b="1" dirty="0" smtClean="0">
                <a:solidFill>
                  <a:srgbClr val="800000"/>
                </a:solidFill>
              </a:rPr>
              <a:t>ARCUS </a:t>
            </a:r>
            <a:r>
              <a:rPr lang="en-US" sz="2500" b="1" dirty="0">
                <a:solidFill>
                  <a:srgbClr val="800000"/>
                </a:solidFill>
              </a:rPr>
              <a:t>Challenge </a:t>
            </a:r>
            <a:r>
              <a:rPr lang="en-US" sz="2500" b="1" dirty="0" smtClean="0">
                <a:solidFill>
                  <a:srgbClr val="800000"/>
                </a:solidFill>
              </a:rPr>
              <a:t>5</a:t>
            </a:r>
            <a:endParaRPr lang="en-US" sz="2500" b="1" dirty="0">
              <a:solidFill>
                <a:srgbClr val="800000"/>
              </a:solidFill>
            </a:endParaRPr>
          </a:p>
          <a:p>
            <a:pPr marL="275717" indent="-284163">
              <a:lnSpc>
                <a:spcPct val="90000"/>
              </a:lnSpc>
            </a:pPr>
            <a:r>
              <a:rPr lang="en-US" sz="2500" b="1" dirty="0" smtClean="0"/>
              <a:t>Education and Learning for Team Science</a:t>
            </a:r>
            <a:endParaRPr lang="en-US" sz="2500" b="1" dirty="0"/>
          </a:p>
          <a:p>
            <a:pPr marL="275717" indent="-284163">
              <a:lnSpc>
                <a:spcPct val="90000"/>
              </a:lnSpc>
            </a:pPr>
            <a:endParaRPr lang="en-US" sz="2500" b="1" dirty="0"/>
          </a:p>
        </p:txBody>
      </p:sp>
      <p:sp>
        <p:nvSpPr>
          <p:cNvPr id="6" name="Title 1"/>
          <p:cNvSpPr>
            <a:spLocks noGrp="1"/>
          </p:cNvSpPr>
          <p:nvPr>
            <p:ph type="title"/>
          </p:nvPr>
        </p:nvSpPr>
        <p:spPr>
          <a:xfrm>
            <a:off x="0" y="609600"/>
            <a:ext cx="8991600" cy="838200"/>
          </a:xfrm>
        </p:spPr>
        <p:txBody>
          <a:bodyPr rtlCol="0">
            <a:noAutofit/>
          </a:bodyPr>
          <a:lstStyle/>
          <a:p>
            <a:pPr>
              <a:defRPr/>
            </a:pPr>
            <a:r>
              <a:rPr lang="en-US" sz="4000" dirty="0"/>
              <a:t>Overview of </a:t>
            </a:r>
            <a:r>
              <a:rPr lang="en-US" sz="4000" dirty="0" smtClean="0"/>
              <a:t>ARCUS and Team </a:t>
            </a:r>
            <a:r>
              <a:rPr lang="en-US" sz="4000" dirty="0"/>
              <a:t>Science</a:t>
            </a:r>
            <a:endParaRPr lang="en-US" sz="4000" i="1" dirty="0"/>
          </a:p>
        </p:txBody>
      </p:sp>
      <p:pic>
        <p:nvPicPr>
          <p:cNvPr id="3" name="Picture 2"/>
          <p:cNvPicPr>
            <a:picLocks noChangeAspect="1"/>
          </p:cNvPicPr>
          <p:nvPr/>
        </p:nvPicPr>
        <p:blipFill>
          <a:blip r:embed="rId3"/>
          <a:stretch>
            <a:fillRect/>
          </a:stretch>
        </p:blipFill>
        <p:spPr>
          <a:xfrm>
            <a:off x="5791200" y="1981200"/>
            <a:ext cx="2794000" cy="2794000"/>
          </a:xfrm>
          <a:prstGeom prst="rect">
            <a:avLst/>
          </a:prstGeom>
        </p:spPr>
      </p:pic>
    </p:spTree>
    <p:extLst>
      <p:ext uri="{BB962C8B-B14F-4D97-AF65-F5344CB8AC3E}">
        <p14:creationId xmlns:p14="http://schemas.microsoft.com/office/powerpoint/2010/main" val="160372977"/>
      </p:ext>
    </p:extLst>
  </p:cSld>
  <p:clrMapOvr>
    <a:masterClrMapping/>
  </p:clrMapOvr>
  <p:transition>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060" t="16188" r="7673" b="6483"/>
          <a:stretch/>
        </p:blipFill>
        <p:spPr bwMode="auto">
          <a:xfrm>
            <a:off x="4640269" y="2057400"/>
            <a:ext cx="4427531"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0" y="2133600"/>
            <a:ext cx="4800600" cy="41148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400" b="1" dirty="0" smtClean="0">
                <a:solidFill>
                  <a:srgbClr val="800000"/>
                </a:solidFill>
              </a:rPr>
              <a:t>Research Orientation Scale </a:t>
            </a:r>
            <a:r>
              <a:rPr lang="en-US" sz="2400" dirty="0" smtClean="0"/>
              <a:t>(Hall, </a:t>
            </a:r>
            <a:r>
              <a:rPr lang="en-US" sz="2400" dirty="0" err="1" smtClean="0"/>
              <a:t>Stokols</a:t>
            </a:r>
            <a:r>
              <a:rPr lang="en-US" sz="2400" dirty="0" smtClean="0"/>
              <a:t>, et al., 2008)</a:t>
            </a:r>
          </a:p>
          <a:p>
            <a:r>
              <a:rPr lang="en-US" sz="2400" dirty="0" smtClean="0"/>
              <a:t>Assesses </a:t>
            </a:r>
            <a:r>
              <a:rPr lang="en-US" sz="2400" b="1" u="sng" dirty="0" smtClean="0">
                <a:solidFill>
                  <a:srgbClr val="800000"/>
                </a:solidFill>
              </a:rPr>
              <a:t>collaboration values and attitudes</a:t>
            </a:r>
            <a:r>
              <a:rPr lang="en-US" sz="2400" dirty="0" smtClean="0"/>
              <a:t> in science team members</a:t>
            </a:r>
          </a:p>
          <a:p>
            <a:r>
              <a:rPr lang="en-US" sz="2400" dirty="0" smtClean="0"/>
              <a:t>Measures each of four major research orientations: </a:t>
            </a:r>
          </a:p>
          <a:p>
            <a:pPr lvl="1"/>
            <a:r>
              <a:rPr lang="en-US" sz="2400" dirty="0" err="1" smtClean="0"/>
              <a:t>Unidisciplinary</a:t>
            </a:r>
            <a:endParaRPr lang="en-US" sz="2400" dirty="0" smtClean="0"/>
          </a:p>
          <a:p>
            <a:pPr lvl="1"/>
            <a:r>
              <a:rPr lang="en-US" sz="2400" dirty="0" smtClean="0"/>
              <a:t>Multidisciplinary </a:t>
            </a:r>
          </a:p>
          <a:p>
            <a:pPr lvl="1"/>
            <a:r>
              <a:rPr lang="en-US" sz="2400" dirty="0" smtClean="0"/>
              <a:t>Inter/</a:t>
            </a:r>
            <a:r>
              <a:rPr lang="en-US" sz="2400" dirty="0" err="1" smtClean="0"/>
              <a:t>Transdisciplinary</a:t>
            </a:r>
            <a:endParaRPr lang="en-US" sz="2400" dirty="0" smtClean="0"/>
          </a:p>
        </p:txBody>
      </p:sp>
      <p:sp>
        <p:nvSpPr>
          <p:cNvPr id="2" name="Rectangle 1"/>
          <p:cNvSpPr/>
          <p:nvPr/>
        </p:nvSpPr>
        <p:spPr>
          <a:xfrm>
            <a:off x="26073" y="6334036"/>
            <a:ext cx="9144000" cy="600164"/>
          </a:xfrm>
          <a:prstGeom prst="rect">
            <a:avLst/>
          </a:prstGeom>
        </p:spPr>
        <p:txBody>
          <a:bodyPr wrap="square">
            <a:spAutoFit/>
          </a:bodyPr>
          <a:lstStyle/>
          <a:p>
            <a:pPr marL="517525" indent="-400050">
              <a:buNone/>
            </a:pPr>
            <a:r>
              <a:rPr lang="en-US" sz="1100" dirty="0"/>
              <a:t>Hall, K. L., </a:t>
            </a:r>
            <a:r>
              <a:rPr lang="en-US" sz="1100" dirty="0" err="1"/>
              <a:t>Stokols</a:t>
            </a:r>
            <a:r>
              <a:rPr lang="en-US" sz="1100" dirty="0"/>
              <a:t>, D., Moser, R. P., Taylor, B. K., </a:t>
            </a:r>
            <a:r>
              <a:rPr lang="en-US" sz="1100" dirty="0" err="1"/>
              <a:t>Thornquist</a:t>
            </a:r>
            <a:r>
              <a:rPr lang="en-US" sz="1100" dirty="0"/>
              <a:t>, M. D., </a:t>
            </a:r>
            <a:r>
              <a:rPr lang="en-US" sz="1100" dirty="0" err="1"/>
              <a:t>Nebeling</a:t>
            </a:r>
            <a:r>
              <a:rPr lang="en-US" sz="1100" dirty="0"/>
              <a:t>, L. C., et al. (2008). The collaboration readiness of </a:t>
            </a:r>
            <a:r>
              <a:rPr lang="en-US" sz="1100" dirty="0" err="1"/>
              <a:t>transdisciplinary</a:t>
            </a:r>
            <a:r>
              <a:rPr lang="en-US" sz="1100" dirty="0"/>
              <a:t> research teams and centers findings from the National Cancer Institute's TREC Year-One evaluation study</a:t>
            </a:r>
            <a:r>
              <a:rPr lang="en-US" sz="1100" i="1" dirty="0"/>
              <a:t>. American Journal of Preventive Medicine, 35(2S)</a:t>
            </a:r>
            <a:r>
              <a:rPr lang="en-US" sz="1100" dirty="0"/>
              <a:t>, S161-S172</a:t>
            </a:r>
            <a:r>
              <a:rPr lang="en-US" sz="1100" dirty="0" smtClean="0"/>
              <a:t>.</a:t>
            </a:r>
          </a:p>
        </p:txBody>
      </p:sp>
      <p:sp>
        <p:nvSpPr>
          <p:cNvPr id="8"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IV. ARCUS Challenge </a:t>
            </a:r>
            <a:r>
              <a:rPr lang="en-US" sz="3600" b="1" dirty="0">
                <a:solidFill>
                  <a:schemeClr val="accent1">
                    <a:satMod val="150000"/>
                  </a:schemeClr>
                </a:solidFill>
                <a:effectLst>
                  <a:outerShdw blurRad="38100" dist="38100" dir="2700000" algn="tl">
                    <a:srgbClr val="000000">
                      <a:alpha val="43137"/>
                    </a:srgbClr>
                  </a:outerShdw>
                </a:effectLst>
              </a:rPr>
              <a:t>4</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Preparing for the T</a:t>
            </a:r>
            <a:r>
              <a:rPr lang="en-US" sz="3600" b="1" i="1" dirty="0" smtClean="0">
                <a:solidFill>
                  <a:schemeClr val="accent1">
                    <a:satMod val="150000"/>
                  </a:schemeClr>
                </a:solidFill>
                <a:effectLst>
                  <a:outerShdw blurRad="38100" dist="38100" dir="2700000" algn="tl">
                    <a:srgbClr val="000000">
                      <a:alpha val="43137"/>
                    </a:srgbClr>
                  </a:outerShdw>
                </a:effectLst>
              </a:rPr>
              <a:t>eam </a:t>
            </a:r>
            <a:r>
              <a:rPr lang="en-US" sz="3600" b="1" i="1" dirty="0">
                <a:solidFill>
                  <a:schemeClr val="accent1">
                    <a:satMod val="150000"/>
                  </a:schemeClr>
                </a:solidFill>
                <a:effectLst>
                  <a:outerShdw blurRad="38100" dist="38100" dir="2700000" algn="tl">
                    <a:srgbClr val="000000">
                      <a:alpha val="43137"/>
                    </a:srgbClr>
                  </a:outerShdw>
                </a:effectLst>
              </a:rPr>
              <a:t>in Team Science</a:t>
            </a:r>
          </a:p>
        </p:txBody>
      </p:sp>
      <p:sp>
        <p:nvSpPr>
          <p:cNvPr id="4" name="Rectangle 3"/>
          <p:cNvSpPr/>
          <p:nvPr/>
        </p:nvSpPr>
        <p:spPr>
          <a:xfrm>
            <a:off x="0" y="1447800"/>
            <a:ext cx="9144000" cy="769441"/>
          </a:xfrm>
          <a:prstGeom prst="rect">
            <a:avLst/>
          </a:prstGeom>
        </p:spPr>
        <p:txBody>
          <a:bodyPr wrap="square">
            <a:spAutoFit/>
          </a:bodyPr>
          <a:lstStyle/>
          <a:p>
            <a:pPr marL="118872" defTabSz="4387850">
              <a:spcBef>
                <a:spcPct val="20000"/>
              </a:spcBef>
              <a:buSzPct val="85000"/>
              <a:defRPr/>
            </a:pPr>
            <a:r>
              <a:rPr lang="en-US" sz="2200" b="1" u="sng" dirty="0" smtClean="0">
                <a:solidFill>
                  <a:srgbClr val="800000"/>
                </a:solidFill>
              </a:rPr>
              <a:t>ARCUS </a:t>
            </a:r>
            <a:r>
              <a:rPr lang="en-US" sz="2200" b="1" u="sng" dirty="0">
                <a:solidFill>
                  <a:srgbClr val="800000"/>
                </a:solidFill>
              </a:rPr>
              <a:t>CHALLENGE 4 </a:t>
            </a:r>
            <a:r>
              <a:rPr lang="en-US" sz="2200" b="1" dirty="0"/>
              <a:t>– Challenge in preparing researchers for the team part of team science initiatives</a:t>
            </a:r>
          </a:p>
        </p:txBody>
      </p:sp>
    </p:spTree>
    <p:extLst>
      <p:ext uri="{BB962C8B-B14F-4D97-AF65-F5344CB8AC3E}">
        <p14:creationId xmlns:p14="http://schemas.microsoft.com/office/powerpoint/2010/main" val="3596866477"/>
      </p:ext>
    </p:extLst>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0" y="1981200"/>
            <a:ext cx="3775516" cy="41148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400" b="1" dirty="0" smtClean="0">
                <a:solidFill>
                  <a:srgbClr val="800000"/>
                </a:solidFill>
              </a:rPr>
              <a:t>Scholarly Activities Scale </a:t>
            </a:r>
            <a:r>
              <a:rPr lang="en-US" sz="2400" dirty="0"/>
              <a:t>(Hall, </a:t>
            </a:r>
            <a:r>
              <a:rPr lang="en-US" sz="2400" dirty="0" err="1"/>
              <a:t>Stokols</a:t>
            </a:r>
            <a:r>
              <a:rPr lang="en-US" sz="2400" dirty="0"/>
              <a:t>, et al., 2008</a:t>
            </a:r>
            <a:r>
              <a:rPr lang="en-US" sz="2400" dirty="0" smtClean="0"/>
              <a:t>)</a:t>
            </a:r>
          </a:p>
          <a:p>
            <a:r>
              <a:rPr lang="en-US" sz="2400" dirty="0" smtClean="0"/>
              <a:t>Assesses </a:t>
            </a:r>
            <a:r>
              <a:rPr lang="en-US" sz="2400" b="1" u="sng" dirty="0" smtClean="0">
                <a:solidFill>
                  <a:srgbClr val="800000"/>
                </a:solidFill>
              </a:rPr>
              <a:t>intentions for exploration</a:t>
            </a:r>
            <a:r>
              <a:rPr lang="en-US" sz="2400" dirty="0" smtClean="0"/>
              <a:t> in science team members</a:t>
            </a:r>
          </a:p>
          <a:p>
            <a:r>
              <a:rPr lang="en-US" sz="2400" dirty="0"/>
              <a:t>Assesses </a:t>
            </a:r>
            <a:r>
              <a:rPr lang="en-US" sz="2400" b="1" u="sng" dirty="0" smtClean="0">
                <a:solidFill>
                  <a:srgbClr val="800000"/>
                </a:solidFill>
              </a:rPr>
              <a:t>behaviors demonstrating integration </a:t>
            </a:r>
            <a:r>
              <a:rPr lang="en-US" sz="2400" dirty="0" smtClean="0"/>
              <a:t>in </a:t>
            </a:r>
            <a:r>
              <a:rPr lang="en-US" sz="2400" dirty="0"/>
              <a:t>science team members</a:t>
            </a:r>
          </a:p>
        </p:txBody>
      </p:sp>
      <p:sp>
        <p:nvSpPr>
          <p:cNvPr id="2" name="Rectangle 1"/>
          <p:cNvSpPr/>
          <p:nvPr/>
        </p:nvSpPr>
        <p:spPr>
          <a:xfrm>
            <a:off x="26073" y="6148446"/>
            <a:ext cx="9144000" cy="738664"/>
          </a:xfrm>
          <a:prstGeom prst="rect">
            <a:avLst/>
          </a:prstGeom>
        </p:spPr>
        <p:txBody>
          <a:bodyPr wrap="square">
            <a:spAutoFit/>
          </a:bodyPr>
          <a:lstStyle/>
          <a:p>
            <a:pPr marL="517525" indent="-400050">
              <a:buNone/>
            </a:pPr>
            <a:r>
              <a:rPr lang="en-US" sz="1400" dirty="0"/>
              <a:t>Hall, K. L., </a:t>
            </a:r>
            <a:r>
              <a:rPr lang="en-US" sz="1400" dirty="0" err="1"/>
              <a:t>Stokols</a:t>
            </a:r>
            <a:r>
              <a:rPr lang="en-US" sz="1400" dirty="0"/>
              <a:t>, D., Moser, R. P., Taylor, B. K., </a:t>
            </a:r>
            <a:r>
              <a:rPr lang="en-US" sz="1400" dirty="0" err="1"/>
              <a:t>Thornquist</a:t>
            </a:r>
            <a:r>
              <a:rPr lang="en-US" sz="1400" dirty="0"/>
              <a:t>, M. D., </a:t>
            </a:r>
            <a:r>
              <a:rPr lang="en-US" sz="1400" dirty="0" err="1"/>
              <a:t>Nebeling</a:t>
            </a:r>
            <a:r>
              <a:rPr lang="en-US" sz="1400" dirty="0"/>
              <a:t>, L. C., et al. (2008). The collaboration readiness of </a:t>
            </a:r>
            <a:r>
              <a:rPr lang="en-US" sz="1400" dirty="0" err="1"/>
              <a:t>transdisciplinary</a:t>
            </a:r>
            <a:r>
              <a:rPr lang="en-US" sz="1400" dirty="0"/>
              <a:t> research teams and centers findings from the National Cancer Institute's TREC Year-One evaluation study</a:t>
            </a:r>
            <a:r>
              <a:rPr lang="en-US" sz="1400" i="1" dirty="0"/>
              <a:t>. American Journal of Preventive Medicine, 35(2S)</a:t>
            </a:r>
            <a:r>
              <a:rPr lang="en-US" sz="1400" dirty="0"/>
              <a:t>, S161-S172.</a:t>
            </a:r>
          </a:p>
        </p:txBody>
      </p:sp>
      <p:pic>
        <p:nvPicPr>
          <p:cNvPr id="3" name="Picture 2"/>
          <p:cNvPicPr>
            <a:picLocks noChangeAspect="1"/>
          </p:cNvPicPr>
          <p:nvPr/>
        </p:nvPicPr>
        <p:blipFill>
          <a:blip r:embed="rId2"/>
          <a:stretch>
            <a:fillRect/>
          </a:stretch>
        </p:blipFill>
        <p:spPr>
          <a:xfrm>
            <a:off x="3778144" y="1692165"/>
            <a:ext cx="5287028" cy="4401207"/>
          </a:xfrm>
          <a:prstGeom prst="rect">
            <a:avLst/>
          </a:prstGeom>
        </p:spPr>
      </p:pic>
      <p:sp>
        <p:nvSpPr>
          <p:cNvPr id="8"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IV. ARCUS Challenge </a:t>
            </a:r>
            <a:r>
              <a:rPr lang="en-US" sz="3600" b="1" dirty="0">
                <a:solidFill>
                  <a:schemeClr val="accent1">
                    <a:satMod val="150000"/>
                  </a:schemeClr>
                </a:solidFill>
                <a:effectLst>
                  <a:outerShdw blurRad="38100" dist="38100" dir="2700000" algn="tl">
                    <a:srgbClr val="000000">
                      <a:alpha val="43137"/>
                    </a:srgbClr>
                  </a:outerShdw>
                </a:effectLst>
              </a:rPr>
              <a:t>4</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Preparing for the </a:t>
            </a:r>
            <a:r>
              <a:rPr lang="en-US" sz="3600" b="1" i="1" dirty="0" smtClean="0">
                <a:solidFill>
                  <a:schemeClr val="accent1">
                    <a:satMod val="150000"/>
                  </a:schemeClr>
                </a:solidFill>
                <a:effectLst>
                  <a:outerShdw blurRad="38100" dist="38100" dir="2700000" algn="tl">
                    <a:srgbClr val="000000">
                      <a:alpha val="43137"/>
                    </a:srgbClr>
                  </a:outerShdw>
                </a:effectLst>
              </a:rPr>
              <a:t>Team </a:t>
            </a:r>
            <a:r>
              <a:rPr lang="en-US" sz="3600" b="1" i="1" dirty="0">
                <a:solidFill>
                  <a:schemeClr val="accent1">
                    <a:satMod val="150000"/>
                  </a:schemeClr>
                </a:solidFill>
                <a:effectLst>
                  <a:outerShdw blurRad="38100" dist="38100" dir="2700000" algn="tl">
                    <a:srgbClr val="000000">
                      <a:alpha val="43137"/>
                    </a:srgbClr>
                  </a:outerShdw>
                </a:effectLst>
              </a:rPr>
              <a:t>in Team Science</a:t>
            </a:r>
          </a:p>
        </p:txBody>
      </p:sp>
    </p:spTree>
    <p:extLst>
      <p:ext uri="{BB962C8B-B14F-4D97-AF65-F5344CB8AC3E}">
        <p14:creationId xmlns:p14="http://schemas.microsoft.com/office/powerpoint/2010/main" val="3658533715"/>
      </p:ext>
    </p:extLst>
  </p:cSld>
  <p:clrMapOvr>
    <a:masterClrMapping/>
  </p:clrMapOvr>
  <p:transition>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0" y="1524000"/>
            <a:ext cx="9144000" cy="462560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r>
              <a:rPr lang="en-US" sz="1800" b="1" u="sng" dirty="0" smtClean="0"/>
              <a:t>NIH </a:t>
            </a:r>
            <a:r>
              <a:rPr lang="en-US" sz="1800" b="1" u="sng" dirty="0"/>
              <a:t>Field </a:t>
            </a:r>
            <a:r>
              <a:rPr lang="en-US" sz="1800" b="1" u="sng" dirty="0" smtClean="0"/>
              <a:t>Guide’s Scientific “</a:t>
            </a:r>
            <a:r>
              <a:rPr lang="en-US" sz="1800" b="1" u="sng" dirty="0" smtClean="0">
                <a:solidFill>
                  <a:srgbClr val="800000"/>
                </a:solidFill>
              </a:rPr>
              <a:t>Prenuptial Agreement</a:t>
            </a:r>
            <a:r>
              <a:rPr lang="en-US" sz="1800" b="1" u="sng" dirty="0" smtClean="0"/>
              <a:t>”</a:t>
            </a:r>
            <a:endParaRPr lang="en-US" sz="1800" b="1" u="sng" dirty="0"/>
          </a:p>
          <a:p>
            <a:pPr marL="344488" indent="-225425"/>
            <a:r>
              <a:rPr lang="en-US" sz="1800" dirty="0" smtClean="0"/>
              <a:t>Collaborative agreement first </a:t>
            </a:r>
            <a:r>
              <a:rPr lang="en-US" sz="1800" dirty="0"/>
              <a:t>and most important step toward a successful research </a:t>
            </a:r>
            <a:r>
              <a:rPr lang="en-US" sz="1800" dirty="0" smtClean="0"/>
              <a:t>partnership</a:t>
            </a:r>
            <a:endParaRPr lang="en-US" sz="1800" dirty="0"/>
          </a:p>
          <a:p>
            <a:pPr marL="637096" lvl="1" indent="-225425"/>
            <a:r>
              <a:rPr lang="en-US" sz="1800" dirty="0" smtClean="0"/>
              <a:t>Best way </a:t>
            </a:r>
            <a:r>
              <a:rPr lang="en-US" sz="1800" dirty="0"/>
              <a:t>to </a:t>
            </a:r>
            <a:r>
              <a:rPr lang="en-US" sz="1800" b="1" u="sng" dirty="0">
                <a:solidFill>
                  <a:srgbClr val="800000"/>
                </a:solidFill>
              </a:rPr>
              <a:t>begin to develop trust</a:t>
            </a:r>
            <a:r>
              <a:rPr lang="en-US" sz="1800" dirty="0">
                <a:solidFill>
                  <a:srgbClr val="800000"/>
                </a:solidFill>
              </a:rPr>
              <a:t> </a:t>
            </a:r>
            <a:r>
              <a:rPr lang="en-US" sz="1800" dirty="0"/>
              <a:t>among those with whom you wish to have strong, highly collaborative scientific </a:t>
            </a:r>
            <a:r>
              <a:rPr lang="en-US" sz="1800" dirty="0" smtClean="0"/>
              <a:t>interactions</a:t>
            </a:r>
            <a:endParaRPr lang="en-US" sz="1800" dirty="0"/>
          </a:p>
          <a:p>
            <a:pPr marL="344488" indent="-225425"/>
            <a:r>
              <a:rPr lang="en-US" sz="1800" dirty="0" smtClean="0"/>
              <a:t>Can </a:t>
            </a:r>
            <a:r>
              <a:rPr lang="en-US" sz="1800" dirty="0"/>
              <a:t>lay the </a:t>
            </a:r>
            <a:r>
              <a:rPr lang="en-US" sz="1800" b="1" u="sng" dirty="0">
                <a:solidFill>
                  <a:srgbClr val="800000"/>
                </a:solidFill>
              </a:rPr>
              <a:t>foundation</a:t>
            </a:r>
            <a:r>
              <a:rPr lang="en-US" sz="1800" dirty="0"/>
              <a:t> for the continued relationship by </a:t>
            </a:r>
            <a:r>
              <a:rPr lang="en-US" sz="1800" b="1" u="sng" dirty="0">
                <a:solidFill>
                  <a:srgbClr val="800000"/>
                </a:solidFill>
              </a:rPr>
              <a:t>putting a system in place</a:t>
            </a:r>
            <a:r>
              <a:rPr lang="en-US" sz="1800" dirty="0"/>
              <a:t> that establishes and supports trust. </a:t>
            </a:r>
          </a:p>
          <a:p>
            <a:pPr marL="637096" lvl="1" indent="-225425"/>
            <a:r>
              <a:rPr lang="en-US" sz="1800" b="1" u="sng" dirty="0">
                <a:solidFill>
                  <a:srgbClr val="800000"/>
                </a:solidFill>
              </a:rPr>
              <a:t>E</a:t>
            </a:r>
            <a:r>
              <a:rPr lang="en-US" sz="1800" b="1" u="sng" dirty="0" smtClean="0">
                <a:solidFill>
                  <a:srgbClr val="800000"/>
                </a:solidFill>
              </a:rPr>
              <a:t>xplicitly </a:t>
            </a:r>
            <a:r>
              <a:rPr lang="en-US" sz="1800" b="1" u="sng" dirty="0">
                <a:solidFill>
                  <a:srgbClr val="800000"/>
                </a:solidFill>
              </a:rPr>
              <a:t>and precisely state </a:t>
            </a:r>
            <a:r>
              <a:rPr lang="en-US" sz="1800" b="1" u="sng" dirty="0" smtClean="0">
                <a:solidFill>
                  <a:srgbClr val="800000"/>
                </a:solidFill>
              </a:rPr>
              <a:t>goals</a:t>
            </a:r>
            <a:r>
              <a:rPr lang="en-US" sz="1800" dirty="0" smtClean="0">
                <a:solidFill>
                  <a:srgbClr val="800000"/>
                </a:solidFill>
              </a:rPr>
              <a:t> </a:t>
            </a:r>
            <a:r>
              <a:rPr lang="en-US" sz="1800" dirty="0"/>
              <a:t>of the project </a:t>
            </a:r>
            <a:endParaRPr lang="en-US" sz="1800" dirty="0" smtClean="0"/>
          </a:p>
          <a:p>
            <a:pPr marL="637096" lvl="1" indent="-225425"/>
            <a:r>
              <a:rPr lang="en-US" sz="1800" dirty="0" smtClean="0"/>
              <a:t>Describe </a:t>
            </a:r>
            <a:r>
              <a:rPr lang="en-US" sz="1800" dirty="0"/>
              <a:t>how each of the </a:t>
            </a:r>
            <a:r>
              <a:rPr lang="en-US" sz="1800" b="1" u="sng" dirty="0">
                <a:solidFill>
                  <a:srgbClr val="800000"/>
                </a:solidFill>
              </a:rPr>
              <a:t>collaborators will contribute</a:t>
            </a:r>
            <a:r>
              <a:rPr lang="en-US" sz="1800" dirty="0">
                <a:solidFill>
                  <a:srgbClr val="800000"/>
                </a:solidFill>
              </a:rPr>
              <a:t> </a:t>
            </a:r>
            <a:r>
              <a:rPr lang="en-US" sz="1800" dirty="0"/>
              <a:t>to the </a:t>
            </a:r>
            <a:r>
              <a:rPr lang="en-US" sz="1800" dirty="0" smtClean="0"/>
              <a:t>project </a:t>
            </a:r>
            <a:endParaRPr lang="en-US" sz="1800" dirty="0"/>
          </a:p>
          <a:p>
            <a:pPr marL="637096" lvl="1" indent="-225425"/>
            <a:r>
              <a:rPr lang="en-US" sz="1800" dirty="0" smtClean="0"/>
              <a:t>Delineate </a:t>
            </a:r>
            <a:r>
              <a:rPr lang="en-US" sz="1800" dirty="0"/>
              <a:t>how to handle </a:t>
            </a:r>
            <a:r>
              <a:rPr lang="en-US" sz="1800" b="1" u="sng" dirty="0">
                <a:solidFill>
                  <a:srgbClr val="800000"/>
                </a:solidFill>
              </a:rPr>
              <a:t>communications, data sharing, differences of opinion, and other project management</a:t>
            </a:r>
            <a:r>
              <a:rPr lang="en-US" sz="1800" dirty="0">
                <a:solidFill>
                  <a:srgbClr val="800000"/>
                </a:solidFill>
              </a:rPr>
              <a:t> </a:t>
            </a:r>
            <a:r>
              <a:rPr lang="en-US" sz="1800" dirty="0"/>
              <a:t>process </a:t>
            </a:r>
            <a:r>
              <a:rPr lang="en-US" sz="1800" dirty="0" smtClean="0"/>
              <a:t>issues </a:t>
            </a:r>
            <a:endParaRPr lang="en-US" sz="1800" dirty="0"/>
          </a:p>
          <a:p>
            <a:pPr marL="637096" lvl="1" indent="-225425"/>
            <a:r>
              <a:rPr lang="en-US" sz="1800" dirty="0" smtClean="0"/>
              <a:t>Address </a:t>
            </a:r>
            <a:r>
              <a:rPr lang="en-US" sz="1800" b="1" u="sng" dirty="0" smtClean="0">
                <a:solidFill>
                  <a:srgbClr val="800000"/>
                </a:solidFill>
              </a:rPr>
              <a:t>administrative </a:t>
            </a:r>
            <a:r>
              <a:rPr lang="en-US" sz="1800" b="1" u="sng" dirty="0">
                <a:solidFill>
                  <a:srgbClr val="800000"/>
                </a:solidFill>
              </a:rPr>
              <a:t>aspects of the collaboration</a:t>
            </a:r>
            <a:r>
              <a:rPr lang="en-US" sz="1800" dirty="0"/>
              <a:t>—finances, accountability, staffing, etc. </a:t>
            </a:r>
          </a:p>
          <a:p>
            <a:pPr marL="637096" lvl="1" indent="-225425"/>
            <a:r>
              <a:rPr lang="en-US" sz="1800" dirty="0" smtClean="0"/>
              <a:t>Provide </a:t>
            </a:r>
            <a:r>
              <a:rPr lang="en-US" sz="1800" dirty="0"/>
              <a:t>an opportunity to </a:t>
            </a:r>
            <a:r>
              <a:rPr lang="en-US" sz="1800" b="1" u="sng" dirty="0">
                <a:solidFill>
                  <a:srgbClr val="800000"/>
                </a:solidFill>
              </a:rPr>
              <a:t>reflect on potential conflicts</a:t>
            </a:r>
            <a:r>
              <a:rPr lang="en-US" sz="1800" dirty="0"/>
              <a:t> of </a:t>
            </a:r>
            <a:r>
              <a:rPr lang="en-US" sz="1800" dirty="0" smtClean="0"/>
              <a:t>interest</a:t>
            </a:r>
            <a:endParaRPr lang="en-US" sz="1800" dirty="0"/>
          </a:p>
        </p:txBody>
      </p:sp>
      <p:sp>
        <p:nvSpPr>
          <p:cNvPr id="4"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IV. ARCUS Challenge </a:t>
            </a:r>
            <a:r>
              <a:rPr lang="en-US" sz="3600" b="1" dirty="0">
                <a:solidFill>
                  <a:schemeClr val="accent1">
                    <a:satMod val="150000"/>
                  </a:schemeClr>
                </a:solidFill>
                <a:effectLst>
                  <a:outerShdw blurRad="38100" dist="38100" dir="2700000" algn="tl">
                    <a:srgbClr val="000000">
                      <a:alpha val="43137"/>
                    </a:srgbClr>
                  </a:outerShdw>
                </a:effectLst>
              </a:rPr>
              <a:t>4</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Preparing for the T</a:t>
            </a:r>
            <a:r>
              <a:rPr lang="en-US" sz="3600" b="1" i="1" dirty="0" smtClean="0">
                <a:solidFill>
                  <a:schemeClr val="accent1">
                    <a:satMod val="150000"/>
                  </a:schemeClr>
                </a:solidFill>
                <a:effectLst>
                  <a:outerShdw blurRad="38100" dist="38100" dir="2700000" algn="tl">
                    <a:srgbClr val="000000">
                      <a:alpha val="43137"/>
                    </a:srgbClr>
                  </a:outerShdw>
                </a:effectLst>
              </a:rPr>
              <a:t>eam </a:t>
            </a:r>
            <a:r>
              <a:rPr lang="en-US" sz="3600" b="1" i="1" dirty="0">
                <a:solidFill>
                  <a:schemeClr val="accent1">
                    <a:satMod val="150000"/>
                  </a:schemeClr>
                </a:solidFill>
                <a:effectLst>
                  <a:outerShdw blurRad="38100" dist="38100" dir="2700000" algn="tl">
                    <a:srgbClr val="000000">
                      <a:alpha val="43137"/>
                    </a:srgbClr>
                  </a:outerShdw>
                </a:effectLst>
              </a:rPr>
              <a:t>in Team Science</a:t>
            </a:r>
          </a:p>
        </p:txBody>
      </p:sp>
      <p:sp>
        <p:nvSpPr>
          <p:cNvPr id="5" name="Rectangle 4"/>
          <p:cNvSpPr/>
          <p:nvPr/>
        </p:nvSpPr>
        <p:spPr>
          <a:xfrm>
            <a:off x="0" y="6324600"/>
            <a:ext cx="9144000" cy="523220"/>
          </a:xfrm>
          <a:prstGeom prst="rect">
            <a:avLst/>
          </a:prstGeom>
        </p:spPr>
        <p:txBody>
          <a:bodyPr wrap="square">
            <a:spAutoFit/>
          </a:bodyPr>
          <a:lstStyle/>
          <a:p>
            <a:pPr marL="522288" lvl="0" indent="-522288"/>
            <a:r>
              <a:rPr lang="en-US" sz="1400" b="1" dirty="0" smtClean="0"/>
              <a:t>ADAPTED FROM:  </a:t>
            </a:r>
            <a:r>
              <a:rPr lang="en-US" sz="1400" dirty="0" smtClean="0"/>
              <a:t>Bennett</a:t>
            </a:r>
            <a:r>
              <a:rPr lang="en-US" sz="1400" dirty="0"/>
              <a:t>, L. M., </a:t>
            </a:r>
            <a:r>
              <a:rPr lang="en-US" sz="1400" dirty="0" err="1"/>
              <a:t>Gadlin</a:t>
            </a:r>
            <a:r>
              <a:rPr lang="en-US" sz="1400" dirty="0"/>
              <a:t>, H., &amp; Levine-Finley, S. (2010)</a:t>
            </a:r>
            <a:r>
              <a:rPr lang="en-US" sz="1400" i="1" dirty="0"/>
              <a:t>. Collaboration &amp; Team Science: A Field Guide.  </a:t>
            </a:r>
            <a:r>
              <a:rPr lang="en-US" sz="1400" dirty="0"/>
              <a:t>Bethesda, MD: National Institutes of Health. </a:t>
            </a:r>
            <a:endParaRPr lang="en-US" sz="1400" dirty="0" smtClean="0"/>
          </a:p>
        </p:txBody>
      </p:sp>
    </p:spTree>
    <p:extLst>
      <p:ext uri="{BB962C8B-B14F-4D97-AF65-F5344CB8AC3E}">
        <p14:creationId xmlns:p14="http://schemas.microsoft.com/office/powerpoint/2010/main" val="1890291405"/>
      </p:ext>
    </p:extLst>
  </p:cSld>
  <p:clrMapOvr>
    <a:masterClrMapping/>
  </p:clrMapOvr>
  <p:transition>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0"/>
            <a:ext cx="4168039" cy="4625609"/>
          </a:xfrm>
        </p:spPr>
        <p:txBody>
          <a:bodyPr>
            <a:noAutofit/>
          </a:bodyPr>
          <a:lstStyle/>
          <a:p>
            <a:pPr marL="63500" indent="0">
              <a:buNone/>
            </a:pPr>
            <a:r>
              <a:rPr lang="en-US" sz="1400" b="1" dirty="0"/>
              <a:t>Overall Goals [VISION]</a:t>
            </a:r>
            <a:endParaRPr lang="en-US" sz="1400" dirty="0"/>
          </a:p>
          <a:p>
            <a:pPr marL="234950" lvl="0" indent="-171450"/>
            <a:r>
              <a:rPr lang="en-US" sz="1400" dirty="0"/>
              <a:t>[K] What are the scientific issues to be addressed?</a:t>
            </a:r>
          </a:p>
          <a:p>
            <a:pPr marL="234950" lvl="0" indent="-171450"/>
            <a:r>
              <a:rPr lang="en-US" sz="1400" dirty="0"/>
              <a:t>[H] What are the scientific goals we are pursuing?</a:t>
            </a:r>
          </a:p>
          <a:p>
            <a:pPr marL="234950" lvl="0" indent="-171450"/>
            <a:r>
              <a:rPr lang="en-US" sz="1400" dirty="0"/>
              <a:t>[R] What are the anticipated products of the collaboration?</a:t>
            </a:r>
          </a:p>
          <a:p>
            <a:pPr marL="234950" indent="-171450"/>
            <a:endParaRPr lang="en-US" sz="1000" dirty="0"/>
          </a:p>
          <a:p>
            <a:pPr marL="63500" indent="0">
              <a:buNone/>
            </a:pPr>
            <a:r>
              <a:rPr lang="en-US" sz="1400" b="1" dirty="0"/>
              <a:t>Who Will Do What? [TASK ORIENTED]</a:t>
            </a:r>
            <a:endParaRPr lang="en-US" sz="1400" dirty="0"/>
          </a:p>
          <a:p>
            <a:pPr marL="234950" lvl="0" indent="-171450"/>
            <a:r>
              <a:rPr lang="en-US" sz="1400" dirty="0"/>
              <a:t>[S] What are the expected contributions of each participant?</a:t>
            </a:r>
          </a:p>
          <a:p>
            <a:pPr marL="234950" lvl="0" indent="-171450"/>
            <a:r>
              <a:rPr lang="en-US" sz="1400" dirty="0"/>
              <a:t>[N] Who will write any progress reports and final reports?</a:t>
            </a:r>
          </a:p>
          <a:p>
            <a:pPr marL="234950" lvl="0" indent="-171450"/>
            <a:r>
              <a:rPr lang="en-US" sz="1400" dirty="0"/>
              <a:t>[B] How and by whom will data be managed? How will access to data be managed? How will you handle long-term storage and access to data after the project is complete?</a:t>
            </a:r>
          </a:p>
          <a:p>
            <a:pPr marL="234950" indent="-171450"/>
            <a:endParaRPr lang="en-US" sz="700" dirty="0"/>
          </a:p>
          <a:p>
            <a:pPr marL="63500" indent="0">
              <a:buNone/>
            </a:pPr>
            <a:r>
              <a:rPr lang="en-US" sz="1400" b="1" dirty="0"/>
              <a:t>Who Will Do What? [PROCESS ORIENTED]</a:t>
            </a:r>
            <a:endParaRPr lang="en-US" sz="1400" dirty="0"/>
          </a:p>
          <a:p>
            <a:pPr marL="234950" lvl="0" indent="-171450"/>
            <a:r>
              <a:rPr lang="en-US" sz="1400" dirty="0"/>
              <a:t>[M] What will be your mechanism for routine communications among members of the research team (to ensure that all appropriate members of the team are kept fully informed of relevant issues)?</a:t>
            </a:r>
          </a:p>
          <a:p>
            <a:pPr marL="234950" lvl="0" indent="-171450"/>
            <a:r>
              <a:rPr lang="en-US" sz="1400" dirty="0"/>
              <a:t>[E] How and by whom will personnel decisions be made? </a:t>
            </a:r>
          </a:p>
          <a:p>
            <a:pPr marL="234950" lvl="0" indent="-171450"/>
            <a:r>
              <a:rPr lang="en-US" sz="1400" dirty="0"/>
              <a:t>[T] How and by whom will personnel be supervised</a:t>
            </a:r>
            <a:r>
              <a:rPr lang="en-US" sz="1400" dirty="0" smtClean="0"/>
              <a:t>?</a:t>
            </a:r>
          </a:p>
        </p:txBody>
      </p:sp>
      <p:sp>
        <p:nvSpPr>
          <p:cNvPr id="5" name="Content Placeholder 2"/>
          <p:cNvSpPr txBox="1">
            <a:spLocks/>
          </p:cNvSpPr>
          <p:nvPr/>
        </p:nvSpPr>
        <p:spPr>
          <a:xfrm>
            <a:off x="4343400" y="1524000"/>
            <a:ext cx="4800600" cy="462560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63500" indent="0">
              <a:buFont typeface="Wingdings 2"/>
              <a:buNone/>
            </a:pPr>
            <a:r>
              <a:rPr lang="en-US" sz="1400" b="1" dirty="0" smtClean="0"/>
              <a:t>Authorship, Credit [MANAGEMENT]</a:t>
            </a:r>
            <a:endParaRPr lang="en-US" sz="1400" dirty="0" smtClean="0"/>
          </a:p>
          <a:p>
            <a:pPr marL="234950" indent="-171450"/>
            <a:r>
              <a:rPr lang="en-US" sz="1300" dirty="0" smtClean="0"/>
              <a:t>[F] What will be the criteria and the process for assigning authorship and credit?</a:t>
            </a:r>
          </a:p>
          <a:p>
            <a:pPr marL="234950" indent="-171450"/>
            <a:r>
              <a:rPr lang="en-US" sz="1300" dirty="0" smtClean="0"/>
              <a:t>[J] How will credit be attributed to each collaborator’s institution for public presentations, abstracts, and written articles?</a:t>
            </a:r>
          </a:p>
          <a:p>
            <a:pPr marL="234950" indent="-171450"/>
            <a:r>
              <a:rPr lang="en-US" sz="1400" dirty="0" smtClean="0"/>
              <a:t>[I] How and by whom will public presentations be made?</a:t>
            </a:r>
          </a:p>
          <a:p>
            <a:pPr marL="234950" indent="-171450"/>
            <a:r>
              <a:rPr lang="en-US" sz="1400" dirty="0" smtClean="0"/>
              <a:t>[C] How and by whom will media inquiries be handled?</a:t>
            </a:r>
          </a:p>
          <a:p>
            <a:pPr marL="234950" indent="-171450"/>
            <a:r>
              <a:rPr lang="en-US" sz="1400" dirty="0" smtClean="0"/>
              <a:t>[U] When and how will you handle intellectual property and patent applications?</a:t>
            </a:r>
          </a:p>
          <a:p>
            <a:pPr marL="63500" indent="0">
              <a:buFont typeface="Wingdings 2"/>
              <a:buNone/>
            </a:pPr>
            <a:r>
              <a:rPr lang="en-US" sz="1400" b="1" dirty="0" smtClean="0"/>
              <a:t>Contingencies [OUTCOMES ORIENTED]</a:t>
            </a:r>
            <a:endParaRPr lang="en-US" sz="1400" dirty="0" smtClean="0"/>
          </a:p>
          <a:p>
            <a:pPr marL="234950" indent="-171450"/>
            <a:r>
              <a:rPr lang="en-US" sz="1400" dirty="0" smtClean="0"/>
              <a:t>[G] When is the project over?</a:t>
            </a:r>
          </a:p>
          <a:p>
            <a:pPr marL="234950" indent="-171450"/>
            <a:r>
              <a:rPr lang="en-US" sz="1400" dirty="0" smtClean="0"/>
              <a:t>[L] How will you decide about redirecting the research agenda as discoveries are made?</a:t>
            </a:r>
          </a:p>
          <a:p>
            <a:pPr marL="234950" indent="-171450"/>
            <a:r>
              <a:rPr lang="en-US" sz="1400" dirty="0" smtClean="0"/>
              <a:t>[P] How will you negotiate the development of new collaborations and spin-off projects, if any?</a:t>
            </a:r>
          </a:p>
          <a:p>
            <a:pPr marL="234950" indent="-171450"/>
            <a:r>
              <a:rPr lang="en-US" sz="1300" dirty="0" smtClean="0"/>
              <a:t>[D] Should one of the principals of the research team move to another institution or leave the project, how will you handle data, specimens, lab books, and authorship and credit?</a:t>
            </a:r>
            <a:endParaRPr lang="en-US" sz="1400" dirty="0" smtClean="0"/>
          </a:p>
          <a:p>
            <a:pPr marL="63500" indent="0">
              <a:buFont typeface="Wingdings 2"/>
              <a:buNone/>
            </a:pPr>
            <a:r>
              <a:rPr lang="en-US" sz="1400" b="1" dirty="0" smtClean="0"/>
              <a:t>Conflict of Interest [ETHICS ORIENTED]</a:t>
            </a:r>
            <a:endParaRPr lang="en-US" sz="1400" dirty="0" smtClean="0"/>
          </a:p>
          <a:p>
            <a:pPr marL="234950" indent="-171450"/>
            <a:r>
              <a:rPr lang="en-US" sz="1400" dirty="0" smtClean="0"/>
              <a:t>[O] How will you identify potential conflicts of interest among collaborators?</a:t>
            </a:r>
          </a:p>
          <a:p>
            <a:pPr marL="234950" indent="-171450"/>
            <a:r>
              <a:rPr lang="en-US" sz="1400" dirty="0" smtClean="0"/>
              <a:t>[A] Could a collaborator or any close family members or associates benefit financially from the research?</a:t>
            </a:r>
          </a:p>
          <a:p>
            <a:pPr marL="234950" indent="-171450"/>
            <a:r>
              <a:rPr lang="en-US" sz="1400" dirty="0" smtClean="0"/>
              <a:t>[Q] Is a collaborator receiving money from someone who could benefit financially from the research? </a:t>
            </a:r>
          </a:p>
          <a:p>
            <a:pPr marL="234950" indent="-171450"/>
            <a:endParaRPr lang="en-US" sz="1400" dirty="0"/>
          </a:p>
        </p:txBody>
      </p:sp>
      <p:sp>
        <p:nvSpPr>
          <p:cNvPr id="7"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IV. ARCUS Challenge </a:t>
            </a:r>
            <a:r>
              <a:rPr lang="en-US" sz="3600" b="1" dirty="0">
                <a:solidFill>
                  <a:schemeClr val="accent1">
                    <a:satMod val="150000"/>
                  </a:schemeClr>
                </a:solidFill>
                <a:effectLst>
                  <a:outerShdw blurRad="38100" dist="38100" dir="2700000" algn="tl">
                    <a:srgbClr val="000000">
                      <a:alpha val="43137"/>
                    </a:srgbClr>
                  </a:outerShdw>
                </a:effectLst>
              </a:rPr>
              <a:t>4</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Preparing for the </a:t>
            </a:r>
            <a:r>
              <a:rPr lang="en-US" sz="3600" b="1" i="1" dirty="0" smtClean="0">
                <a:solidFill>
                  <a:schemeClr val="accent1">
                    <a:satMod val="150000"/>
                  </a:schemeClr>
                </a:solidFill>
                <a:effectLst>
                  <a:outerShdw blurRad="38100" dist="38100" dir="2700000" algn="tl">
                    <a:srgbClr val="000000">
                      <a:alpha val="43137"/>
                    </a:srgbClr>
                  </a:outerShdw>
                </a:effectLst>
              </a:rPr>
              <a:t>Team </a:t>
            </a:r>
            <a:r>
              <a:rPr lang="en-US" sz="3600" b="1" i="1" dirty="0">
                <a:solidFill>
                  <a:schemeClr val="accent1">
                    <a:satMod val="150000"/>
                  </a:schemeClr>
                </a:solidFill>
                <a:effectLst>
                  <a:outerShdw blurRad="38100" dist="38100" dir="2700000" algn="tl">
                    <a:srgbClr val="000000">
                      <a:alpha val="43137"/>
                    </a:srgbClr>
                  </a:outerShdw>
                </a:effectLst>
              </a:rPr>
              <a:t>in Team Science</a:t>
            </a:r>
          </a:p>
        </p:txBody>
      </p:sp>
    </p:spTree>
    <p:extLst>
      <p:ext uri="{BB962C8B-B14F-4D97-AF65-F5344CB8AC3E}">
        <p14:creationId xmlns:p14="http://schemas.microsoft.com/office/powerpoint/2010/main" val="4075265096"/>
      </p:ext>
    </p:extLst>
  </p:cSld>
  <p:clrMapOvr>
    <a:masterClrMapping/>
  </p:clrMapOvr>
  <p:transition>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0"/>
            <a:ext cx="4168039" cy="4625609"/>
          </a:xfrm>
        </p:spPr>
        <p:txBody>
          <a:bodyPr>
            <a:noAutofit/>
          </a:bodyPr>
          <a:lstStyle/>
          <a:p>
            <a:pPr marL="63500" indent="0">
              <a:buNone/>
            </a:pPr>
            <a:r>
              <a:rPr lang="en-US" sz="1400" b="1" dirty="0"/>
              <a:t>Overall Goals [VISION]</a:t>
            </a:r>
            <a:endParaRPr lang="en-US" sz="1400" dirty="0"/>
          </a:p>
          <a:p>
            <a:pPr marL="234950" lvl="0" indent="-171450"/>
            <a:r>
              <a:rPr lang="en-US" sz="1400" dirty="0" smtClean="0"/>
              <a:t>[K] What </a:t>
            </a:r>
            <a:r>
              <a:rPr lang="en-US" sz="1400" dirty="0"/>
              <a:t>are the scientific issues to be addressed?</a:t>
            </a:r>
          </a:p>
          <a:p>
            <a:pPr marL="234950" lvl="0" indent="-171450"/>
            <a:r>
              <a:rPr lang="en-US" sz="1400" dirty="0" smtClean="0"/>
              <a:t>[H] What </a:t>
            </a:r>
            <a:r>
              <a:rPr lang="en-US" sz="1400" dirty="0"/>
              <a:t>are the scientific goals we are pursuing?</a:t>
            </a:r>
          </a:p>
          <a:p>
            <a:pPr marL="234950" lvl="0" indent="-171450"/>
            <a:r>
              <a:rPr lang="en-US" sz="1400" dirty="0" smtClean="0"/>
              <a:t>[R] What </a:t>
            </a:r>
            <a:r>
              <a:rPr lang="en-US" sz="1400" dirty="0"/>
              <a:t>are the anticipated products of the collaboration?</a:t>
            </a:r>
          </a:p>
          <a:p>
            <a:pPr marL="234950" indent="-171450"/>
            <a:endParaRPr lang="en-US" sz="800" dirty="0"/>
          </a:p>
          <a:p>
            <a:pPr marL="63500" indent="0">
              <a:buNone/>
            </a:pPr>
            <a:r>
              <a:rPr lang="en-US" sz="1400" b="1" dirty="0"/>
              <a:t>Who Will Do What? [TASK ORIENTED]</a:t>
            </a:r>
            <a:endParaRPr lang="en-US" sz="1400" dirty="0"/>
          </a:p>
          <a:p>
            <a:pPr marL="234950" lvl="0" indent="-171450"/>
            <a:r>
              <a:rPr lang="en-US" sz="1400" dirty="0"/>
              <a:t>[S] What are the expected contributions of each participant?</a:t>
            </a:r>
          </a:p>
          <a:p>
            <a:pPr marL="234950" lvl="0" indent="-171450"/>
            <a:r>
              <a:rPr lang="en-US" sz="1400" dirty="0"/>
              <a:t>[N] Who will write any progress reports and final reports?</a:t>
            </a:r>
          </a:p>
          <a:p>
            <a:pPr marL="234950" lvl="0" indent="-171450"/>
            <a:r>
              <a:rPr lang="en-US" sz="1400" dirty="0"/>
              <a:t>[B] How and by whom will data be managed? How will access to data be managed? How will you handle long-term storage and access to data after the project is complete?</a:t>
            </a:r>
          </a:p>
          <a:p>
            <a:pPr marL="234950" indent="-171450"/>
            <a:endParaRPr lang="en-US" sz="1400" dirty="0"/>
          </a:p>
          <a:p>
            <a:pPr marL="63500" indent="0">
              <a:buNone/>
            </a:pPr>
            <a:r>
              <a:rPr lang="en-US" sz="1400" b="1" dirty="0"/>
              <a:t>Who Will Do What? [PROCESS ORIENTED]</a:t>
            </a:r>
            <a:endParaRPr lang="en-US" sz="1400" dirty="0"/>
          </a:p>
          <a:p>
            <a:pPr marL="234950" lvl="0" indent="-171450"/>
            <a:r>
              <a:rPr lang="en-US" sz="1400" dirty="0"/>
              <a:t>[M] What will be your mechanism for routine communications among members of the research team (to ensure that all appropriate members of the team are kept fully informed of relevant issues)?</a:t>
            </a:r>
          </a:p>
          <a:p>
            <a:pPr marL="234950" lvl="0" indent="-171450"/>
            <a:r>
              <a:rPr lang="en-US" sz="1400" dirty="0"/>
              <a:t>[E] How and by whom will personnel decisions be made? </a:t>
            </a:r>
          </a:p>
          <a:p>
            <a:pPr marL="234950" lvl="0" indent="-171450"/>
            <a:r>
              <a:rPr lang="en-US" sz="1400" dirty="0"/>
              <a:t>[T] How and by whom will personnel be supervised</a:t>
            </a:r>
            <a:r>
              <a:rPr lang="en-US" sz="1400" dirty="0" smtClean="0"/>
              <a:t>?</a:t>
            </a:r>
          </a:p>
        </p:txBody>
      </p:sp>
      <p:sp>
        <p:nvSpPr>
          <p:cNvPr id="5" name="Content Placeholder 2"/>
          <p:cNvSpPr txBox="1">
            <a:spLocks/>
          </p:cNvSpPr>
          <p:nvPr/>
        </p:nvSpPr>
        <p:spPr>
          <a:xfrm>
            <a:off x="4343400" y="1524000"/>
            <a:ext cx="4800600" cy="462560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63500" indent="0">
              <a:buFont typeface="Wingdings 2"/>
              <a:buNone/>
            </a:pPr>
            <a:r>
              <a:rPr lang="en-US" sz="1400" b="1" dirty="0" smtClean="0"/>
              <a:t>Authorship, Credit [MANAGEMENT]</a:t>
            </a:r>
            <a:endParaRPr lang="en-US" sz="1400" dirty="0" smtClean="0"/>
          </a:p>
          <a:p>
            <a:pPr marL="234950" indent="-171450"/>
            <a:r>
              <a:rPr lang="en-US" sz="1300" dirty="0" smtClean="0"/>
              <a:t>[F] What will be the criteria and the process for assigning authorship and credit?</a:t>
            </a:r>
          </a:p>
          <a:p>
            <a:pPr marL="234950" indent="-171450"/>
            <a:r>
              <a:rPr lang="en-US" sz="1300" dirty="0" smtClean="0"/>
              <a:t>[J] How will credit be attributed to each collaborator’s institution for public presentations, abstracts, and written articles?</a:t>
            </a:r>
          </a:p>
          <a:p>
            <a:pPr marL="234950" indent="-171450"/>
            <a:r>
              <a:rPr lang="en-US" sz="1400" dirty="0" smtClean="0"/>
              <a:t>[I] How and by whom will public presentations be made?</a:t>
            </a:r>
          </a:p>
          <a:p>
            <a:pPr marL="234950" indent="-171450"/>
            <a:r>
              <a:rPr lang="en-US" sz="1400" dirty="0" smtClean="0"/>
              <a:t>[C] How and by whom will media inquiries be handled?</a:t>
            </a:r>
          </a:p>
          <a:p>
            <a:pPr marL="234950" indent="-171450"/>
            <a:r>
              <a:rPr lang="en-US" sz="1400" dirty="0" smtClean="0"/>
              <a:t>[U] When and how will you handle intellectual property and patent applications?</a:t>
            </a:r>
          </a:p>
          <a:p>
            <a:pPr marL="63500" indent="0">
              <a:buFont typeface="Wingdings 2"/>
              <a:buNone/>
            </a:pPr>
            <a:r>
              <a:rPr lang="en-US" sz="1400" b="1" dirty="0" smtClean="0"/>
              <a:t>Contingencies [OUTCOMES ORIENTED]</a:t>
            </a:r>
            <a:endParaRPr lang="en-US" sz="1400" dirty="0" smtClean="0"/>
          </a:p>
          <a:p>
            <a:pPr marL="234950" indent="-171450"/>
            <a:r>
              <a:rPr lang="en-US" sz="1400" dirty="0" smtClean="0"/>
              <a:t>[G] When is the project over?</a:t>
            </a:r>
          </a:p>
          <a:p>
            <a:pPr marL="234950" indent="-171450"/>
            <a:r>
              <a:rPr lang="en-US" sz="1400" dirty="0" smtClean="0"/>
              <a:t>[L] How will you decide about redirecting the research agenda as discoveries are made?</a:t>
            </a:r>
          </a:p>
          <a:p>
            <a:pPr marL="234950" indent="-171450"/>
            <a:r>
              <a:rPr lang="en-US" sz="1400" dirty="0" smtClean="0"/>
              <a:t>[P] How will you negotiate the development of new collaborations and spin-off projects, if any?</a:t>
            </a:r>
          </a:p>
          <a:p>
            <a:pPr marL="234950" indent="-171450"/>
            <a:r>
              <a:rPr lang="en-US" sz="1300" dirty="0" smtClean="0"/>
              <a:t>[D] Should one of the principals of the research team move to another institution or leave the project, how will you handle data, specimens, lab books, and authorship and credit?</a:t>
            </a:r>
            <a:endParaRPr lang="en-US" sz="1400" dirty="0" smtClean="0"/>
          </a:p>
          <a:p>
            <a:pPr marL="63500" indent="0">
              <a:buFont typeface="Wingdings 2"/>
              <a:buNone/>
            </a:pPr>
            <a:r>
              <a:rPr lang="en-US" sz="1400" b="1" dirty="0" smtClean="0"/>
              <a:t>Conflict of Interest [ETHICS ORIENTED]</a:t>
            </a:r>
            <a:endParaRPr lang="en-US" sz="1400" dirty="0" smtClean="0"/>
          </a:p>
          <a:p>
            <a:pPr marL="234950" indent="-171450"/>
            <a:r>
              <a:rPr lang="en-US" sz="1400" dirty="0" smtClean="0"/>
              <a:t>[O] How will you identify potential conflicts of interest among collaborators?</a:t>
            </a:r>
          </a:p>
          <a:p>
            <a:pPr marL="234950" indent="-171450"/>
            <a:r>
              <a:rPr lang="en-US" sz="1400" dirty="0" smtClean="0"/>
              <a:t>[A] Could a collaborator or any close family members or associates benefit financially from the research?</a:t>
            </a:r>
          </a:p>
          <a:p>
            <a:pPr marL="234950" indent="-171450"/>
            <a:r>
              <a:rPr lang="en-US" sz="1400" dirty="0" smtClean="0"/>
              <a:t>[Q] Is a collaborator receiving money from someone who could benefit financially from the research? </a:t>
            </a:r>
          </a:p>
          <a:p>
            <a:pPr marL="234950" indent="-171450"/>
            <a:endParaRPr lang="en-US" sz="1400" dirty="0"/>
          </a:p>
        </p:txBody>
      </p:sp>
      <p:sp>
        <p:nvSpPr>
          <p:cNvPr id="7"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IV. ARCUS Challenge </a:t>
            </a:r>
            <a:r>
              <a:rPr lang="en-US" sz="3600" b="1" dirty="0">
                <a:solidFill>
                  <a:schemeClr val="accent1">
                    <a:satMod val="150000"/>
                  </a:schemeClr>
                </a:solidFill>
                <a:effectLst>
                  <a:outerShdw blurRad="38100" dist="38100" dir="2700000" algn="tl">
                    <a:srgbClr val="000000">
                      <a:alpha val="43137"/>
                    </a:srgbClr>
                  </a:outerShdw>
                </a:effectLst>
              </a:rPr>
              <a:t>4</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Preparing for the </a:t>
            </a:r>
            <a:r>
              <a:rPr lang="en-US" sz="3600" b="1" i="1" dirty="0" smtClean="0">
                <a:solidFill>
                  <a:schemeClr val="accent1">
                    <a:satMod val="150000"/>
                  </a:schemeClr>
                </a:solidFill>
                <a:effectLst>
                  <a:outerShdw blurRad="38100" dist="38100" dir="2700000" algn="tl">
                    <a:srgbClr val="000000">
                      <a:alpha val="43137"/>
                    </a:srgbClr>
                  </a:outerShdw>
                </a:effectLst>
              </a:rPr>
              <a:t>Team </a:t>
            </a:r>
            <a:r>
              <a:rPr lang="en-US" sz="3600" b="1" i="1" dirty="0">
                <a:solidFill>
                  <a:schemeClr val="accent1">
                    <a:satMod val="150000"/>
                  </a:schemeClr>
                </a:solidFill>
                <a:effectLst>
                  <a:outerShdw blurRad="38100" dist="38100" dir="2700000" algn="tl">
                    <a:srgbClr val="000000">
                      <a:alpha val="43137"/>
                    </a:srgbClr>
                  </a:outerShdw>
                </a:effectLst>
              </a:rPr>
              <a:t>in Team Science</a:t>
            </a:r>
          </a:p>
        </p:txBody>
      </p:sp>
      <p:sp>
        <p:nvSpPr>
          <p:cNvPr id="2" name="Rectangle 1"/>
          <p:cNvSpPr/>
          <p:nvPr/>
        </p:nvSpPr>
        <p:spPr>
          <a:xfrm>
            <a:off x="0" y="2743200"/>
            <a:ext cx="4267200" cy="20574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43400" y="1600200"/>
            <a:ext cx="4800600" cy="19050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4800600"/>
            <a:ext cx="4267200" cy="20574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869940"/>
      </p:ext>
    </p:extLst>
  </p:cSld>
  <p:clrMapOvr>
    <a:masterClrMapping/>
  </p:clrMapOvr>
  <p:transition>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0" y="1546591"/>
            <a:ext cx="9144000" cy="462560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nSpc>
                <a:spcPct val="90000"/>
              </a:lnSpc>
              <a:buNone/>
            </a:pPr>
            <a:r>
              <a:rPr lang="en-US" sz="2000" b="1" dirty="0" smtClean="0"/>
              <a:t>Developing a Collaboration Agreement</a:t>
            </a:r>
          </a:p>
          <a:p>
            <a:pPr>
              <a:lnSpc>
                <a:spcPct val="90000"/>
              </a:lnSpc>
            </a:pPr>
            <a:r>
              <a:rPr lang="en-US" sz="2000" b="1" dirty="0" smtClean="0"/>
              <a:t>Building </a:t>
            </a:r>
            <a:r>
              <a:rPr lang="en-US" sz="2000" b="1" dirty="0"/>
              <a:t>and maintaining trust takes </a:t>
            </a:r>
            <a:r>
              <a:rPr lang="en-US" sz="2000" b="1" dirty="0" smtClean="0"/>
              <a:t>work</a:t>
            </a:r>
          </a:p>
          <a:p>
            <a:pPr lvl="1">
              <a:lnSpc>
                <a:spcPct val="90000"/>
              </a:lnSpc>
            </a:pPr>
            <a:r>
              <a:rPr lang="en-US" sz="2000" b="1" dirty="0" smtClean="0"/>
              <a:t>There is a </a:t>
            </a:r>
            <a:r>
              <a:rPr lang="en-US" sz="2000" b="1" u="sng" dirty="0" smtClean="0">
                <a:solidFill>
                  <a:srgbClr val="800000"/>
                </a:solidFill>
              </a:rPr>
              <a:t>risk</a:t>
            </a:r>
            <a:r>
              <a:rPr lang="en-US" sz="2000" b="1" dirty="0" smtClean="0"/>
              <a:t> in hoping (assuming) there will be </a:t>
            </a:r>
            <a:r>
              <a:rPr lang="en-US" sz="2000" b="1" u="sng" dirty="0" smtClean="0">
                <a:solidFill>
                  <a:srgbClr val="800000"/>
                </a:solidFill>
              </a:rPr>
              <a:t>interpersonal agreement</a:t>
            </a:r>
          </a:p>
          <a:p>
            <a:pPr>
              <a:lnSpc>
                <a:spcPct val="90000"/>
              </a:lnSpc>
            </a:pPr>
            <a:r>
              <a:rPr lang="en-US" sz="2000" b="1" dirty="0" smtClean="0"/>
              <a:t>Being explicit about trust is challenging but effective collaboration tool</a:t>
            </a:r>
          </a:p>
          <a:p>
            <a:pPr lvl="1">
              <a:lnSpc>
                <a:spcPct val="90000"/>
              </a:lnSpc>
            </a:pPr>
            <a:r>
              <a:rPr lang="en-US" sz="2000" b="1" dirty="0" smtClean="0"/>
              <a:t>Difficult to achieve trust if not </a:t>
            </a:r>
            <a:r>
              <a:rPr lang="en-US" sz="2000" b="1" u="sng" dirty="0" smtClean="0">
                <a:solidFill>
                  <a:srgbClr val="800000"/>
                </a:solidFill>
              </a:rPr>
              <a:t>explicit </a:t>
            </a:r>
            <a:r>
              <a:rPr lang="en-US" sz="2000" b="1" u="sng" dirty="0">
                <a:solidFill>
                  <a:srgbClr val="800000"/>
                </a:solidFill>
              </a:rPr>
              <a:t>about what </a:t>
            </a:r>
            <a:r>
              <a:rPr lang="en-US" sz="2000" b="1" u="sng" dirty="0" smtClean="0">
                <a:solidFill>
                  <a:srgbClr val="800000"/>
                </a:solidFill>
              </a:rPr>
              <a:t>expect</a:t>
            </a:r>
            <a:r>
              <a:rPr lang="en-US" sz="2000" b="1" dirty="0" smtClean="0"/>
              <a:t> </a:t>
            </a:r>
            <a:r>
              <a:rPr lang="en-US" sz="2000" b="1" dirty="0"/>
              <a:t>from each </a:t>
            </a:r>
            <a:r>
              <a:rPr lang="en-US" sz="2000" b="1" dirty="0" smtClean="0"/>
              <a:t>other </a:t>
            </a:r>
            <a:endParaRPr lang="en-US" sz="2000" b="1" dirty="0"/>
          </a:p>
          <a:p>
            <a:pPr lvl="1">
              <a:lnSpc>
                <a:spcPct val="90000"/>
              </a:lnSpc>
            </a:pPr>
            <a:r>
              <a:rPr lang="en-US" sz="2000" b="1" dirty="0" smtClean="0"/>
              <a:t>Helps focus on quality </a:t>
            </a:r>
            <a:r>
              <a:rPr lang="en-US" sz="2000" b="1" dirty="0"/>
              <a:t>of </a:t>
            </a:r>
            <a:r>
              <a:rPr lang="en-US" sz="2000" b="1" u="sng" dirty="0">
                <a:solidFill>
                  <a:srgbClr val="800000"/>
                </a:solidFill>
              </a:rPr>
              <a:t>scientific and relational </a:t>
            </a:r>
            <a:r>
              <a:rPr lang="en-US" sz="2000" b="1" u="sng" dirty="0" smtClean="0">
                <a:solidFill>
                  <a:srgbClr val="800000"/>
                </a:solidFill>
              </a:rPr>
              <a:t>interactions</a:t>
            </a:r>
            <a:r>
              <a:rPr lang="en-US" sz="2000" b="1" dirty="0" smtClean="0"/>
              <a:t> in teams</a:t>
            </a:r>
          </a:p>
          <a:p>
            <a:pPr>
              <a:lnSpc>
                <a:spcPct val="90000"/>
              </a:lnSpc>
            </a:pPr>
            <a:r>
              <a:rPr lang="en-US" sz="2000" b="1" dirty="0" smtClean="0"/>
              <a:t>Remember</a:t>
            </a:r>
          </a:p>
          <a:p>
            <a:pPr lvl="1">
              <a:lnSpc>
                <a:spcPct val="90000"/>
              </a:lnSpc>
            </a:pPr>
            <a:r>
              <a:rPr lang="en-US" sz="2000" b="1" dirty="0" smtClean="0"/>
              <a:t>Written </a:t>
            </a:r>
            <a:r>
              <a:rPr lang="en-US" sz="2000" b="1" dirty="0"/>
              <a:t>collaborative agreement </a:t>
            </a:r>
            <a:r>
              <a:rPr lang="en-US" sz="2000" b="1" u="sng" dirty="0">
                <a:solidFill>
                  <a:srgbClr val="800000"/>
                </a:solidFill>
              </a:rPr>
              <a:t>can provide guidelines and processes</a:t>
            </a:r>
            <a:r>
              <a:rPr lang="en-US" sz="2000" b="1" dirty="0"/>
              <a:t> for addressing every major issue that might arise in a </a:t>
            </a:r>
            <a:r>
              <a:rPr lang="en-US" sz="2000" b="1" dirty="0" smtClean="0"/>
              <a:t>collaboration</a:t>
            </a:r>
            <a:endParaRPr lang="en-US" sz="2000" b="1" dirty="0"/>
          </a:p>
        </p:txBody>
      </p:sp>
      <p:sp>
        <p:nvSpPr>
          <p:cNvPr id="4" name="TextBox 3"/>
          <p:cNvSpPr txBox="1"/>
          <p:nvPr/>
        </p:nvSpPr>
        <p:spPr>
          <a:xfrm>
            <a:off x="76200" y="4716959"/>
            <a:ext cx="8991600" cy="769441"/>
          </a:xfrm>
          <a:prstGeom prst="rect">
            <a:avLst/>
          </a:prstGeom>
          <a:noFill/>
        </p:spPr>
        <p:txBody>
          <a:bodyPr wrap="square" rtlCol="0">
            <a:spAutoFit/>
          </a:bodyPr>
          <a:lstStyle/>
          <a:p>
            <a:r>
              <a:rPr lang="en-US" sz="2200" b="1" dirty="0" smtClean="0">
                <a:solidFill>
                  <a:srgbClr val="800000"/>
                </a:solidFill>
              </a:rPr>
              <a:t>ARCUS MESSAGE:</a:t>
            </a:r>
            <a:r>
              <a:rPr lang="en-US" sz="2200" b="1" i="1" dirty="0" smtClean="0">
                <a:solidFill>
                  <a:srgbClr val="800000"/>
                </a:solidFill>
              </a:rPr>
              <a:t> </a:t>
            </a:r>
            <a:r>
              <a:rPr lang="en-US" sz="2200" b="1" i="1" dirty="0">
                <a:solidFill>
                  <a:srgbClr val="800000"/>
                </a:solidFill>
              </a:rPr>
              <a:t>The time to decide how to </a:t>
            </a:r>
            <a:r>
              <a:rPr lang="en-US" sz="2200" b="1" i="1" dirty="0" smtClean="0">
                <a:solidFill>
                  <a:srgbClr val="800000"/>
                </a:solidFill>
              </a:rPr>
              <a:t>address issues is </a:t>
            </a:r>
            <a:r>
              <a:rPr lang="en-US" sz="2200" b="1" i="1" dirty="0">
                <a:solidFill>
                  <a:srgbClr val="800000"/>
                </a:solidFill>
              </a:rPr>
              <a:t>at the beginning of </a:t>
            </a:r>
            <a:r>
              <a:rPr lang="en-US" sz="2200" b="1" i="1" dirty="0" smtClean="0">
                <a:solidFill>
                  <a:srgbClr val="800000"/>
                </a:solidFill>
              </a:rPr>
              <a:t>the collaboration </a:t>
            </a:r>
            <a:r>
              <a:rPr lang="en-US" sz="2200" b="1" i="1" dirty="0">
                <a:solidFill>
                  <a:srgbClr val="800000"/>
                </a:solidFill>
              </a:rPr>
              <a:t>before there are any </a:t>
            </a:r>
            <a:r>
              <a:rPr lang="en-US" sz="2200" b="1" i="1" dirty="0" smtClean="0">
                <a:solidFill>
                  <a:srgbClr val="800000"/>
                </a:solidFill>
              </a:rPr>
              <a:t>problems to resolve.</a:t>
            </a:r>
            <a:endParaRPr lang="en-US" sz="2200" b="1" i="1" dirty="0">
              <a:solidFill>
                <a:srgbClr val="800000"/>
              </a:solidFill>
            </a:endParaRPr>
          </a:p>
        </p:txBody>
      </p:sp>
      <p:sp>
        <p:nvSpPr>
          <p:cNvPr id="5"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IV. ARCUS Challenge </a:t>
            </a:r>
            <a:r>
              <a:rPr lang="en-US" sz="3600" b="1" dirty="0">
                <a:solidFill>
                  <a:schemeClr val="accent1">
                    <a:satMod val="150000"/>
                  </a:schemeClr>
                </a:solidFill>
                <a:effectLst>
                  <a:outerShdw blurRad="38100" dist="38100" dir="2700000" algn="tl">
                    <a:srgbClr val="000000">
                      <a:alpha val="43137"/>
                    </a:srgbClr>
                  </a:outerShdw>
                </a:effectLst>
              </a:rPr>
              <a:t>4</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Preparing for the </a:t>
            </a:r>
            <a:r>
              <a:rPr lang="en-US" sz="3600" b="1" i="1" dirty="0" smtClean="0">
                <a:solidFill>
                  <a:schemeClr val="accent1">
                    <a:satMod val="150000"/>
                  </a:schemeClr>
                </a:solidFill>
                <a:effectLst>
                  <a:outerShdw blurRad="38100" dist="38100" dir="2700000" algn="tl">
                    <a:srgbClr val="000000">
                      <a:alpha val="43137"/>
                    </a:srgbClr>
                  </a:outerShdw>
                </a:effectLst>
              </a:rPr>
              <a:t>Team </a:t>
            </a:r>
            <a:r>
              <a:rPr lang="en-US" sz="3600" b="1" i="1" dirty="0">
                <a:solidFill>
                  <a:schemeClr val="accent1">
                    <a:satMod val="150000"/>
                  </a:schemeClr>
                </a:solidFill>
                <a:effectLst>
                  <a:outerShdw blurRad="38100" dist="38100" dir="2700000" algn="tl">
                    <a:srgbClr val="000000">
                      <a:alpha val="43137"/>
                    </a:srgbClr>
                  </a:outerShdw>
                </a:effectLst>
              </a:rPr>
              <a:t>in Team Science</a:t>
            </a:r>
          </a:p>
        </p:txBody>
      </p:sp>
      <p:sp>
        <p:nvSpPr>
          <p:cNvPr id="7" name="Rectangle 6"/>
          <p:cNvSpPr/>
          <p:nvPr/>
        </p:nvSpPr>
        <p:spPr>
          <a:xfrm>
            <a:off x="0" y="6324600"/>
            <a:ext cx="9144000" cy="523220"/>
          </a:xfrm>
          <a:prstGeom prst="rect">
            <a:avLst/>
          </a:prstGeom>
        </p:spPr>
        <p:txBody>
          <a:bodyPr wrap="square">
            <a:spAutoFit/>
          </a:bodyPr>
          <a:lstStyle/>
          <a:p>
            <a:pPr marL="522288" lvl="0" indent="-522288"/>
            <a:r>
              <a:rPr lang="en-US" sz="1400" b="1" dirty="0" smtClean="0"/>
              <a:t>ADAPTED FROM:  </a:t>
            </a:r>
            <a:r>
              <a:rPr lang="en-US" sz="1400" dirty="0" smtClean="0"/>
              <a:t>Bennett</a:t>
            </a:r>
            <a:r>
              <a:rPr lang="en-US" sz="1400" dirty="0"/>
              <a:t>, L. M., </a:t>
            </a:r>
            <a:r>
              <a:rPr lang="en-US" sz="1400" dirty="0" err="1"/>
              <a:t>Gadlin</a:t>
            </a:r>
            <a:r>
              <a:rPr lang="en-US" sz="1400" dirty="0"/>
              <a:t>, H., &amp; Levine-Finley, S. (2010)</a:t>
            </a:r>
            <a:r>
              <a:rPr lang="en-US" sz="1400" i="1" dirty="0"/>
              <a:t>. Collaboration &amp; Team Science: A Field Guide.  </a:t>
            </a:r>
            <a:r>
              <a:rPr lang="en-US" sz="1400" dirty="0"/>
              <a:t>Bethesda, MD: National Institutes of Health. </a:t>
            </a:r>
            <a:endParaRPr lang="en-US" sz="1400" dirty="0" smtClean="0"/>
          </a:p>
        </p:txBody>
      </p:sp>
    </p:spTree>
    <p:extLst>
      <p:ext uri="{BB962C8B-B14F-4D97-AF65-F5344CB8AC3E}">
        <p14:creationId xmlns:p14="http://schemas.microsoft.com/office/powerpoint/2010/main" val="1634275923"/>
      </p:ext>
    </p:extLst>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6019800" cy="3200400"/>
          </a:xfrm>
        </p:spPr>
        <p:txBody>
          <a:bodyPr rtlCol="0">
            <a:noAutofit/>
          </a:bodyPr>
          <a:lstStyle/>
          <a:p>
            <a:pPr marL="57150" indent="0">
              <a:lnSpc>
                <a:spcPct val="80000"/>
              </a:lnSpc>
              <a:spcBef>
                <a:spcPct val="50000"/>
              </a:spcBef>
              <a:spcAft>
                <a:spcPts val="600"/>
              </a:spcAft>
              <a:buNone/>
              <a:defRPr/>
            </a:pPr>
            <a:r>
              <a:rPr lang="en-US" sz="1800" b="1" dirty="0" smtClean="0"/>
              <a:t>ISSUE - </a:t>
            </a:r>
            <a:r>
              <a:rPr lang="en-US" sz="1800" b="1" i="1" dirty="0" smtClean="0"/>
              <a:t>Dealing </a:t>
            </a:r>
            <a:r>
              <a:rPr lang="en-US" sz="1800" b="1" i="1" dirty="0"/>
              <a:t>with </a:t>
            </a:r>
            <a:r>
              <a:rPr lang="en-US" sz="1800" b="1" i="1" dirty="0" smtClean="0"/>
              <a:t>Scholarly Structure</a:t>
            </a:r>
            <a:endParaRPr lang="en-US" sz="1800" b="1" i="1" dirty="0"/>
          </a:p>
          <a:p>
            <a:pPr marL="393192">
              <a:lnSpc>
                <a:spcPct val="80000"/>
              </a:lnSpc>
              <a:spcBef>
                <a:spcPct val="50000"/>
              </a:spcBef>
              <a:spcAft>
                <a:spcPts val="600"/>
              </a:spcAft>
              <a:defRPr/>
            </a:pPr>
            <a:r>
              <a:rPr lang="en-US" sz="1800" dirty="0"/>
              <a:t>Disciplines are distinguished partly for historical reasons and reasons of administrative convenience (such as the organization of teaching and of appointments</a:t>
            </a:r>
            <a:r>
              <a:rPr lang="en-US" sz="1800" dirty="0" smtClean="0"/>
              <a:t>)...  </a:t>
            </a:r>
            <a:r>
              <a:rPr lang="en-US" sz="1800" dirty="0"/>
              <a:t>But all this classification and distinction is a comparatively unimportant and superficial affair.  </a:t>
            </a:r>
            <a:r>
              <a:rPr lang="en-US" sz="1800" b="1" u="sng" dirty="0">
                <a:solidFill>
                  <a:srgbClr val="800000"/>
                </a:solidFill>
              </a:rPr>
              <a:t>We are not students of some subject matter but students of problems.  And problems may cut across the borders </a:t>
            </a:r>
            <a:r>
              <a:rPr lang="en-US" sz="1800" b="1" u="sng" dirty="0" smtClean="0">
                <a:solidFill>
                  <a:srgbClr val="800000"/>
                </a:solidFill>
              </a:rPr>
              <a:t>of any </a:t>
            </a:r>
            <a:r>
              <a:rPr lang="en-US" sz="1800" b="1" u="sng" dirty="0">
                <a:solidFill>
                  <a:srgbClr val="800000"/>
                </a:solidFill>
              </a:rPr>
              <a:t>subject matter or discipline </a:t>
            </a:r>
            <a:r>
              <a:rPr lang="en-US" sz="1800" dirty="0"/>
              <a:t>(Popper, </a:t>
            </a:r>
            <a:r>
              <a:rPr lang="en-US" sz="1800" dirty="0" smtClean="0"/>
              <a:t>1963).</a:t>
            </a:r>
            <a:endParaRPr lang="en-US" sz="1800" dirty="0"/>
          </a:p>
        </p:txBody>
      </p:sp>
      <p:sp>
        <p:nvSpPr>
          <p:cNvPr id="4" name="Content Placeholder 2"/>
          <p:cNvSpPr txBox="1">
            <a:spLocks/>
          </p:cNvSpPr>
          <p:nvPr/>
        </p:nvSpPr>
        <p:spPr>
          <a:xfrm>
            <a:off x="0" y="3875935"/>
            <a:ext cx="9144000" cy="12192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73152" indent="0" defTabSz="914400">
              <a:lnSpc>
                <a:spcPct val="80000"/>
              </a:lnSpc>
              <a:spcBef>
                <a:spcPct val="50000"/>
              </a:spcBef>
              <a:spcAft>
                <a:spcPts val="600"/>
              </a:spcAft>
              <a:buClr>
                <a:srgbClr val="F0AD00"/>
              </a:buClr>
              <a:buFont typeface="Wingdings 2"/>
              <a:buNone/>
              <a:defRPr/>
            </a:pPr>
            <a:r>
              <a:rPr lang="en-US" sz="1800" b="1" dirty="0">
                <a:solidFill>
                  <a:prstClr val="black"/>
                </a:solidFill>
              </a:rPr>
              <a:t>ISSUE - </a:t>
            </a:r>
            <a:r>
              <a:rPr lang="en-US" sz="1800" b="1" i="1" dirty="0">
                <a:solidFill>
                  <a:prstClr val="black"/>
                </a:solidFill>
              </a:rPr>
              <a:t>Dealing </a:t>
            </a:r>
            <a:r>
              <a:rPr lang="en-US" sz="1800" b="1" i="1" dirty="0" smtClean="0">
                <a:solidFill>
                  <a:prstClr val="black"/>
                </a:solidFill>
              </a:rPr>
              <a:t>with University Structure</a:t>
            </a:r>
            <a:endParaRPr lang="en-US" sz="1800" b="1" i="1" dirty="0">
              <a:solidFill>
                <a:prstClr val="black"/>
              </a:solidFill>
            </a:endParaRPr>
          </a:p>
          <a:p>
            <a:pPr marL="393192" defTabSz="914400">
              <a:lnSpc>
                <a:spcPct val="80000"/>
              </a:lnSpc>
              <a:spcBef>
                <a:spcPct val="50000"/>
              </a:spcBef>
              <a:spcAft>
                <a:spcPts val="600"/>
              </a:spcAft>
              <a:buClr>
                <a:srgbClr val="F0AD00"/>
              </a:buClr>
              <a:defRPr/>
            </a:pPr>
            <a:r>
              <a:rPr lang="en-US" sz="1800" dirty="0" smtClean="0">
                <a:solidFill>
                  <a:prstClr val="black"/>
                </a:solidFill>
              </a:rPr>
              <a:t>What </a:t>
            </a:r>
            <a:r>
              <a:rPr lang="en-US" sz="1800" dirty="0">
                <a:solidFill>
                  <a:prstClr val="black"/>
                </a:solidFill>
              </a:rPr>
              <a:t>is critical to realize is that “the way in which our universities have divided up the sciences does not reflect the way in which nature has divided up its </a:t>
            </a:r>
            <a:r>
              <a:rPr lang="en-US" sz="1800" dirty="0" smtClean="0">
                <a:solidFill>
                  <a:prstClr val="black"/>
                </a:solidFill>
              </a:rPr>
              <a:t>problems” (</a:t>
            </a:r>
            <a:r>
              <a:rPr lang="en-US" sz="1800" dirty="0" err="1">
                <a:solidFill>
                  <a:prstClr val="black"/>
                </a:solidFill>
              </a:rPr>
              <a:t>Salzinger</a:t>
            </a:r>
            <a:r>
              <a:rPr lang="en-US" sz="1800" dirty="0">
                <a:solidFill>
                  <a:prstClr val="black"/>
                </a:solidFill>
              </a:rPr>
              <a:t>, 2003, p. 3</a:t>
            </a:r>
            <a:r>
              <a:rPr lang="en-US" sz="1800" dirty="0" smtClean="0">
                <a:solidFill>
                  <a:prstClr val="black"/>
                </a:solidFill>
              </a:rPr>
              <a:t>)</a:t>
            </a:r>
          </a:p>
          <a:p>
            <a:pPr marL="73152" indent="0">
              <a:lnSpc>
                <a:spcPct val="80000"/>
              </a:lnSpc>
              <a:spcBef>
                <a:spcPct val="50000"/>
              </a:spcBef>
              <a:spcAft>
                <a:spcPts val="600"/>
              </a:spcAft>
              <a:buClr>
                <a:srgbClr val="F0AD00"/>
              </a:buClr>
              <a:buNone/>
              <a:defRPr/>
            </a:pPr>
            <a:r>
              <a:rPr lang="en-US" sz="1800" b="1" dirty="0"/>
              <a:t>ISSUE</a:t>
            </a:r>
            <a:r>
              <a:rPr lang="en-US" sz="1800" dirty="0"/>
              <a:t> - Collaborations influencing the </a:t>
            </a:r>
            <a:r>
              <a:rPr lang="en-US" sz="1800" b="1" u="sng" dirty="0"/>
              <a:t>practice of science</a:t>
            </a:r>
            <a:r>
              <a:rPr lang="en-US" sz="1800" dirty="0"/>
              <a:t> and </a:t>
            </a:r>
            <a:r>
              <a:rPr lang="en-US" sz="1800" b="1" u="sng" dirty="0"/>
              <a:t>production of </a:t>
            </a:r>
            <a:r>
              <a:rPr lang="en-US" sz="1800" b="1" u="sng" dirty="0" smtClean="0"/>
              <a:t>knowledge</a:t>
            </a:r>
            <a:r>
              <a:rPr lang="en-US" sz="1800" dirty="0" smtClean="0"/>
              <a:t>.</a:t>
            </a:r>
            <a:r>
              <a:rPr lang="en-US" sz="1800" dirty="0" smtClean="0">
                <a:solidFill>
                  <a:prstClr val="black"/>
                </a:solidFill>
              </a:rPr>
              <a:t> </a:t>
            </a:r>
            <a:r>
              <a:rPr lang="en-US" sz="2000" i="1" dirty="0" smtClean="0">
                <a:solidFill>
                  <a:srgbClr val="800000"/>
                </a:solidFill>
              </a:rPr>
              <a:t>To achieve success in scientific collaboration we must surmount these challenges.</a:t>
            </a:r>
            <a:endParaRPr lang="en-US" sz="2000" i="1" dirty="0">
              <a:solidFill>
                <a:srgbClr val="800000"/>
              </a:solidFill>
            </a:endParaRPr>
          </a:p>
        </p:txBody>
      </p:sp>
      <p:sp>
        <p:nvSpPr>
          <p:cNvPr id="6" name="Rectangle 5"/>
          <p:cNvSpPr/>
          <p:nvPr/>
        </p:nvSpPr>
        <p:spPr>
          <a:xfrm>
            <a:off x="0" y="6001151"/>
            <a:ext cx="9144000" cy="830997"/>
          </a:xfrm>
          <a:prstGeom prst="rect">
            <a:avLst/>
          </a:prstGeom>
        </p:spPr>
        <p:txBody>
          <a:bodyPr wrap="square">
            <a:spAutoFit/>
          </a:bodyPr>
          <a:lstStyle/>
          <a:p>
            <a:pPr marL="522288" indent="-522288"/>
            <a:r>
              <a:rPr lang="en-US" sz="1600" dirty="0"/>
              <a:t>Popper, K. (1963). </a:t>
            </a:r>
            <a:r>
              <a:rPr lang="en-US" sz="1600" i="1" dirty="0"/>
              <a:t>Conjectures and Refutations: The Growth of Scientific </a:t>
            </a:r>
            <a:r>
              <a:rPr lang="en-US" sz="1600" i="1" dirty="0" smtClean="0"/>
              <a:t>Knowledge.</a:t>
            </a:r>
            <a:r>
              <a:rPr lang="en-US" sz="1600" dirty="0" smtClean="0"/>
              <a:t> London</a:t>
            </a:r>
            <a:r>
              <a:rPr lang="en-US" sz="1600" dirty="0"/>
              <a:t>: </a:t>
            </a:r>
            <a:r>
              <a:rPr lang="en-US" sz="1600" dirty="0" err="1"/>
              <a:t>Routledge</a:t>
            </a:r>
            <a:r>
              <a:rPr lang="en-US" sz="1600" dirty="0"/>
              <a:t>.</a:t>
            </a:r>
          </a:p>
          <a:p>
            <a:pPr marL="522288" indent="-522288"/>
            <a:r>
              <a:rPr lang="en-US" sz="1600" dirty="0" err="1" smtClean="0"/>
              <a:t>Salzinger</a:t>
            </a:r>
            <a:r>
              <a:rPr lang="en-US" sz="1600" dirty="0"/>
              <a:t>, K. (2003).  Moving Graveyards.  </a:t>
            </a:r>
            <a:r>
              <a:rPr lang="en-US" sz="1600" i="1" dirty="0"/>
              <a:t>Psychological Science Agenda, Summer, 3. </a:t>
            </a:r>
            <a:r>
              <a:rPr lang="en-US" sz="1600" dirty="0"/>
              <a:t>Washington, DC:  American Psychological Association.</a:t>
            </a:r>
          </a:p>
        </p:txBody>
      </p:sp>
      <p:pic>
        <p:nvPicPr>
          <p:cNvPr id="14" name="Picture 13"/>
          <p:cNvPicPr>
            <a:picLocks noChangeAspect="1"/>
          </p:cNvPicPr>
          <p:nvPr/>
        </p:nvPicPr>
        <p:blipFill>
          <a:blip r:embed="rId2"/>
          <a:stretch>
            <a:fillRect/>
          </a:stretch>
        </p:blipFill>
        <p:spPr>
          <a:xfrm>
            <a:off x="6040821" y="1284217"/>
            <a:ext cx="2949222" cy="2895600"/>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0" y="304800"/>
            <a:ext cx="8991600" cy="838200"/>
          </a:xfrm>
        </p:spPr>
        <p:txBody>
          <a:bodyPr rtlCol="0">
            <a:noAutofit/>
          </a:bodyPr>
          <a:lstStyle/>
          <a:p>
            <a:pPr>
              <a:defRPr/>
            </a:pPr>
            <a:r>
              <a:rPr lang="en-US" sz="4400" dirty="0" smtClean="0"/>
              <a:t>Why Team Science?</a:t>
            </a:r>
            <a:r>
              <a:rPr lang="en-US" sz="4400" dirty="0"/>
              <a:t/>
            </a:r>
            <a:br>
              <a:rPr lang="en-US" sz="4400" dirty="0"/>
            </a:br>
            <a:r>
              <a:rPr lang="en-US" sz="4400" i="1" dirty="0"/>
              <a:t>Setting the Stage</a:t>
            </a:r>
          </a:p>
        </p:txBody>
      </p:sp>
    </p:spTree>
    <p:extLst>
      <p:ext uri="{BB962C8B-B14F-4D97-AF65-F5344CB8AC3E}">
        <p14:creationId xmlns:p14="http://schemas.microsoft.com/office/powerpoint/2010/main" val="1436393589"/>
      </p:ext>
    </p:extLst>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0" y="2132829"/>
            <a:ext cx="9144000" cy="16002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defTabSz="914400">
              <a:buClr>
                <a:srgbClr val="F0AD00"/>
              </a:buClr>
              <a:buFont typeface="Wingdings 2"/>
              <a:buNone/>
            </a:pPr>
            <a:r>
              <a:rPr lang="en-US" sz="1400" b="1" u="sng" dirty="0" smtClean="0">
                <a:solidFill>
                  <a:prstClr val="black"/>
                </a:solidFill>
                <a:latin typeface="Corbel"/>
              </a:rPr>
              <a:t>Outcomes from Team Science (Pennington, 2011)</a:t>
            </a:r>
            <a:endParaRPr lang="en-US" sz="1400" b="1" u="sng" dirty="0">
              <a:solidFill>
                <a:prstClr val="black"/>
              </a:solidFill>
              <a:latin typeface="Corbel"/>
            </a:endParaRPr>
          </a:p>
          <a:p>
            <a:pPr defTabSz="914400">
              <a:buClr>
                <a:srgbClr val="F0AD00"/>
              </a:buClr>
            </a:pPr>
            <a:r>
              <a:rPr lang="en-US" sz="1400" b="1" dirty="0" smtClean="0">
                <a:solidFill>
                  <a:prstClr val="black"/>
                </a:solidFill>
                <a:latin typeface="Corbel"/>
              </a:rPr>
              <a:t>Quality and form of the material </a:t>
            </a:r>
            <a:r>
              <a:rPr lang="en-US" sz="1400" b="1" dirty="0">
                <a:solidFill>
                  <a:prstClr val="black"/>
                </a:solidFill>
                <a:latin typeface="Corbel"/>
              </a:rPr>
              <a:t>artifacts produced</a:t>
            </a:r>
          </a:p>
          <a:p>
            <a:pPr defTabSz="914400">
              <a:buClr>
                <a:srgbClr val="F0AD00"/>
              </a:buClr>
            </a:pPr>
            <a:r>
              <a:rPr lang="en-US" sz="1400" b="1" dirty="0" smtClean="0">
                <a:solidFill>
                  <a:prstClr val="black"/>
                </a:solidFill>
                <a:latin typeface="Corbel"/>
              </a:rPr>
              <a:t>Quality and nature of shared </a:t>
            </a:r>
            <a:r>
              <a:rPr lang="en-US" sz="1400" b="1" dirty="0">
                <a:solidFill>
                  <a:prstClr val="black"/>
                </a:solidFill>
                <a:latin typeface="Corbel"/>
              </a:rPr>
              <a:t>vocabulary </a:t>
            </a:r>
            <a:r>
              <a:rPr lang="en-US" sz="1400" b="1" dirty="0" smtClean="0">
                <a:solidFill>
                  <a:prstClr val="black"/>
                </a:solidFill>
                <a:latin typeface="Corbel"/>
              </a:rPr>
              <a:t>developed</a:t>
            </a:r>
            <a:endParaRPr lang="en-US" sz="1400" b="1" dirty="0">
              <a:solidFill>
                <a:prstClr val="black"/>
              </a:solidFill>
              <a:latin typeface="Corbel"/>
            </a:endParaRPr>
          </a:p>
          <a:p>
            <a:pPr defTabSz="914400">
              <a:buClr>
                <a:srgbClr val="F0AD00"/>
              </a:buClr>
            </a:pPr>
            <a:r>
              <a:rPr lang="en-US" sz="1400" b="1" dirty="0" smtClean="0">
                <a:solidFill>
                  <a:prstClr val="black"/>
                </a:solidFill>
                <a:latin typeface="Corbel"/>
              </a:rPr>
              <a:t>Density and diffusion of social </a:t>
            </a:r>
            <a:r>
              <a:rPr lang="en-US" sz="1400" b="1" dirty="0">
                <a:solidFill>
                  <a:prstClr val="black"/>
                </a:solidFill>
                <a:latin typeface="Corbel"/>
              </a:rPr>
              <a:t>ties </a:t>
            </a:r>
            <a:r>
              <a:rPr lang="en-US" sz="1400" b="1" dirty="0" smtClean="0">
                <a:solidFill>
                  <a:prstClr val="black"/>
                </a:solidFill>
                <a:latin typeface="Corbel"/>
              </a:rPr>
              <a:t>created/strengthened</a:t>
            </a:r>
            <a:endParaRPr lang="en-US" sz="1400" b="1" dirty="0">
              <a:solidFill>
                <a:prstClr val="black"/>
              </a:solidFill>
              <a:latin typeface="Corbel"/>
            </a:endParaRPr>
          </a:p>
          <a:p>
            <a:pPr defTabSz="914400">
              <a:buClr>
                <a:srgbClr val="F0AD00"/>
              </a:buClr>
            </a:pPr>
            <a:r>
              <a:rPr lang="en-US" sz="1400" b="1" dirty="0" smtClean="0">
                <a:solidFill>
                  <a:prstClr val="black"/>
                </a:solidFill>
                <a:latin typeface="Corbel"/>
              </a:rPr>
              <a:t>Number of collaboration skills developed</a:t>
            </a:r>
          </a:p>
        </p:txBody>
      </p:sp>
      <p:sp>
        <p:nvSpPr>
          <p:cNvPr id="8" name="Content Placeholder 2"/>
          <p:cNvSpPr txBox="1">
            <a:spLocks/>
          </p:cNvSpPr>
          <p:nvPr/>
        </p:nvSpPr>
        <p:spPr>
          <a:xfrm>
            <a:off x="13054" y="3264584"/>
            <a:ext cx="4953000" cy="16002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defTabSz="914400">
              <a:buClr>
                <a:srgbClr val="F0AD00"/>
              </a:buClr>
              <a:buFont typeface="Wingdings 2"/>
              <a:buNone/>
            </a:pPr>
            <a:r>
              <a:rPr lang="en-US" sz="1400" b="1" u="sng" dirty="0" smtClean="0">
                <a:solidFill>
                  <a:prstClr val="black"/>
                </a:solidFill>
                <a:latin typeface="Corbel"/>
              </a:rPr>
              <a:t>Project Outcomes (Cummings &amp; </a:t>
            </a:r>
            <a:r>
              <a:rPr lang="en-US" sz="1400" b="1" u="sng" dirty="0" err="1" smtClean="0">
                <a:solidFill>
                  <a:prstClr val="black"/>
                </a:solidFill>
                <a:latin typeface="Corbel"/>
              </a:rPr>
              <a:t>Kiesler</a:t>
            </a:r>
            <a:r>
              <a:rPr lang="en-US" sz="1400" b="1" u="sng" dirty="0" smtClean="0">
                <a:solidFill>
                  <a:prstClr val="black"/>
                </a:solidFill>
                <a:latin typeface="Corbel"/>
              </a:rPr>
              <a:t>, 2005)</a:t>
            </a:r>
            <a:endParaRPr lang="en-US" sz="1400" b="1" u="sng" dirty="0">
              <a:solidFill>
                <a:prstClr val="black"/>
              </a:solidFill>
              <a:latin typeface="Corbel"/>
            </a:endParaRPr>
          </a:p>
          <a:p>
            <a:pPr defTabSz="914400">
              <a:buClr>
                <a:srgbClr val="F0AD00"/>
              </a:buClr>
            </a:pPr>
            <a:r>
              <a:rPr lang="en-US" sz="1400" b="1" dirty="0">
                <a:solidFill>
                  <a:prstClr val="black"/>
                </a:solidFill>
                <a:latin typeface="Corbel"/>
              </a:rPr>
              <a:t>Ideas</a:t>
            </a:r>
          </a:p>
          <a:p>
            <a:pPr lvl="1" defTabSz="914400">
              <a:buClr>
                <a:srgbClr val="60B5CC"/>
              </a:buClr>
            </a:pPr>
            <a:r>
              <a:rPr lang="en-US" sz="1400" b="1" dirty="0">
                <a:solidFill>
                  <a:prstClr val="black"/>
                </a:solidFill>
                <a:latin typeface="Corbel"/>
              </a:rPr>
              <a:t>Started new field or area of research</a:t>
            </a:r>
          </a:p>
          <a:p>
            <a:pPr lvl="1" defTabSz="914400">
              <a:buClr>
                <a:srgbClr val="60B5CC"/>
              </a:buClr>
            </a:pPr>
            <a:r>
              <a:rPr lang="en-US" sz="1400" b="1" dirty="0">
                <a:solidFill>
                  <a:prstClr val="black"/>
                </a:solidFill>
                <a:latin typeface="Corbel"/>
              </a:rPr>
              <a:t>Created new grants or spin-off projects </a:t>
            </a:r>
          </a:p>
          <a:p>
            <a:pPr lvl="1" defTabSz="914400">
              <a:buClr>
                <a:srgbClr val="60B5CC"/>
              </a:buClr>
            </a:pPr>
            <a:r>
              <a:rPr lang="en-US" sz="1400" b="1" dirty="0">
                <a:solidFill>
                  <a:prstClr val="black"/>
                </a:solidFill>
                <a:latin typeface="Corbel"/>
              </a:rPr>
              <a:t>Developed new methodologies </a:t>
            </a:r>
          </a:p>
          <a:p>
            <a:pPr lvl="1" defTabSz="914400">
              <a:buClr>
                <a:srgbClr val="60B5CC"/>
              </a:buClr>
            </a:pPr>
            <a:r>
              <a:rPr lang="en-US" sz="1400" b="1" dirty="0">
                <a:solidFill>
                  <a:prstClr val="black"/>
                </a:solidFill>
                <a:latin typeface="Corbel"/>
              </a:rPr>
              <a:t>Recognized </a:t>
            </a:r>
            <a:r>
              <a:rPr lang="en-US" sz="1400" b="1" dirty="0" smtClean="0">
                <a:solidFill>
                  <a:prstClr val="black"/>
                </a:solidFill>
                <a:latin typeface="Corbel"/>
              </a:rPr>
              <a:t>for </a:t>
            </a:r>
            <a:r>
              <a:rPr lang="en-US" sz="1400" b="1" dirty="0">
                <a:solidFill>
                  <a:prstClr val="black"/>
                </a:solidFill>
                <a:latin typeface="Corbel"/>
              </a:rPr>
              <a:t>contribution to field </a:t>
            </a:r>
          </a:p>
          <a:p>
            <a:pPr defTabSz="914400">
              <a:buClr>
                <a:srgbClr val="F0AD00"/>
              </a:buClr>
            </a:pPr>
            <a:r>
              <a:rPr lang="en-US" sz="1400" b="1" dirty="0">
                <a:solidFill>
                  <a:prstClr val="black"/>
                </a:solidFill>
                <a:latin typeface="Corbel"/>
              </a:rPr>
              <a:t>Tools</a:t>
            </a:r>
          </a:p>
          <a:p>
            <a:pPr lvl="1" defTabSz="914400">
              <a:buClr>
                <a:srgbClr val="60B5CC"/>
              </a:buClr>
            </a:pPr>
            <a:r>
              <a:rPr lang="en-US" sz="1400" b="1" dirty="0">
                <a:solidFill>
                  <a:prstClr val="black"/>
                </a:solidFill>
                <a:latin typeface="Corbel"/>
              </a:rPr>
              <a:t>Created new software </a:t>
            </a:r>
          </a:p>
          <a:p>
            <a:pPr lvl="1" defTabSz="914400">
              <a:buClr>
                <a:srgbClr val="60B5CC"/>
              </a:buClr>
            </a:pPr>
            <a:r>
              <a:rPr lang="en-US" sz="1400" b="1" dirty="0">
                <a:solidFill>
                  <a:prstClr val="black"/>
                </a:solidFill>
                <a:latin typeface="Corbel"/>
              </a:rPr>
              <a:t>Created new hardware</a:t>
            </a:r>
          </a:p>
          <a:p>
            <a:pPr lvl="1" defTabSz="914400">
              <a:buClr>
                <a:srgbClr val="60B5CC"/>
              </a:buClr>
            </a:pPr>
            <a:r>
              <a:rPr lang="en-US" sz="1400" b="1" dirty="0">
                <a:solidFill>
                  <a:prstClr val="black"/>
                </a:solidFill>
                <a:latin typeface="Corbel"/>
              </a:rPr>
              <a:t>Generated new datasets</a:t>
            </a:r>
          </a:p>
          <a:p>
            <a:pPr lvl="1" defTabSz="914400">
              <a:buClr>
                <a:srgbClr val="60B5CC"/>
              </a:buClr>
            </a:pPr>
            <a:r>
              <a:rPr lang="en-US" sz="1400" b="1" dirty="0">
                <a:solidFill>
                  <a:prstClr val="black"/>
                </a:solidFill>
                <a:latin typeface="Corbel"/>
              </a:rPr>
              <a:t>Submitted patent application </a:t>
            </a:r>
          </a:p>
        </p:txBody>
      </p:sp>
      <p:sp>
        <p:nvSpPr>
          <p:cNvPr id="9" name="Content Placeholder 2"/>
          <p:cNvSpPr txBox="1">
            <a:spLocks/>
          </p:cNvSpPr>
          <p:nvPr/>
        </p:nvSpPr>
        <p:spPr>
          <a:xfrm>
            <a:off x="4276692" y="3264584"/>
            <a:ext cx="4943507" cy="16002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defTabSz="914400">
              <a:buClr>
                <a:srgbClr val="F0AD00"/>
              </a:buClr>
            </a:pPr>
            <a:endParaRPr lang="en-US" sz="1400" b="1" dirty="0" smtClean="0">
              <a:solidFill>
                <a:prstClr val="black"/>
              </a:solidFill>
              <a:latin typeface="Corbel"/>
            </a:endParaRPr>
          </a:p>
          <a:p>
            <a:pPr defTabSz="914400">
              <a:buClr>
                <a:srgbClr val="F0AD00"/>
              </a:buClr>
            </a:pPr>
            <a:r>
              <a:rPr lang="en-US" sz="1400" b="1" dirty="0" smtClean="0">
                <a:solidFill>
                  <a:prstClr val="black"/>
                </a:solidFill>
                <a:latin typeface="Corbel"/>
              </a:rPr>
              <a:t>Education/Learning </a:t>
            </a:r>
            <a:endParaRPr lang="en-US" sz="1400" b="1" dirty="0">
              <a:solidFill>
                <a:prstClr val="black"/>
              </a:solidFill>
              <a:latin typeface="Corbel"/>
            </a:endParaRPr>
          </a:p>
          <a:p>
            <a:pPr lvl="1" defTabSz="914400">
              <a:buClr>
                <a:srgbClr val="60B5CC"/>
              </a:buClr>
            </a:pPr>
            <a:r>
              <a:rPr lang="en-US" sz="1400" b="1" dirty="0">
                <a:solidFill>
                  <a:prstClr val="black"/>
                </a:solidFill>
                <a:latin typeface="Corbel"/>
              </a:rPr>
              <a:t>Undergrad/graduate student finished </a:t>
            </a:r>
            <a:r>
              <a:rPr lang="en-US" sz="1400" b="1" dirty="0" smtClean="0">
                <a:solidFill>
                  <a:prstClr val="black"/>
                </a:solidFill>
                <a:latin typeface="Corbel"/>
              </a:rPr>
              <a:t>thesis</a:t>
            </a:r>
            <a:endParaRPr lang="en-US" sz="1400" b="1" dirty="0">
              <a:solidFill>
                <a:prstClr val="black"/>
              </a:solidFill>
              <a:latin typeface="Corbel"/>
            </a:endParaRPr>
          </a:p>
          <a:p>
            <a:pPr lvl="1" defTabSz="914400">
              <a:buClr>
                <a:srgbClr val="60B5CC"/>
              </a:buClr>
            </a:pPr>
            <a:r>
              <a:rPr lang="en-US" sz="1400" b="1" dirty="0">
                <a:solidFill>
                  <a:prstClr val="black"/>
                </a:solidFill>
                <a:latin typeface="Corbel"/>
              </a:rPr>
              <a:t>Undergrad/graduate/postdoc got academic job </a:t>
            </a:r>
          </a:p>
          <a:p>
            <a:pPr lvl="1" defTabSz="914400">
              <a:buClr>
                <a:srgbClr val="60B5CC"/>
              </a:buClr>
            </a:pPr>
            <a:r>
              <a:rPr lang="en-US" sz="1400" b="1" dirty="0">
                <a:solidFill>
                  <a:prstClr val="black"/>
                </a:solidFill>
                <a:latin typeface="Corbel"/>
              </a:rPr>
              <a:t>Undergrad/graduate/postdoc got industry job </a:t>
            </a:r>
          </a:p>
          <a:p>
            <a:pPr defTabSz="914400">
              <a:buClr>
                <a:srgbClr val="F0AD00"/>
              </a:buClr>
            </a:pPr>
            <a:r>
              <a:rPr lang="en-US" sz="1400" b="1" dirty="0">
                <a:solidFill>
                  <a:prstClr val="black"/>
                </a:solidFill>
                <a:latin typeface="Corbel"/>
              </a:rPr>
              <a:t>Outreach </a:t>
            </a:r>
          </a:p>
          <a:p>
            <a:pPr lvl="1" defTabSz="914400">
              <a:buClr>
                <a:srgbClr val="60B5CC"/>
              </a:buClr>
            </a:pPr>
            <a:r>
              <a:rPr lang="en-US" sz="1400" b="1" dirty="0">
                <a:solidFill>
                  <a:prstClr val="black"/>
                </a:solidFill>
                <a:latin typeface="Corbel"/>
              </a:rPr>
              <a:t>Formed partnership with industry</a:t>
            </a:r>
          </a:p>
          <a:p>
            <a:pPr lvl="1" defTabSz="914400">
              <a:buClr>
                <a:srgbClr val="60B5CC"/>
              </a:buClr>
            </a:pPr>
            <a:r>
              <a:rPr lang="en-US" sz="1400" b="1" dirty="0">
                <a:solidFill>
                  <a:prstClr val="black"/>
                </a:solidFill>
                <a:latin typeface="Corbel"/>
              </a:rPr>
              <a:t>Formed community relationships through research </a:t>
            </a:r>
          </a:p>
          <a:p>
            <a:pPr lvl="1" defTabSz="914400">
              <a:buClr>
                <a:srgbClr val="60B5CC"/>
              </a:buClr>
            </a:pPr>
            <a:r>
              <a:rPr lang="en-US" sz="1400" b="1" dirty="0">
                <a:solidFill>
                  <a:prstClr val="black"/>
                </a:solidFill>
                <a:latin typeface="Corbel"/>
              </a:rPr>
              <a:t>Formed collaborations with different </a:t>
            </a:r>
            <a:r>
              <a:rPr lang="en-US" sz="1400" b="1" dirty="0" smtClean="0">
                <a:solidFill>
                  <a:prstClr val="black"/>
                </a:solidFill>
                <a:latin typeface="Corbel"/>
              </a:rPr>
              <a:t>researchers</a:t>
            </a:r>
            <a:endParaRPr lang="en-US" sz="1400" b="1" dirty="0">
              <a:solidFill>
                <a:prstClr val="black"/>
              </a:solidFill>
              <a:latin typeface="Corbel"/>
            </a:endParaRPr>
          </a:p>
        </p:txBody>
      </p:sp>
      <p:sp>
        <p:nvSpPr>
          <p:cNvPr id="2" name="Rectangle 1"/>
          <p:cNvSpPr/>
          <p:nvPr/>
        </p:nvSpPr>
        <p:spPr>
          <a:xfrm>
            <a:off x="13054" y="6018731"/>
            <a:ext cx="9130946" cy="830997"/>
          </a:xfrm>
          <a:prstGeom prst="rect">
            <a:avLst/>
          </a:prstGeom>
        </p:spPr>
        <p:txBody>
          <a:bodyPr wrap="square">
            <a:spAutoFit/>
          </a:bodyPr>
          <a:lstStyle/>
          <a:p>
            <a:pPr marL="517525" indent="-400050">
              <a:buNone/>
            </a:pPr>
            <a:r>
              <a:rPr lang="en-US" sz="1200" dirty="0"/>
              <a:t>Cummings, J.N., S. </a:t>
            </a:r>
            <a:r>
              <a:rPr lang="en-US" sz="1200" dirty="0" err="1"/>
              <a:t>Kiesler</a:t>
            </a:r>
            <a:r>
              <a:rPr lang="en-US" sz="1200" dirty="0"/>
              <a:t>. (2005). Collaborative Research Across Disciplinary and Organizational Boundaries. </a:t>
            </a:r>
            <a:r>
              <a:rPr lang="en-US" sz="1200" i="1" dirty="0"/>
              <a:t>Social Studies of Science, 35(5), </a:t>
            </a:r>
            <a:r>
              <a:rPr lang="en-US" sz="1200" dirty="0"/>
              <a:t>703-722.   </a:t>
            </a:r>
            <a:endParaRPr lang="en-US" sz="1200" dirty="0" smtClean="0"/>
          </a:p>
          <a:p>
            <a:pPr marL="517525" indent="-400050">
              <a:buNone/>
            </a:pPr>
            <a:r>
              <a:rPr lang="en-US" sz="1200" dirty="0" smtClean="0"/>
              <a:t>Pennington</a:t>
            </a:r>
            <a:r>
              <a:rPr lang="en-US" sz="1200" dirty="0"/>
              <a:t>, D., (2011), Collaborative, cross-disciplinary learning and co-emergent innovation in informatics teams. </a:t>
            </a:r>
            <a:r>
              <a:rPr lang="en-US" sz="1200" i="1" dirty="0"/>
              <a:t>International Journal of Earth System Informatics,  4(2), </a:t>
            </a:r>
            <a:r>
              <a:rPr lang="en-US" sz="1200" dirty="0"/>
              <a:t>55-68.</a:t>
            </a:r>
          </a:p>
        </p:txBody>
      </p:sp>
      <p:sp>
        <p:nvSpPr>
          <p:cNvPr id="11" name="TextBox 10"/>
          <p:cNvSpPr txBox="1"/>
          <p:nvPr/>
        </p:nvSpPr>
        <p:spPr>
          <a:xfrm>
            <a:off x="17640" y="1371600"/>
            <a:ext cx="9000890" cy="830997"/>
          </a:xfrm>
          <a:prstGeom prst="rect">
            <a:avLst/>
          </a:prstGeom>
          <a:noFill/>
        </p:spPr>
        <p:txBody>
          <a:bodyPr wrap="square" rtlCol="0">
            <a:spAutoFit/>
          </a:bodyPr>
          <a:lstStyle/>
          <a:p>
            <a:pPr marL="118872" defTabSz="4387850">
              <a:spcBef>
                <a:spcPct val="20000"/>
              </a:spcBef>
              <a:buSzPct val="85000"/>
              <a:defRPr/>
            </a:pPr>
            <a:r>
              <a:rPr lang="en-US" sz="2400" b="1" dirty="0" smtClean="0"/>
              <a:t>Research teams need to understand how to plan for </a:t>
            </a:r>
            <a:r>
              <a:rPr lang="en-US" sz="2400" b="1" dirty="0" smtClean="0">
                <a:solidFill>
                  <a:srgbClr val="800000"/>
                </a:solidFill>
                <a:cs typeface="Times New Roman" pitchFamily="18" charset="0"/>
              </a:rPr>
              <a:t>variety of research outcomes</a:t>
            </a:r>
            <a:r>
              <a:rPr lang="en-US" sz="2400" b="1" dirty="0" smtClean="0">
                <a:cs typeface="Times New Roman" pitchFamily="18" charset="0"/>
              </a:rPr>
              <a:t> when working on team science</a:t>
            </a:r>
            <a:endParaRPr lang="en-US" sz="2400" b="1" dirty="0">
              <a:cs typeface="Times New Roman" pitchFamily="18" charset="0"/>
            </a:endParaRPr>
          </a:p>
        </p:txBody>
      </p:sp>
      <p:sp>
        <p:nvSpPr>
          <p:cNvPr id="12"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IV. ARCUS Challenge </a:t>
            </a:r>
            <a:r>
              <a:rPr lang="en-US" sz="3600" b="1" dirty="0">
                <a:solidFill>
                  <a:schemeClr val="accent1">
                    <a:satMod val="150000"/>
                  </a:schemeClr>
                </a:solidFill>
                <a:effectLst>
                  <a:outerShdw blurRad="38100" dist="38100" dir="2700000" algn="tl">
                    <a:srgbClr val="000000">
                      <a:alpha val="43137"/>
                    </a:srgbClr>
                  </a:outerShdw>
                </a:effectLst>
              </a:rPr>
              <a:t>4</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a:solidFill>
                  <a:schemeClr val="accent1">
                    <a:satMod val="150000"/>
                  </a:schemeClr>
                </a:solidFill>
                <a:effectLst>
                  <a:outerShdw blurRad="38100" dist="38100" dir="2700000" algn="tl">
                    <a:srgbClr val="000000">
                      <a:alpha val="43137"/>
                    </a:srgbClr>
                  </a:outerShdw>
                </a:effectLst>
              </a:rPr>
              <a:t>Preparing for the </a:t>
            </a:r>
            <a:r>
              <a:rPr lang="en-US" sz="3600" b="1" i="1" dirty="0" smtClean="0">
                <a:solidFill>
                  <a:schemeClr val="accent1">
                    <a:satMod val="150000"/>
                  </a:schemeClr>
                </a:solidFill>
                <a:effectLst>
                  <a:outerShdw blurRad="38100" dist="38100" dir="2700000" algn="tl">
                    <a:srgbClr val="000000">
                      <a:alpha val="43137"/>
                    </a:srgbClr>
                  </a:outerShdw>
                </a:effectLst>
              </a:rPr>
              <a:t>Team </a:t>
            </a:r>
            <a:r>
              <a:rPr lang="en-US" sz="3600" b="1" i="1" dirty="0">
                <a:solidFill>
                  <a:schemeClr val="accent1">
                    <a:satMod val="150000"/>
                  </a:schemeClr>
                </a:solidFill>
                <a:effectLst>
                  <a:outerShdw blurRad="38100" dist="38100" dir="2700000" algn="tl">
                    <a:srgbClr val="000000">
                      <a:alpha val="43137"/>
                    </a:srgbClr>
                  </a:outerShdw>
                </a:effectLst>
              </a:rPr>
              <a:t>in Team Science</a:t>
            </a:r>
          </a:p>
        </p:txBody>
      </p:sp>
    </p:spTree>
    <p:extLst>
      <p:ext uri="{BB962C8B-B14F-4D97-AF65-F5344CB8AC3E}">
        <p14:creationId xmlns:p14="http://schemas.microsoft.com/office/powerpoint/2010/main" val="504603802"/>
      </p:ext>
    </p:extLst>
  </p:cSld>
  <p:clrMapOvr>
    <a:masterClrMapping/>
  </p:clrMapOvr>
  <p:transition>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76200" y="1447800"/>
            <a:ext cx="9067800" cy="4648200"/>
          </a:xfrm>
        </p:spPr>
        <p:txBody>
          <a:bodyPr>
            <a:noAutofit/>
          </a:bodyPr>
          <a:lstStyle/>
          <a:p>
            <a:pPr marL="0" indent="0">
              <a:lnSpc>
                <a:spcPct val="90000"/>
              </a:lnSpc>
              <a:buNone/>
            </a:pPr>
            <a:r>
              <a:rPr lang="en-US" sz="2500" b="1" dirty="0" smtClean="0">
                <a:solidFill>
                  <a:srgbClr val="800000"/>
                </a:solidFill>
              </a:rPr>
              <a:t>OVERVIEW - Why Team Science?</a:t>
            </a:r>
          </a:p>
          <a:p>
            <a:pPr marL="275717" indent="-284163">
              <a:lnSpc>
                <a:spcPct val="90000"/>
              </a:lnSpc>
            </a:pPr>
            <a:r>
              <a:rPr lang="en-US" sz="2500" b="1" dirty="0" smtClean="0"/>
              <a:t>Setting the Stage</a:t>
            </a:r>
            <a:endParaRPr lang="en-US" sz="2500" b="1" dirty="0"/>
          </a:p>
          <a:p>
            <a:pPr marL="0" indent="0">
              <a:lnSpc>
                <a:spcPct val="90000"/>
              </a:lnSpc>
              <a:buNone/>
            </a:pPr>
            <a:r>
              <a:rPr lang="en-US" sz="2500" b="1" dirty="0" smtClean="0">
                <a:solidFill>
                  <a:srgbClr val="800000"/>
                </a:solidFill>
              </a:rPr>
              <a:t>Part I. ARCUS Challenge 1</a:t>
            </a:r>
            <a:endParaRPr lang="en-US" sz="2500" b="1" dirty="0">
              <a:solidFill>
                <a:srgbClr val="800000"/>
              </a:solidFill>
            </a:endParaRPr>
          </a:p>
          <a:p>
            <a:pPr marL="275717" indent="-284163">
              <a:lnSpc>
                <a:spcPct val="90000"/>
              </a:lnSpc>
            </a:pPr>
            <a:r>
              <a:rPr lang="en-US" sz="2500" b="1" dirty="0"/>
              <a:t>Defining Research </a:t>
            </a:r>
            <a:r>
              <a:rPr lang="en-US" sz="2500" b="1" dirty="0" smtClean="0"/>
              <a:t>Approaches</a:t>
            </a:r>
          </a:p>
          <a:p>
            <a:pPr marL="0" indent="0">
              <a:lnSpc>
                <a:spcPct val="90000"/>
              </a:lnSpc>
              <a:buNone/>
            </a:pPr>
            <a:r>
              <a:rPr lang="en-US" sz="2500" b="1" dirty="0" smtClean="0">
                <a:solidFill>
                  <a:srgbClr val="800000"/>
                </a:solidFill>
              </a:rPr>
              <a:t>Part II. ARCUS </a:t>
            </a:r>
            <a:r>
              <a:rPr lang="en-US" sz="2500" b="1" dirty="0">
                <a:solidFill>
                  <a:srgbClr val="800000"/>
                </a:solidFill>
              </a:rPr>
              <a:t>Challenge </a:t>
            </a:r>
            <a:r>
              <a:rPr lang="en-US" sz="2500" b="1" dirty="0" smtClean="0">
                <a:solidFill>
                  <a:srgbClr val="800000"/>
                </a:solidFill>
              </a:rPr>
              <a:t>2</a:t>
            </a:r>
            <a:endParaRPr lang="en-US" sz="2500" b="1" dirty="0">
              <a:solidFill>
                <a:srgbClr val="800000"/>
              </a:solidFill>
            </a:endParaRPr>
          </a:p>
          <a:p>
            <a:pPr marL="275717" indent="-284163">
              <a:lnSpc>
                <a:spcPct val="90000"/>
              </a:lnSpc>
            </a:pPr>
            <a:r>
              <a:rPr lang="en-US" sz="2500" b="1" dirty="0" smtClean="0"/>
              <a:t>Understanding Team Science</a:t>
            </a:r>
            <a:endParaRPr lang="en-US" sz="2500" b="1" dirty="0"/>
          </a:p>
          <a:p>
            <a:pPr marL="0" indent="0">
              <a:lnSpc>
                <a:spcPct val="90000"/>
              </a:lnSpc>
              <a:buNone/>
            </a:pPr>
            <a:r>
              <a:rPr lang="en-US" sz="2500" b="1" dirty="0" smtClean="0">
                <a:solidFill>
                  <a:srgbClr val="800000"/>
                </a:solidFill>
              </a:rPr>
              <a:t>Part III. ARCUS </a:t>
            </a:r>
            <a:r>
              <a:rPr lang="en-US" sz="2500" b="1" dirty="0">
                <a:solidFill>
                  <a:srgbClr val="800000"/>
                </a:solidFill>
              </a:rPr>
              <a:t>Challenge </a:t>
            </a:r>
            <a:r>
              <a:rPr lang="en-US" sz="2500" b="1" dirty="0" smtClean="0">
                <a:solidFill>
                  <a:srgbClr val="800000"/>
                </a:solidFill>
              </a:rPr>
              <a:t>3</a:t>
            </a:r>
            <a:endParaRPr lang="en-US" sz="2500" b="1" dirty="0">
              <a:solidFill>
                <a:srgbClr val="800000"/>
              </a:solidFill>
            </a:endParaRPr>
          </a:p>
          <a:p>
            <a:pPr marL="275717" indent="-284163">
              <a:lnSpc>
                <a:spcPct val="90000"/>
              </a:lnSpc>
            </a:pPr>
            <a:r>
              <a:rPr lang="en-US" sz="2500" b="1" dirty="0"/>
              <a:t>Understanding </a:t>
            </a:r>
            <a:r>
              <a:rPr lang="en-US" sz="2500" b="1" dirty="0" smtClean="0"/>
              <a:t>Teamwork</a:t>
            </a:r>
          </a:p>
          <a:p>
            <a:pPr marL="0" indent="0">
              <a:lnSpc>
                <a:spcPct val="90000"/>
              </a:lnSpc>
              <a:buNone/>
            </a:pPr>
            <a:r>
              <a:rPr lang="en-US" sz="2500" b="1" dirty="0">
                <a:solidFill>
                  <a:srgbClr val="800000"/>
                </a:solidFill>
              </a:rPr>
              <a:t>Part </a:t>
            </a:r>
            <a:r>
              <a:rPr lang="en-US" sz="2500" b="1" dirty="0" smtClean="0">
                <a:solidFill>
                  <a:srgbClr val="800000"/>
                </a:solidFill>
              </a:rPr>
              <a:t>IV. ARCUS </a:t>
            </a:r>
            <a:r>
              <a:rPr lang="en-US" sz="2500" b="1" dirty="0">
                <a:solidFill>
                  <a:srgbClr val="800000"/>
                </a:solidFill>
              </a:rPr>
              <a:t>Challenge </a:t>
            </a:r>
            <a:r>
              <a:rPr lang="en-US" sz="2500" b="1" dirty="0" smtClean="0">
                <a:solidFill>
                  <a:srgbClr val="800000"/>
                </a:solidFill>
              </a:rPr>
              <a:t>4</a:t>
            </a:r>
            <a:endParaRPr lang="en-US" sz="2500" b="1" dirty="0">
              <a:solidFill>
                <a:srgbClr val="800000"/>
              </a:solidFill>
            </a:endParaRPr>
          </a:p>
          <a:p>
            <a:pPr marL="275717" indent="-284163">
              <a:lnSpc>
                <a:spcPct val="90000"/>
              </a:lnSpc>
            </a:pPr>
            <a:r>
              <a:rPr lang="en-US" sz="2500" b="1" dirty="0" smtClean="0"/>
              <a:t>Preparing for Team Science</a:t>
            </a:r>
          </a:p>
          <a:p>
            <a:pPr marL="0" indent="0">
              <a:lnSpc>
                <a:spcPct val="90000"/>
              </a:lnSpc>
              <a:buNone/>
            </a:pPr>
            <a:r>
              <a:rPr lang="en-US" sz="2500" b="1" dirty="0">
                <a:solidFill>
                  <a:srgbClr val="800000"/>
                </a:solidFill>
              </a:rPr>
              <a:t>Part </a:t>
            </a:r>
            <a:r>
              <a:rPr lang="en-US" sz="2500" b="1" dirty="0" smtClean="0">
                <a:solidFill>
                  <a:srgbClr val="800000"/>
                </a:solidFill>
              </a:rPr>
              <a:t>V</a:t>
            </a:r>
            <a:r>
              <a:rPr lang="en-US" sz="2500" b="1" dirty="0">
                <a:solidFill>
                  <a:srgbClr val="800000"/>
                </a:solidFill>
              </a:rPr>
              <a:t>. </a:t>
            </a:r>
            <a:r>
              <a:rPr lang="en-US" sz="2500" b="1" dirty="0" smtClean="0">
                <a:solidFill>
                  <a:srgbClr val="800000"/>
                </a:solidFill>
              </a:rPr>
              <a:t>ARCUS </a:t>
            </a:r>
            <a:r>
              <a:rPr lang="en-US" sz="2500" b="1" dirty="0">
                <a:solidFill>
                  <a:srgbClr val="800000"/>
                </a:solidFill>
              </a:rPr>
              <a:t>Challenge </a:t>
            </a:r>
            <a:r>
              <a:rPr lang="en-US" sz="2500" b="1" dirty="0" smtClean="0">
                <a:solidFill>
                  <a:srgbClr val="800000"/>
                </a:solidFill>
              </a:rPr>
              <a:t>5</a:t>
            </a:r>
            <a:endParaRPr lang="en-US" sz="2500" b="1" dirty="0">
              <a:solidFill>
                <a:srgbClr val="800000"/>
              </a:solidFill>
            </a:endParaRPr>
          </a:p>
          <a:p>
            <a:pPr marL="275717" indent="-284163">
              <a:lnSpc>
                <a:spcPct val="90000"/>
              </a:lnSpc>
            </a:pPr>
            <a:r>
              <a:rPr lang="en-US" sz="2500" b="1" dirty="0" smtClean="0"/>
              <a:t>Education and Learning for Team Science</a:t>
            </a:r>
            <a:endParaRPr lang="en-US" sz="2500" b="1" dirty="0"/>
          </a:p>
          <a:p>
            <a:pPr marL="275717" indent="-284163">
              <a:lnSpc>
                <a:spcPct val="90000"/>
              </a:lnSpc>
            </a:pPr>
            <a:endParaRPr lang="en-US" sz="2500" b="1" dirty="0"/>
          </a:p>
        </p:txBody>
      </p:sp>
      <p:sp>
        <p:nvSpPr>
          <p:cNvPr id="6" name="Title 1"/>
          <p:cNvSpPr>
            <a:spLocks noGrp="1"/>
          </p:cNvSpPr>
          <p:nvPr>
            <p:ph type="title"/>
          </p:nvPr>
        </p:nvSpPr>
        <p:spPr>
          <a:xfrm>
            <a:off x="0" y="609600"/>
            <a:ext cx="8991600" cy="838200"/>
          </a:xfrm>
        </p:spPr>
        <p:txBody>
          <a:bodyPr rtlCol="0">
            <a:noAutofit/>
          </a:bodyPr>
          <a:lstStyle/>
          <a:p>
            <a:pPr>
              <a:defRPr/>
            </a:pPr>
            <a:r>
              <a:rPr lang="en-US" sz="4000" dirty="0"/>
              <a:t>Overview of </a:t>
            </a:r>
            <a:r>
              <a:rPr lang="en-US" sz="4000" dirty="0" smtClean="0"/>
              <a:t>ARCUS and Team </a:t>
            </a:r>
            <a:r>
              <a:rPr lang="en-US" sz="4000" dirty="0"/>
              <a:t>Science</a:t>
            </a:r>
            <a:endParaRPr lang="en-US" sz="4000" i="1" dirty="0"/>
          </a:p>
        </p:txBody>
      </p:sp>
      <p:pic>
        <p:nvPicPr>
          <p:cNvPr id="3" name="Picture 2"/>
          <p:cNvPicPr>
            <a:picLocks noChangeAspect="1"/>
          </p:cNvPicPr>
          <p:nvPr/>
        </p:nvPicPr>
        <p:blipFill>
          <a:blip r:embed="rId3"/>
          <a:stretch>
            <a:fillRect/>
          </a:stretch>
        </p:blipFill>
        <p:spPr>
          <a:xfrm>
            <a:off x="5791200" y="1981200"/>
            <a:ext cx="2794000" cy="2794000"/>
          </a:xfrm>
          <a:prstGeom prst="rect">
            <a:avLst/>
          </a:prstGeom>
        </p:spPr>
      </p:pic>
    </p:spTree>
    <p:extLst>
      <p:ext uri="{BB962C8B-B14F-4D97-AF65-F5344CB8AC3E}">
        <p14:creationId xmlns:p14="http://schemas.microsoft.com/office/powerpoint/2010/main" val="2056133243"/>
      </p:ext>
    </p:extLst>
  </p:cSld>
  <p:clrMapOvr>
    <a:masterClrMapping/>
  </p:clrMapOvr>
  <p:transition>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http://www.ok.gov/edge/images/computer%20science.jpg"/>
          <p:cNvPicPr>
            <a:picLocks noChangeAspect="1" noChangeArrowheads="1"/>
          </p:cNvPicPr>
          <p:nvPr/>
        </p:nvPicPr>
        <p:blipFill>
          <a:blip r:embed="rId3" cstate="print"/>
          <a:srcRect/>
          <a:stretch>
            <a:fillRect/>
          </a:stretch>
        </p:blipFill>
        <p:spPr bwMode="auto">
          <a:xfrm>
            <a:off x="6855946" y="5065157"/>
            <a:ext cx="2235134" cy="1581151"/>
          </a:xfrm>
          <a:prstGeom prst="rect">
            <a:avLst/>
          </a:prstGeom>
          <a:noFill/>
        </p:spPr>
      </p:pic>
      <p:pic>
        <p:nvPicPr>
          <p:cNvPr id="21" name="Picture 4" descr="http://sciencenotes.files.wordpress.com/2008/02/cov-journal-science-prev2-med.gif"/>
          <p:cNvPicPr>
            <a:picLocks noChangeAspect="1" noChangeArrowheads="1"/>
          </p:cNvPicPr>
          <p:nvPr/>
        </p:nvPicPr>
        <p:blipFill>
          <a:blip r:embed="rId4" cstate="print"/>
          <a:srcRect t="22772" b="41584"/>
          <a:stretch>
            <a:fillRect/>
          </a:stretch>
        </p:blipFill>
        <p:spPr bwMode="auto">
          <a:xfrm flipV="1">
            <a:off x="6233580" y="2989988"/>
            <a:ext cx="2857500" cy="1371600"/>
          </a:xfrm>
          <a:prstGeom prst="rect">
            <a:avLst/>
          </a:prstGeom>
          <a:noFill/>
        </p:spPr>
      </p:pic>
      <p:pic>
        <p:nvPicPr>
          <p:cNvPr id="22" name="Picture 10" descr="http://www.ferret.com.au/odin/images/185462/John-Morris-Scientific-introduces-online-moisture-measurement-system-for-freeze-dryers-185462.jpg"/>
          <p:cNvPicPr>
            <a:picLocks noChangeAspect="1" noChangeArrowheads="1"/>
          </p:cNvPicPr>
          <p:nvPr/>
        </p:nvPicPr>
        <p:blipFill>
          <a:blip r:embed="rId5" cstate="print"/>
          <a:srcRect r="40022"/>
          <a:stretch>
            <a:fillRect/>
          </a:stretch>
        </p:blipFill>
        <p:spPr bwMode="auto">
          <a:xfrm>
            <a:off x="5276619" y="2988708"/>
            <a:ext cx="1708157" cy="2847976"/>
          </a:xfrm>
          <a:prstGeom prst="rect">
            <a:avLst/>
          </a:prstGeom>
          <a:noFill/>
        </p:spPr>
      </p:pic>
      <p:pic>
        <p:nvPicPr>
          <p:cNvPr id="23" name="Picture 22" descr="http://www.parabolicarc.com/wp-content/uploads/2008/12/marssciencelab.jpg"/>
          <p:cNvPicPr>
            <a:picLocks noChangeAspect="1" noChangeArrowheads="1"/>
          </p:cNvPicPr>
          <p:nvPr/>
        </p:nvPicPr>
        <p:blipFill>
          <a:blip r:embed="rId6" cstate="print"/>
          <a:srcRect r="8333"/>
          <a:stretch>
            <a:fillRect/>
          </a:stretch>
        </p:blipFill>
        <p:spPr bwMode="auto">
          <a:xfrm>
            <a:off x="6576480" y="4284108"/>
            <a:ext cx="2514600" cy="1500188"/>
          </a:xfrm>
          <a:prstGeom prst="rect">
            <a:avLst/>
          </a:prstGeom>
          <a:noFill/>
        </p:spPr>
      </p:pic>
      <p:pic>
        <p:nvPicPr>
          <p:cNvPr id="24" name="Picture 12" descr="http://wheatoncollege.edu/acad/environmentalscience/images/students1.jpg"/>
          <p:cNvPicPr>
            <a:picLocks noChangeAspect="1" noChangeArrowheads="1"/>
          </p:cNvPicPr>
          <p:nvPr/>
        </p:nvPicPr>
        <p:blipFill>
          <a:blip r:embed="rId7" cstate="print"/>
          <a:srcRect l="4995" r="16380"/>
          <a:stretch>
            <a:fillRect/>
          </a:stretch>
        </p:blipFill>
        <p:spPr bwMode="auto">
          <a:xfrm>
            <a:off x="5281080" y="4650594"/>
            <a:ext cx="1905000" cy="1995714"/>
          </a:xfrm>
          <a:prstGeom prst="rect">
            <a:avLst/>
          </a:prstGeom>
          <a:noFill/>
        </p:spPr>
      </p:pic>
      <p:sp>
        <p:nvSpPr>
          <p:cNvPr id="17" name="Content Placeholder 2"/>
          <p:cNvSpPr txBox="1">
            <a:spLocks/>
          </p:cNvSpPr>
          <p:nvPr/>
        </p:nvSpPr>
        <p:spPr bwMode="auto">
          <a:xfrm>
            <a:off x="0" y="2784118"/>
            <a:ext cx="5257800" cy="1905000"/>
          </a:xfrm>
          <a:prstGeom prst="rect">
            <a:avLst/>
          </a:prstGeom>
          <a:noFill/>
          <a:ln w="9525">
            <a:noFill/>
            <a:miter lim="800000"/>
            <a:headEnd/>
            <a:tailEnd/>
          </a:ln>
        </p:spPr>
        <p:txBody>
          <a:bodyPr/>
          <a:lstStyle/>
          <a:p>
            <a:pPr defTabSz="914400" eaLnBrk="0" hangingPunct="0">
              <a:lnSpc>
                <a:spcPct val="80000"/>
              </a:lnSpc>
              <a:spcBef>
                <a:spcPct val="20000"/>
              </a:spcBef>
            </a:pPr>
            <a:r>
              <a:rPr lang="en-US" sz="2200" b="1" u="sng" dirty="0">
                <a:solidFill>
                  <a:prstClr val="black"/>
                </a:solidFill>
                <a:latin typeface="Corbel"/>
                <a:cs typeface="Times New Roman" pitchFamily="18" charset="0"/>
              </a:rPr>
              <a:t>Team Competencies</a:t>
            </a:r>
          </a:p>
          <a:p>
            <a:pPr marL="342900" indent="-342900" defTabSz="914400" eaLnBrk="0" hangingPunct="0">
              <a:lnSpc>
                <a:spcPct val="80000"/>
              </a:lnSpc>
              <a:spcBef>
                <a:spcPct val="20000"/>
              </a:spcBef>
              <a:buFont typeface="Arial"/>
              <a:buChar char="•"/>
            </a:pPr>
            <a:r>
              <a:rPr lang="en-US" sz="2200" b="1" dirty="0">
                <a:solidFill>
                  <a:srgbClr val="800000"/>
                </a:solidFill>
                <a:latin typeface="Corbel"/>
                <a:cs typeface="Times New Roman" pitchFamily="18" charset="0"/>
              </a:rPr>
              <a:t>TEAM GENERIC</a:t>
            </a:r>
            <a:r>
              <a:rPr lang="en-US" sz="2200" dirty="0">
                <a:solidFill>
                  <a:srgbClr val="800000"/>
                </a:solidFill>
                <a:latin typeface="Corbel"/>
                <a:cs typeface="Times New Roman" pitchFamily="18" charset="0"/>
              </a:rPr>
              <a:t> </a:t>
            </a:r>
            <a:r>
              <a:rPr lang="en-US" sz="2200" dirty="0">
                <a:solidFill>
                  <a:prstClr val="black"/>
                </a:solidFill>
                <a:latin typeface="Corbel"/>
                <a:cs typeface="Times New Roman" pitchFamily="18" charset="0"/>
              </a:rPr>
              <a:t>competencies are those </a:t>
            </a:r>
            <a:r>
              <a:rPr lang="en-US" sz="2200" b="1" u="sng" dirty="0">
                <a:solidFill>
                  <a:srgbClr val="800000"/>
                </a:solidFill>
                <a:latin typeface="Corbel"/>
                <a:cs typeface="Times New Roman" pitchFamily="18" charset="0"/>
              </a:rPr>
              <a:t>necessary regardless of the context</a:t>
            </a:r>
            <a:r>
              <a:rPr lang="en-US" sz="2200" dirty="0">
                <a:solidFill>
                  <a:prstClr val="black"/>
                </a:solidFill>
                <a:latin typeface="Corbel"/>
                <a:cs typeface="Times New Roman" pitchFamily="18" charset="0"/>
              </a:rPr>
              <a:t> or the setting</a:t>
            </a:r>
          </a:p>
          <a:p>
            <a:pPr marL="342900" indent="-342900" defTabSz="914400" eaLnBrk="0" hangingPunct="0">
              <a:lnSpc>
                <a:spcPct val="80000"/>
              </a:lnSpc>
              <a:spcBef>
                <a:spcPct val="20000"/>
              </a:spcBef>
              <a:buFont typeface="Arial"/>
              <a:buChar char="•"/>
            </a:pPr>
            <a:r>
              <a:rPr lang="en-US" sz="2200" b="1" dirty="0">
                <a:solidFill>
                  <a:srgbClr val="800000"/>
                </a:solidFill>
                <a:latin typeface="Corbel"/>
                <a:cs typeface="Times New Roman" pitchFamily="18" charset="0"/>
              </a:rPr>
              <a:t>TEAM SPECIFIC</a:t>
            </a:r>
            <a:r>
              <a:rPr lang="en-US" sz="2200" dirty="0">
                <a:solidFill>
                  <a:prstClr val="black"/>
                </a:solidFill>
                <a:latin typeface="Corbel"/>
                <a:cs typeface="Times New Roman" pitchFamily="18" charset="0"/>
              </a:rPr>
              <a:t> competencies are more </a:t>
            </a:r>
            <a:r>
              <a:rPr lang="en-US" sz="2200" b="1" u="sng" dirty="0">
                <a:solidFill>
                  <a:srgbClr val="800000"/>
                </a:solidFill>
                <a:latin typeface="Corbel"/>
                <a:cs typeface="Times New Roman" pitchFamily="18" charset="0"/>
              </a:rPr>
              <a:t>directly related to teams</a:t>
            </a:r>
            <a:r>
              <a:rPr lang="en-US" sz="2200" dirty="0">
                <a:solidFill>
                  <a:prstClr val="black"/>
                </a:solidFill>
                <a:latin typeface="Corbel"/>
                <a:cs typeface="Times New Roman" pitchFamily="18" charset="0"/>
              </a:rPr>
              <a:t> and include knowledge of the abilities held by team members</a:t>
            </a:r>
            <a:endParaRPr lang="en-US" sz="2200" u="sng" dirty="0">
              <a:solidFill>
                <a:prstClr val="black"/>
              </a:solidFill>
              <a:latin typeface="Corbel"/>
              <a:cs typeface="Times New Roman" pitchFamily="18" charset="0"/>
            </a:endParaRPr>
          </a:p>
          <a:p>
            <a:pPr defTabSz="914400" eaLnBrk="0" hangingPunct="0">
              <a:lnSpc>
                <a:spcPct val="80000"/>
              </a:lnSpc>
              <a:spcBef>
                <a:spcPct val="20000"/>
              </a:spcBef>
            </a:pPr>
            <a:r>
              <a:rPr lang="en-US" sz="2200" b="1" u="sng" dirty="0">
                <a:solidFill>
                  <a:prstClr val="black"/>
                </a:solidFill>
                <a:latin typeface="Corbel"/>
                <a:cs typeface="Times New Roman" pitchFamily="18" charset="0"/>
              </a:rPr>
              <a:t>Task Competencies</a:t>
            </a:r>
          </a:p>
          <a:p>
            <a:pPr marL="342900" indent="-342900" defTabSz="914400" eaLnBrk="0" hangingPunct="0">
              <a:lnSpc>
                <a:spcPct val="80000"/>
              </a:lnSpc>
              <a:spcBef>
                <a:spcPct val="20000"/>
              </a:spcBef>
              <a:buFont typeface="Arial"/>
              <a:buChar char="•"/>
            </a:pPr>
            <a:r>
              <a:rPr lang="en-US" sz="2200" b="1" dirty="0">
                <a:solidFill>
                  <a:srgbClr val="800000"/>
                </a:solidFill>
                <a:latin typeface="Corbel"/>
                <a:cs typeface="Times New Roman" pitchFamily="18" charset="0"/>
              </a:rPr>
              <a:t>TASK GENERIC</a:t>
            </a:r>
            <a:r>
              <a:rPr lang="en-US" sz="2200" dirty="0">
                <a:solidFill>
                  <a:prstClr val="black"/>
                </a:solidFill>
                <a:latin typeface="Corbel"/>
                <a:cs typeface="Times New Roman" pitchFamily="18" charset="0"/>
              </a:rPr>
              <a:t> competencies are those </a:t>
            </a:r>
            <a:r>
              <a:rPr lang="en-US" sz="2200" b="1" u="sng" dirty="0">
                <a:solidFill>
                  <a:srgbClr val="800000"/>
                </a:solidFill>
                <a:latin typeface="Corbel"/>
                <a:cs typeface="Times New Roman" pitchFamily="18" charset="0"/>
              </a:rPr>
              <a:t>necessary across task</a:t>
            </a:r>
            <a:r>
              <a:rPr lang="en-US" sz="2200" dirty="0">
                <a:solidFill>
                  <a:srgbClr val="800000"/>
                </a:solidFill>
                <a:latin typeface="Corbel"/>
                <a:cs typeface="Times New Roman" pitchFamily="18" charset="0"/>
              </a:rPr>
              <a:t> </a:t>
            </a:r>
            <a:r>
              <a:rPr lang="en-US" sz="2200" dirty="0">
                <a:solidFill>
                  <a:prstClr val="black"/>
                </a:solidFill>
                <a:latin typeface="Corbel"/>
                <a:cs typeface="Times New Roman" pitchFamily="18" charset="0"/>
              </a:rPr>
              <a:t>situations</a:t>
            </a:r>
          </a:p>
          <a:p>
            <a:pPr marL="342900" indent="-342900" defTabSz="914400" eaLnBrk="0" hangingPunct="0">
              <a:lnSpc>
                <a:spcPct val="80000"/>
              </a:lnSpc>
              <a:spcBef>
                <a:spcPct val="20000"/>
              </a:spcBef>
              <a:buFont typeface="Arial"/>
              <a:buChar char="•"/>
            </a:pPr>
            <a:r>
              <a:rPr lang="en-US" sz="2200" b="1" dirty="0">
                <a:solidFill>
                  <a:srgbClr val="800000"/>
                </a:solidFill>
                <a:latin typeface="Corbel"/>
                <a:cs typeface="Times New Roman" pitchFamily="18" charset="0"/>
              </a:rPr>
              <a:t>TASK SPECIFIC</a:t>
            </a:r>
            <a:r>
              <a:rPr lang="en-US" sz="2200" dirty="0">
                <a:solidFill>
                  <a:prstClr val="black"/>
                </a:solidFill>
                <a:latin typeface="Corbel"/>
                <a:cs typeface="Times New Roman" pitchFamily="18" charset="0"/>
              </a:rPr>
              <a:t> competencies </a:t>
            </a:r>
            <a:r>
              <a:rPr lang="en-US" sz="2200" b="1" u="sng" dirty="0">
                <a:solidFill>
                  <a:srgbClr val="800000"/>
                </a:solidFill>
                <a:latin typeface="Corbel"/>
                <a:cs typeface="Times New Roman" pitchFamily="18" charset="0"/>
              </a:rPr>
              <a:t>important within particular task</a:t>
            </a:r>
            <a:endParaRPr lang="en-US" sz="2200" dirty="0">
              <a:solidFill>
                <a:srgbClr val="800000"/>
              </a:solidFill>
              <a:latin typeface="Corbel"/>
              <a:cs typeface="Times New Roman" pitchFamily="18" charset="0"/>
            </a:endParaRPr>
          </a:p>
          <a:p>
            <a:pPr marL="742950" lvl="1" indent="-285750" defTabSz="914400">
              <a:spcBef>
                <a:spcPct val="20000"/>
              </a:spcBef>
              <a:buFont typeface="Wingdings" pitchFamily="2" charset="2"/>
              <a:buChar char="Ø"/>
            </a:pPr>
            <a:endParaRPr lang="en-US" sz="2200" b="1" i="1" dirty="0">
              <a:solidFill>
                <a:srgbClr val="003300"/>
              </a:solidFill>
              <a:latin typeface="Corbel"/>
              <a:cs typeface="Times New Roman" pitchFamily="18" charset="0"/>
            </a:endParaRPr>
          </a:p>
        </p:txBody>
      </p:sp>
      <p:sp>
        <p:nvSpPr>
          <p:cNvPr id="10" name="TextBox 9"/>
          <p:cNvSpPr txBox="1"/>
          <p:nvPr/>
        </p:nvSpPr>
        <p:spPr>
          <a:xfrm>
            <a:off x="17640" y="1631413"/>
            <a:ext cx="9000890" cy="830997"/>
          </a:xfrm>
          <a:prstGeom prst="rect">
            <a:avLst/>
          </a:prstGeom>
          <a:noFill/>
        </p:spPr>
        <p:txBody>
          <a:bodyPr wrap="square" rtlCol="0">
            <a:spAutoFit/>
          </a:bodyPr>
          <a:lstStyle/>
          <a:p>
            <a:pPr marL="118872" defTabSz="4387850">
              <a:spcBef>
                <a:spcPct val="20000"/>
              </a:spcBef>
              <a:buSzPct val="85000"/>
              <a:defRPr/>
            </a:pPr>
            <a:r>
              <a:rPr lang="en-US" sz="2400" b="1" u="sng" dirty="0" smtClean="0">
                <a:solidFill>
                  <a:srgbClr val="800000"/>
                </a:solidFill>
              </a:rPr>
              <a:t>ARCUS </a:t>
            </a:r>
            <a:r>
              <a:rPr lang="en-US" sz="2400" b="1" u="sng" dirty="0">
                <a:solidFill>
                  <a:srgbClr val="800000"/>
                </a:solidFill>
              </a:rPr>
              <a:t>CHALLENGE </a:t>
            </a:r>
            <a:r>
              <a:rPr lang="en-US" sz="2400" b="1" u="sng" dirty="0" smtClean="0">
                <a:solidFill>
                  <a:srgbClr val="800000"/>
                </a:solidFill>
              </a:rPr>
              <a:t>5 </a:t>
            </a:r>
            <a:r>
              <a:rPr lang="en-US" sz="2400" b="1" dirty="0"/>
              <a:t>– </a:t>
            </a:r>
            <a:r>
              <a:rPr lang="en-US" sz="2400" b="1" dirty="0" smtClean="0"/>
              <a:t>Faculty and students do not necessarily have the </a:t>
            </a:r>
            <a:r>
              <a:rPr lang="en-US" sz="2400" b="1" u="sng" dirty="0" smtClean="0">
                <a:solidFill>
                  <a:srgbClr val="800000"/>
                </a:solidFill>
              </a:rPr>
              <a:t>competencies to engage in team science</a:t>
            </a:r>
            <a:endParaRPr lang="en-US" sz="2400" b="1" u="sng" dirty="0">
              <a:solidFill>
                <a:srgbClr val="800000"/>
              </a:solidFill>
              <a:cs typeface="Times New Roman" pitchFamily="18" charset="0"/>
            </a:endParaRPr>
          </a:p>
        </p:txBody>
      </p:sp>
      <p:sp>
        <p:nvSpPr>
          <p:cNvPr id="12"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V. ARCUS Challenge 5</a:t>
            </a:r>
            <a:r>
              <a:rPr lang="en-US" sz="3600" b="1" dirty="0">
                <a:solidFill>
                  <a:schemeClr val="accent1">
                    <a:satMod val="150000"/>
                  </a:schemeClr>
                </a:solidFill>
                <a:effectLst>
                  <a:outerShdw blurRad="38100" dist="38100" dir="2700000" algn="tl">
                    <a:srgbClr val="000000">
                      <a:alpha val="43137"/>
                    </a:srgbClr>
                  </a:outerShdw>
                </a:effectLst>
              </a:rPr>
              <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smtClean="0">
                <a:solidFill>
                  <a:schemeClr val="accent1">
                    <a:satMod val="150000"/>
                  </a:schemeClr>
                </a:solidFill>
                <a:effectLst>
                  <a:outerShdw blurRad="38100" dist="38100" dir="2700000" algn="tl">
                    <a:srgbClr val="000000">
                      <a:alpha val="43137"/>
                    </a:srgbClr>
                  </a:outerShdw>
                </a:effectLst>
              </a:rPr>
              <a:t>Educating for Team Science</a:t>
            </a:r>
            <a:endParaRPr lang="en-US" sz="3600" b="1" i="1" dirty="0">
              <a:solidFill>
                <a:schemeClr val="accent1">
                  <a:satMod val="1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4391905"/>
      </p:ext>
    </p:extLst>
  </p:cSld>
  <p:clrMapOvr>
    <a:masterClrMapping/>
  </p:clrMapOvr>
  <p:transition>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5271590"/>
              </p:ext>
            </p:extLst>
          </p:nvPr>
        </p:nvGraphicFramePr>
        <p:xfrm>
          <a:off x="152400" y="1447800"/>
          <a:ext cx="8763002" cy="5257800"/>
        </p:xfrm>
        <a:graphic>
          <a:graphicData uri="http://schemas.openxmlformats.org/drawingml/2006/table">
            <a:tbl>
              <a:tblPr/>
              <a:tblGrid>
                <a:gridCol w="1219200"/>
                <a:gridCol w="990600"/>
                <a:gridCol w="3276600"/>
                <a:gridCol w="3276602"/>
              </a:tblGrid>
              <a:tr h="318897">
                <a:tc rowSpan="2" gridSpan="2">
                  <a:txBody>
                    <a:bodyPr/>
                    <a:lstStyle/>
                    <a:p>
                      <a:pPr marL="0" marR="0" algn="ctr">
                        <a:lnSpc>
                          <a:spcPct val="115000"/>
                        </a:lnSpc>
                        <a:spcBef>
                          <a:spcPts val="0"/>
                        </a:spcBef>
                        <a:spcAft>
                          <a:spcPts val="0"/>
                        </a:spcAft>
                      </a:pPr>
                      <a:endParaRPr lang="en-US" sz="2000" b="1" dirty="0">
                        <a:latin typeface="+mn-lt"/>
                        <a:ea typeface="Times New Roman"/>
                        <a:cs typeface="Times New Roman"/>
                      </a:endParaRP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gridSpan="2">
                  <a:txBody>
                    <a:bodyPr/>
                    <a:lstStyle/>
                    <a:p>
                      <a:pPr marL="0" marR="0" algn="ctr">
                        <a:lnSpc>
                          <a:spcPct val="115000"/>
                        </a:lnSpc>
                        <a:spcBef>
                          <a:spcPts val="0"/>
                        </a:spcBef>
                        <a:spcAft>
                          <a:spcPts val="0"/>
                        </a:spcAft>
                      </a:pPr>
                      <a:r>
                        <a:rPr lang="en-US" sz="2000" b="1" i="1" dirty="0">
                          <a:latin typeface="+mn-lt"/>
                          <a:ea typeface="Times New Roman"/>
                          <a:cs typeface="Times New Roman"/>
                        </a:rPr>
                        <a:t>Relation to </a:t>
                      </a:r>
                      <a:r>
                        <a:rPr lang="en-US" sz="2000" b="1" i="1" dirty="0" smtClean="0">
                          <a:latin typeface="+mn-lt"/>
                          <a:ea typeface="Times New Roman"/>
                          <a:cs typeface="Times New Roman"/>
                        </a:rPr>
                        <a:t>TASK</a:t>
                      </a:r>
                      <a:endParaRPr lang="en-US" sz="2000" b="1" dirty="0">
                        <a:latin typeface="+mn-lt"/>
                        <a:ea typeface="Times New Roman"/>
                        <a:cs typeface="Times New Roman"/>
                      </a:endParaRP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318897">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2000" b="1">
                          <a:latin typeface="+mn-lt"/>
                          <a:ea typeface="Times New Roman"/>
                          <a:cs typeface="Times New Roman"/>
                        </a:rPr>
                        <a:t>Specific</a:t>
                      </a: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latin typeface="+mn-lt"/>
                          <a:ea typeface="Times New Roman"/>
                          <a:cs typeface="Times New Roman"/>
                        </a:rPr>
                        <a:t>Generic</a:t>
                      </a: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3506">
                <a:tc rowSpan="2">
                  <a:txBody>
                    <a:bodyPr/>
                    <a:lstStyle/>
                    <a:p>
                      <a:pPr marL="0" marR="0">
                        <a:lnSpc>
                          <a:spcPct val="115000"/>
                        </a:lnSpc>
                        <a:spcBef>
                          <a:spcPts val="0"/>
                        </a:spcBef>
                        <a:spcAft>
                          <a:spcPts val="0"/>
                        </a:spcAft>
                      </a:pPr>
                      <a:r>
                        <a:rPr lang="en-US" sz="2000" b="1" i="1" dirty="0">
                          <a:latin typeface="+mn-lt"/>
                          <a:ea typeface="Times New Roman"/>
                          <a:cs typeface="Times New Roman"/>
                        </a:rPr>
                        <a:t>Relation to </a:t>
                      </a:r>
                      <a:r>
                        <a:rPr lang="en-US" sz="2000" b="1" i="1" dirty="0" smtClean="0">
                          <a:latin typeface="+mn-lt"/>
                          <a:ea typeface="Times New Roman"/>
                          <a:cs typeface="Times New Roman"/>
                        </a:rPr>
                        <a:t>TEAM</a:t>
                      </a:r>
                      <a:endParaRPr lang="en-US" sz="2000" b="1" dirty="0">
                        <a:latin typeface="+mn-lt"/>
                        <a:ea typeface="Times New Roman"/>
                        <a:cs typeface="Times New Roman"/>
                      </a:endParaRP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a:latin typeface="+mn-lt"/>
                          <a:ea typeface="Times New Roman"/>
                          <a:cs typeface="Times New Roman"/>
                        </a:rPr>
                        <a:t>Specific</a:t>
                      </a: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i="1" dirty="0" smtClean="0">
                          <a:solidFill>
                            <a:srgbClr val="800000"/>
                          </a:solidFill>
                          <a:latin typeface="+mn-lt"/>
                          <a:ea typeface="Times New Roman"/>
                          <a:cs typeface="Times New Roman"/>
                        </a:rPr>
                        <a:t>CONTEXT DRIVEN </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Knowledge – </a:t>
                      </a:r>
                      <a:r>
                        <a:rPr lang="en-US" sz="2000" b="1" i="1" dirty="0" smtClean="0">
                          <a:solidFill>
                            <a:schemeClr val="tx1"/>
                          </a:solidFill>
                          <a:latin typeface="+mn-lt"/>
                          <a:ea typeface="Times New Roman"/>
                          <a:cs typeface="Times New Roman"/>
                        </a:rPr>
                        <a:t>Team objectives and resources</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Skills – </a:t>
                      </a:r>
                      <a:r>
                        <a:rPr lang="en-US" sz="2000" b="1" i="1" dirty="0" smtClean="0">
                          <a:solidFill>
                            <a:schemeClr val="tx1"/>
                          </a:solidFill>
                          <a:latin typeface="+mn-lt"/>
                          <a:ea typeface="Times New Roman"/>
                          <a:cs typeface="Times New Roman"/>
                        </a:rPr>
                        <a:t>Particular analyses </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Attitudes</a:t>
                      </a:r>
                      <a:r>
                        <a:rPr lang="en-US" sz="2000" b="1" i="0" baseline="0" dirty="0" smtClean="0">
                          <a:solidFill>
                            <a:schemeClr val="tx1"/>
                          </a:solidFill>
                          <a:latin typeface="+mn-lt"/>
                          <a:ea typeface="Times New Roman"/>
                          <a:cs typeface="Times New Roman"/>
                        </a:rPr>
                        <a:t> - </a:t>
                      </a:r>
                      <a:r>
                        <a:rPr lang="en-US" sz="2000" b="1" i="1" dirty="0" smtClean="0">
                          <a:solidFill>
                            <a:schemeClr val="tx1"/>
                          </a:solidFill>
                          <a:latin typeface="+mn-lt"/>
                          <a:ea typeface="Times New Roman"/>
                          <a:cs typeface="Times New Roman"/>
                        </a:rPr>
                        <a:t>Collective efficacy</a:t>
                      </a: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i="1" dirty="0" smtClean="0">
                          <a:solidFill>
                            <a:srgbClr val="800000"/>
                          </a:solidFill>
                          <a:latin typeface="+mn-lt"/>
                          <a:ea typeface="Times New Roman"/>
                          <a:cs typeface="Times New Roman"/>
                        </a:rPr>
                        <a:t>TEAM CONTINGENT</a:t>
                      </a:r>
                      <a:r>
                        <a:rPr lang="en-US" sz="2000" b="1" i="1" baseline="0" dirty="0" smtClean="0">
                          <a:solidFill>
                            <a:srgbClr val="C00000"/>
                          </a:solidFill>
                          <a:latin typeface="+mn-lt"/>
                          <a:ea typeface="Times New Roman"/>
                          <a:cs typeface="Times New Roman"/>
                        </a:rPr>
                        <a:t> </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Knowledge – </a:t>
                      </a:r>
                      <a:r>
                        <a:rPr lang="en-US" sz="2000" b="1" i="1" dirty="0" smtClean="0">
                          <a:solidFill>
                            <a:schemeClr val="tx1"/>
                          </a:solidFill>
                          <a:latin typeface="+mn-lt"/>
                          <a:ea typeface="Times New Roman"/>
                          <a:cs typeface="Times New Roman"/>
                        </a:rPr>
                        <a:t>Teammate characteristics</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Skills – </a:t>
                      </a:r>
                      <a:r>
                        <a:rPr lang="en-US" sz="2000" b="1" i="1" dirty="0" smtClean="0">
                          <a:solidFill>
                            <a:schemeClr val="tx1"/>
                          </a:solidFill>
                          <a:latin typeface="+mn-lt"/>
                          <a:ea typeface="Times New Roman"/>
                          <a:cs typeface="Times New Roman"/>
                        </a:rPr>
                        <a:t>Providing teammate guidance</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Attitudes</a:t>
                      </a:r>
                      <a:r>
                        <a:rPr lang="en-US" sz="2000" b="1" i="0" baseline="0" dirty="0" smtClean="0">
                          <a:solidFill>
                            <a:schemeClr val="tx1"/>
                          </a:solidFill>
                          <a:latin typeface="+mn-lt"/>
                          <a:ea typeface="Times New Roman"/>
                          <a:cs typeface="Times New Roman"/>
                        </a:rPr>
                        <a:t> – </a:t>
                      </a:r>
                      <a:r>
                        <a:rPr lang="en-US" sz="2000" b="1" i="1" dirty="0" smtClean="0">
                          <a:solidFill>
                            <a:schemeClr val="tx1"/>
                          </a:solidFill>
                          <a:latin typeface="+mn-lt"/>
                          <a:ea typeface="Times New Roman"/>
                          <a:cs typeface="Times New Roman"/>
                        </a:rPr>
                        <a:t>Team cohesion</a:t>
                      </a: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2403">
                <a:tc vMerge="1">
                  <a:txBody>
                    <a:bodyPr/>
                    <a:lstStyle/>
                    <a:p>
                      <a:endParaRPr lang="en-US"/>
                    </a:p>
                  </a:txBody>
                  <a:tcPr/>
                </a:tc>
                <a:tc>
                  <a:txBody>
                    <a:bodyPr/>
                    <a:lstStyle/>
                    <a:p>
                      <a:pPr marL="0" marR="0">
                        <a:lnSpc>
                          <a:spcPct val="115000"/>
                        </a:lnSpc>
                        <a:spcBef>
                          <a:spcPts val="0"/>
                        </a:spcBef>
                        <a:spcAft>
                          <a:spcPts val="0"/>
                        </a:spcAft>
                      </a:pPr>
                      <a:r>
                        <a:rPr lang="en-US" sz="2000" b="1">
                          <a:latin typeface="+mn-lt"/>
                          <a:ea typeface="Times New Roman"/>
                          <a:cs typeface="Times New Roman"/>
                        </a:rPr>
                        <a:t>Generic</a:t>
                      </a: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i="1" dirty="0" smtClean="0">
                          <a:solidFill>
                            <a:srgbClr val="800000"/>
                          </a:solidFill>
                          <a:latin typeface="+mn-lt"/>
                          <a:ea typeface="Times New Roman"/>
                          <a:cs typeface="Times New Roman"/>
                        </a:rPr>
                        <a:t>TASK CONTINGENT</a:t>
                      </a:r>
                      <a:r>
                        <a:rPr lang="en-US" sz="2000" b="1" i="1" baseline="0" dirty="0" smtClean="0">
                          <a:solidFill>
                            <a:srgbClr val="800000"/>
                          </a:solidFill>
                          <a:latin typeface="+mn-lt"/>
                          <a:ea typeface="Times New Roman"/>
                          <a:cs typeface="Times New Roman"/>
                        </a:rPr>
                        <a:t> </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Knowledge – </a:t>
                      </a:r>
                      <a:r>
                        <a:rPr lang="en-US" sz="2000" b="1" i="1" dirty="0" smtClean="0">
                          <a:solidFill>
                            <a:schemeClr val="tx1"/>
                          </a:solidFill>
                          <a:latin typeface="+mn-lt"/>
                          <a:ea typeface="Times New Roman"/>
                          <a:cs typeface="Times New Roman"/>
                        </a:rPr>
                        <a:t>Procedures</a:t>
                      </a:r>
                      <a:r>
                        <a:rPr lang="en-US" sz="2000" b="1" i="1" baseline="0" dirty="0" smtClean="0">
                          <a:solidFill>
                            <a:schemeClr val="tx1"/>
                          </a:solidFill>
                          <a:latin typeface="+mn-lt"/>
                          <a:ea typeface="Times New Roman"/>
                          <a:cs typeface="Times New Roman"/>
                        </a:rPr>
                        <a:t> for task accomplishment</a:t>
                      </a:r>
                      <a:endParaRPr lang="en-US" sz="2000" b="1" i="1" dirty="0" smtClean="0">
                        <a:solidFill>
                          <a:schemeClr val="tx1"/>
                        </a:solidFill>
                        <a:latin typeface="+mn-lt"/>
                        <a:ea typeface="Times New Roman"/>
                        <a:cs typeface="Times New Roman"/>
                      </a:endParaRP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Skills – </a:t>
                      </a:r>
                      <a:r>
                        <a:rPr lang="en-US" sz="2000" b="1" i="1" dirty="0" smtClean="0">
                          <a:solidFill>
                            <a:schemeClr val="tx1"/>
                          </a:solidFill>
                          <a:latin typeface="+mn-lt"/>
                          <a:ea typeface="Times New Roman"/>
                          <a:cs typeface="Times New Roman"/>
                        </a:rPr>
                        <a:t>Problem analysis</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Attitudes</a:t>
                      </a:r>
                      <a:r>
                        <a:rPr lang="en-US" sz="2000" b="1" i="0" baseline="0" dirty="0" smtClean="0">
                          <a:solidFill>
                            <a:schemeClr val="tx1"/>
                          </a:solidFill>
                          <a:latin typeface="+mn-lt"/>
                          <a:ea typeface="Times New Roman"/>
                          <a:cs typeface="Times New Roman"/>
                        </a:rPr>
                        <a:t> – </a:t>
                      </a:r>
                      <a:r>
                        <a:rPr lang="en-US" sz="2000" b="1" i="1" dirty="0" smtClean="0">
                          <a:solidFill>
                            <a:schemeClr val="tx1"/>
                          </a:solidFill>
                          <a:latin typeface="+mn-lt"/>
                          <a:ea typeface="Times New Roman"/>
                          <a:cs typeface="Times New Roman"/>
                        </a:rPr>
                        <a:t>Trust in technology</a:t>
                      </a: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i="1" dirty="0" smtClean="0">
                          <a:solidFill>
                            <a:srgbClr val="800000"/>
                          </a:solidFill>
                          <a:latin typeface="+mn-lt"/>
                          <a:ea typeface="Times New Roman"/>
                          <a:cs typeface="Times New Roman"/>
                        </a:rPr>
                        <a:t>TRANSPORTABLE  </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Knowledge – </a:t>
                      </a:r>
                      <a:r>
                        <a:rPr lang="en-US" sz="2000" b="1" i="1" dirty="0" smtClean="0">
                          <a:solidFill>
                            <a:schemeClr val="tx1"/>
                          </a:solidFill>
                          <a:latin typeface="+mn-lt"/>
                          <a:ea typeface="Times New Roman"/>
                          <a:cs typeface="Times New Roman"/>
                        </a:rPr>
                        <a:t>Understanding group dynamics</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Skills – </a:t>
                      </a:r>
                      <a:r>
                        <a:rPr lang="en-US" sz="2000" b="1" i="1" dirty="0" smtClean="0">
                          <a:solidFill>
                            <a:schemeClr val="tx1"/>
                          </a:solidFill>
                          <a:latin typeface="+mn-lt"/>
                          <a:ea typeface="Times New Roman"/>
                          <a:cs typeface="Times New Roman"/>
                        </a:rPr>
                        <a:t>Communication</a:t>
                      </a:r>
                      <a:r>
                        <a:rPr lang="en-US" sz="2000" b="1" i="1" baseline="0" dirty="0" smtClean="0">
                          <a:solidFill>
                            <a:schemeClr val="tx1"/>
                          </a:solidFill>
                          <a:latin typeface="+mn-lt"/>
                          <a:ea typeface="Times New Roman"/>
                          <a:cs typeface="Times New Roman"/>
                        </a:rPr>
                        <a:t> and a</a:t>
                      </a:r>
                      <a:r>
                        <a:rPr lang="en-US" sz="2000" b="1" i="1" dirty="0" smtClean="0">
                          <a:solidFill>
                            <a:schemeClr val="tx1"/>
                          </a:solidFill>
                          <a:latin typeface="+mn-lt"/>
                          <a:ea typeface="Times New Roman"/>
                          <a:cs typeface="Times New Roman"/>
                        </a:rPr>
                        <a:t>ssertiveness</a:t>
                      </a:r>
                    </a:p>
                    <a:p>
                      <a:pPr marL="114300" marR="0" indent="-114300">
                        <a:lnSpc>
                          <a:spcPct val="115000"/>
                        </a:lnSpc>
                        <a:spcBef>
                          <a:spcPts val="0"/>
                        </a:spcBef>
                        <a:spcAft>
                          <a:spcPts val="0"/>
                        </a:spcAft>
                        <a:buFont typeface="Arial" pitchFamily="34" charset="0"/>
                        <a:buChar char="•"/>
                      </a:pPr>
                      <a:r>
                        <a:rPr lang="en-US" sz="2000" b="1" i="0" dirty="0" smtClean="0">
                          <a:solidFill>
                            <a:schemeClr val="tx1"/>
                          </a:solidFill>
                          <a:latin typeface="+mn-lt"/>
                          <a:ea typeface="Times New Roman"/>
                          <a:cs typeface="Times New Roman"/>
                        </a:rPr>
                        <a:t>Attitudes</a:t>
                      </a:r>
                      <a:r>
                        <a:rPr lang="en-US" sz="2000" b="1" i="0" baseline="0" dirty="0" smtClean="0">
                          <a:solidFill>
                            <a:schemeClr val="tx1"/>
                          </a:solidFill>
                          <a:latin typeface="+mn-lt"/>
                          <a:ea typeface="Times New Roman"/>
                          <a:cs typeface="Times New Roman"/>
                        </a:rPr>
                        <a:t> – </a:t>
                      </a:r>
                      <a:r>
                        <a:rPr lang="en-US" sz="2000" b="1" i="1" dirty="0" smtClean="0">
                          <a:solidFill>
                            <a:schemeClr val="tx1"/>
                          </a:solidFill>
                          <a:latin typeface="+mn-lt"/>
                          <a:ea typeface="Times New Roman"/>
                          <a:cs typeface="Times New Roman"/>
                        </a:rPr>
                        <a:t>Interdisciplinary</a:t>
                      </a:r>
                      <a:r>
                        <a:rPr lang="en-US" sz="2000" b="1" i="1" baseline="0" dirty="0" smtClean="0">
                          <a:solidFill>
                            <a:schemeClr val="tx1"/>
                          </a:solidFill>
                          <a:latin typeface="+mn-lt"/>
                          <a:ea typeface="Times New Roman"/>
                          <a:cs typeface="Times New Roman"/>
                        </a:rPr>
                        <a:t> appreciation</a:t>
                      </a:r>
                      <a:endParaRPr lang="en-US" sz="2000" b="1" i="1" dirty="0" smtClean="0">
                        <a:solidFill>
                          <a:schemeClr val="tx1"/>
                        </a:solidFill>
                        <a:latin typeface="+mn-lt"/>
                        <a:ea typeface="Times New Roman"/>
                        <a:cs typeface="Times New Roman"/>
                      </a:endParaRPr>
                    </a:p>
                  </a:txBody>
                  <a:tcPr marL="46561" marR="465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itle 1"/>
          <p:cNvSpPr txBox="1">
            <a:spLocks/>
          </p:cNvSpPr>
          <p:nvPr/>
        </p:nvSpPr>
        <p:spPr>
          <a:xfrm>
            <a:off x="0" y="435518"/>
            <a:ext cx="8991600" cy="8382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a:spcBef>
                <a:spcPct val="0"/>
              </a:spcBef>
              <a:defRPr/>
            </a:pPr>
            <a:r>
              <a:rPr lang="en-US" sz="3600" b="1" dirty="0" smtClean="0">
                <a:solidFill>
                  <a:schemeClr val="accent1">
                    <a:satMod val="150000"/>
                  </a:schemeClr>
                </a:solidFill>
                <a:effectLst>
                  <a:outerShdw blurRad="38100" dist="38100" dir="2700000" algn="tl">
                    <a:srgbClr val="000000">
                      <a:alpha val="43137"/>
                    </a:srgbClr>
                  </a:outerShdw>
                </a:effectLst>
              </a:rPr>
              <a:t>Part V. ARCUS Challenge 5</a:t>
            </a:r>
            <a:r>
              <a:rPr lang="en-US" sz="3600" b="1" dirty="0">
                <a:solidFill>
                  <a:schemeClr val="accent1">
                    <a:satMod val="150000"/>
                  </a:schemeClr>
                </a:solidFill>
                <a:effectLst>
                  <a:outerShdw blurRad="38100" dist="38100" dir="2700000" algn="tl">
                    <a:srgbClr val="000000">
                      <a:alpha val="43137"/>
                    </a:srgbClr>
                  </a:outerShdw>
                </a:effectLst>
              </a:rPr>
              <a:t/>
            </a:r>
            <a:br>
              <a:rPr lang="en-US" sz="3600" b="1" dirty="0">
                <a:solidFill>
                  <a:schemeClr val="accent1">
                    <a:satMod val="150000"/>
                  </a:schemeClr>
                </a:solidFill>
                <a:effectLst>
                  <a:outerShdw blurRad="38100" dist="38100" dir="2700000" algn="tl">
                    <a:srgbClr val="000000">
                      <a:alpha val="43137"/>
                    </a:srgbClr>
                  </a:outerShdw>
                </a:effectLst>
              </a:rPr>
            </a:br>
            <a:r>
              <a:rPr lang="en-US" sz="3600" b="1" i="1" dirty="0" smtClean="0">
                <a:solidFill>
                  <a:schemeClr val="accent1">
                    <a:satMod val="150000"/>
                  </a:schemeClr>
                </a:solidFill>
                <a:effectLst>
                  <a:outerShdw blurRad="38100" dist="38100" dir="2700000" algn="tl">
                    <a:srgbClr val="000000">
                      <a:alpha val="43137"/>
                    </a:srgbClr>
                  </a:outerShdw>
                </a:effectLst>
              </a:rPr>
              <a:t>Educating for Team Science</a:t>
            </a:r>
            <a:endParaRPr lang="en-US" sz="3600" b="1" i="1" dirty="0">
              <a:solidFill>
                <a:schemeClr val="accent1">
                  <a:satMod val="1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8890212"/>
      </p:ext>
    </p:extLst>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0" y="1371600"/>
            <a:ext cx="9144000" cy="19050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r>
              <a:rPr lang="en-US" sz="1600" b="1" dirty="0">
                <a:solidFill>
                  <a:srgbClr val="800000"/>
                </a:solidFill>
              </a:rPr>
              <a:t>CHALLENGES for </a:t>
            </a:r>
            <a:r>
              <a:rPr lang="en-US" sz="1600" b="1" dirty="0" smtClean="0">
                <a:solidFill>
                  <a:srgbClr val="800000"/>
                </a:solidFill>
              </a:rPr>
              <a:t>ARCUS to Help Advance Team Science</a:t>
            </a:r>
            <a:endParaRPr lang="en-US" sz="1600" b="1" dirty="0" smtClean="0"/>
          </a:p>
          <a:p>
            <a:r>
              <a:rPr lang="en-US" sz="1600" b="1" dirty="0" smtClean="0"/>
              <a:t>ARCUS CHALLENGE </a:t>
            </a:r>
            <a:r>
              <a:rPr lang="en-US" sz="1600" b="1" dirty="0"/>
              <a:t>1 </a:t>
            </a:r>
          </a:p>
          <a:p>
            <a:pPr lvl="1"/>
            <a:r>
              <a:rPr lang="en-US" sz="1600" b="1" dirty="0" smtClean="0"/>
              <a:t>Challenge in </a:t>
            </a:r>
            <a:r>
              <a:rPr lang="en-US" sz="1600" b="1" u="sng" dirty="0" smtClean="0"/>
              <a:t>defining </a:t>
            </a:r>
            <a:r>
              <a:rPr lang="en-US" sz="1600" b="1" u="sng" dirty="0"/>
              <a:t>what is meant</a:t>
            </a:r>
            <a:r>
              <a:rPr lang="en-US" sz="1600" b="1" dirty="0"/>
              <a:t> by cross-</a:t>
            </a:r>
            <a:r>
              <a:rPr lang="en-US" sz="1600" b="1" dirty="0" err="1" smtClean="0"/>
              <a:t>disciplinarity</a:t>
            </a:r>
            <a:endParaRPr lang="en-US" sz="1600" b="1" dirty="0" smtClean="0"/>
          </a:p>
          <a:p>
            <a:pPr lvl="1"/>
            <a:r>
              <a:rPr lang="en-US" sz="1600" b="1" i="1" dirty="0" smtClean="0">
                <a:solidFill>
                  <a:srgbClr val="800000"/>
                </a:solidFill>
              </a:rPr>
              <a:t>ARCUS </a:t>
            </a:r>
            <a:r>
              <a:rPr lang="en-US" sz="1600" b="1" i="1" dirty="0">
                <a:solidFill>
                  <a:srgbClr val="800000"/>
                </a:solidFill>
              </a:rPr>
              <a:t>should help teams pursue the </a:t>
            </a:r>
            <a:r>
              <a:rPr lang="en-US" sz="1600" b="1" i="1" u="sng" dirty="0">
                <a:solidFill>
                  <a:srgbClr val="800000"/>
                </a:solidFill>
              </a:rPr>
              <a:t>appropriate form</a:t>
            </a:r>
            <a:r>
              <a:rPr lang="en-US" sz="1600" b="1" i="1" dirty="0">
                <a:solidFill>
                  <a:srgbClr val="800000"/>
                </a:solidFill>
              </a:rPr>
              <a:t> of cross-disciplinary research..</a:t>
            </a:r>
            <a:endParaRPr lang="en-US" sz="1600" b="1" dirty="0" smtClean="0"/>
          </a:p>
          <a:p>
            <a:r>
              <a:rPr lang="en-US" sz="1600" b="1" dirty="0" smtClean="0"/>
              <a:t>ARCUS CHALLENGE 2</a:t>
            </a:r>
          </a:p>
          <a:p>
            <a:pPr lvl="1"/>
            <a:r>
              <a:rPr lang="en-US" sz="1600" b="1" dirty="0" smtClean="0"/>
              <a:t>Challenge in understanding </a:t>
            </a:r>
            <a:r>
              <a:rPr lang="en-US" sz="1600" b="1" u="sng" dirty="0" smtClean="0"/>
              <a:t>what is meant by team science</a:t>
            </a:r>
          </a:p>
          <a:p>
            <a:pPr lvl="1"/>
            <a:r>
              <a:rPr lang="en-US" sz="1600" b="1" i="1" dirty="0" smtClean="0">
                <a:solidFill>
                  <a:srgbClr val="800000"/>
                </a:solidFill>
              </a:rPr>
              <a:t>ARCUS </a:t>
            </a:r>
            <a:r>
              <a:rPr lang="en-US" sz="1600" b="1" i="1" dirty="0">
                <a:solidFill>
                  <a:srgbClr val="800000"/>
                </a:solidFill>
              </a:rPr>
              <a:t>help researchers understand that there is a rich and robust scholarly literature on team performance that can improve team science effectiveness</a:t>
            </a:r>
          </a:p>
          <a:p>
            <a:r>
              <a:rPr lang="en-US" sz="1600" b="1" dirty="0" smtClean="0"/>
              <a:t>ARCUS CHALLENGE 3</a:t>
            </a:r>
            <a:endParaRPr lang="en-US" sz="1600" b="1" dirty="0"/>
          </a:p>
          <a:p>
            <a:pPr lvl="1"/>
            <a:r>
              <a:rPr lang="en-US" sz="1600" b="1" dirty="0" smtClean="0"/>
              <a:t>Challenge in understanding </a:t>
            </a:r>
            <a:r>
              <a:rPr lang="en-US" sz="1600" b="1" u="sng" dirty="0"/>
              <a:t>how to do</a:t>
            </a:r>
            <a:r>
              <a:rPr lang="en-US" sz="1600" b="1" dirty="0"/>
              <a:t> </a:t>
            </a:r>
            <a:r>
              <a:rPr lang="en-US" sz="1600" b="1" dirty="0" smtClean="0"/>
              <a:t>scientific teamwork</a:t>
            </a:r>
          </a:p>
          <a:p>
            <a:pPr lvl="1"/>
            <a:r>
              <a:rPr lang="en-US" sz="1600" b="1" i="1" dirty="0" smtClean="0">
                <a:solidFill>
                  <a:srgbClr val="800000"/>
                </a:solidFill>
              </a:rPr>
              <a:t>ARCUS should develop understanding of foundational concepts in teamwork to make </a:t>
            </a:r>
            <a:r>
              <a:rPr lang="en-US" sz="1600" b="1" i="1" dirty="0">
                <a:solidFill>
                  <a:srgbClr val="800000"/>
                </a:solidFill>
              </a:rPr>
              <a:t>scientific discoveries and develop </a:t>
            </a:r>
            <a:r>
              <a:rPr lang="en-US" sz="1600" b="1" i="1" dirty="0" smtClean="0">
                <a:solidFill>
                  <a:srgbClr val="800000"/>
                </a:solidFill>
              </a:rPr>
              <a:t>solutions in </a:t>
            </a:r>
            <a:r>
              <a:rPr lang="en-US" sz="1600" b="1" i="1" dirty="0">
                <a:solidFill>
                  <a:srgbClr val="800000"/>
                </a:solidFill>
              </a:rPr>
              <a:t>service of society</a:t>
            </a:r>
            <a:r>
              <a:rPr lang="en-US" sz="1600" b="1" i="1" dirty="0" smtClean="0">
                <a:solidFill>
                  <a:srgbClr val="800000"/>
                </a:solidFill>
              </a:rPr>
              <a:t>.</a:t>
            </a:r>
          </a:p>
          <a:p>
            <a:r>
              <a:rPr lang="en-US" sz="1600" b="1" dirty="0" smtClean="0"/>
              <a:t>ARCUS </a:t>
            </a:r>
            <a:r>
              <a:rPr lang="en-US" sz="1600" b="1" dirty="0"/>
              <a:t>CHALLENGE 4</a:t>
            </a:r>
          </a:p>
          <a:p>
            <a:pPr lvl="1"/>
            <a:r>
              <a:rPr lang="en-US" sz="1600" b="1" dirty="0" smtClean="0"/>
              <a:t>Challenge in preparing researchers for the </a:t>
            </a:r>
            <a:r>
              <a:rPr lang="en-US" sz="1600" b="1" u="sng" dirty="0" smtClean="0"/>
              <a:t>team part</a:t>
            </a:r>
            <a:r>
              <a:rPr lang="en-US" sz="1600" b="1" dirty="0" smtClean="0"/>
              <a:t> of team science initiatives</a:t>
            </a:r>
            <a:endParaRPr lang="en-US" sz="1600" b="1" dirty="0"/>
          </a:p>
          <a:p>
            <a:pPr lvl="1"/>
            <a:r>
              <a:rPr lang="en-US" sz="1600" b="1" i="1" dirty="0" smtClean="0">
                <a:solidFill>
                  <a:srgbClr val="800000"/>
                </a:solidFill>
              </a:rPr>
              <a:t>ARCUS </a:t>
            </a:r>
            <a:r>
              <a:rPr lang="en-US" sz="1600" b="1" i="1" dirty="0">
                <a:solidFill>
                  <a:srgbClr val="800000"/>
                </a:solidFill>
              </a:rPr>
              <a:t>should </a:t>
            </a:r>
            <a:r>
              <a:rPr lang="en-US" sz="1600" b="1" i="1" dirty="0" smtClean="0">
                <a:solidFill>
                  <a:srgbClr val="800000"/>
                </a:solidFill>
              </a:rPr>
              <a:t>prepare to help researchers address </a:t>
            </a:r>
            <a:r>
              <a:rPr lang="en-US" sz="1600" b="1" i="1" dirty="0">
                <a:solidFill>
                  <a:srgbClr val="800000"/>
                </a:solidFill>
              </a:rPr>
              <a:t>issues </a:t>
            </a:r>
            <a:r>
              <a:rPr lang="en-US" sz="1600" b="1" i="1" dirty="0" smtClean="0">
                <a:solidFill>
                  <a:srgbClr val="800000"/>
                </a:solidFill>
              </a:rPr>
              <a:t>at </a:t>
            </a:r>
            <a:r>
              <a:rPr lang="en-US" sz="1600" b="1" i="1" dirty="0">
                <a:solidFill>
                  <a:srgbClr val="800000"/>
                </a:solidFill>
              </a:rPr>
              <a:t>the beginning of the collaboration before there are any problems to resolve.</a:t>
            </a:r>
          </a:p>
          <a:p>
            <a:r>
              <a:rPr lang="en-US" sz="1600" b="1" dirty="0" smtClean="0"/>
              <a:t>ARCUS </a:t>
            </a:r>
            <a:r>
              <a:rPr lang="en-US" sz="1600" b="1" dirty="0"/>
              <a:t>CHALLENGE </a:t>
            </a:r>
            <a:r>
              <a:rPr lang="en-US" sz="1600" b="1" dirty="0" smtClean="0"/>
              <a:t>5</a:t>
            </a:r>
            <a:endParaRPr lang="en-US" sz="1600" b="1" dirty="0"/>
          </a:p>
          <a:p>
            <a:pPr lvl="1"/>
            <a:r>
              <a:rPr lang="en-US" sz="1600" b="1" dirty="0"/>
              <a:t>Challenge in </a:t>
            </a:r>
            <a:r>
              <a:rPr lang="en-US" sz="1600" b="1" dirty="0" smtClean="0"/>
              <a:t>that faculty </a:t>
            </a:r>
            <a:r>
              <a:rPr lang="en-US" sz="1600" b="1" dirty="0"/>
              <a:t>and students do not </a:t>
            </a:r>
            <a:r>
              <a:rPr lang="en-US" sz="1600" b="1" dirty="0" smtClean="0"/>
              <a:t>have competencies </a:t>
            </a:r>
            <a:r>
              <a:rPr lang="en-US" sz="1600" b="1" dirty="0"/>
              <a:t>to engage in team science</a:t>
            </a:r>
            <a:endParaRPr lang="en-US" sz="1600" b="1" dirty="0">
              <a:solidFill>
                <a:srgbClr val="800000"/>
              </a:solidFill>
              <a:cs typeface="Times New Roman" pitchFamily="18" charset="0"/>
            </a:endParaRPr>
          </a:p>
          <a:p>
            <a:pPr lvl="1"/>
            <a:r>
              <a:rPr lang="en-US" sz="1600" b="1" i="1" dirty="0" smtClean="0">
                <a:solidFill>
                  <a:srgbClr val="800000"/>
                </a:solidFill>
              </a:rPr>
              <a:t>ARCUS needs to recognize that collaborators need support in learning </a:t>
            </a:r>
            <a:r>
              <a:rPr lang="en-US" sz="1600" b="1" i="1" dirty="0">
                <a:solidFill>
                  <a:srgbClr val="800000"/>
                </a:solidFill>
              </a:rPr>
              <a:t>both TASK and TEAM competencies. </a:t>
            </a:r>
          </a:p>
        </p:txBody>
      </p:sp>
      <p:sp>
        <p:nvSpPr>
          <p:cNvPr id="10" name="Title 1"/>
          <p:cNvSpPr>
            <a:spLocks noGrp="1"/>
          </p:cNvSpPr>
          <p:nvPr>
            <p:ph type="title"/>
          </p:nvPr>
        </p:nvSpPr>
        <p:spPr>
          <a:xfrm>
            <a:off x="0" y="609600"/>
            <a:ext cx="8991600" cy="838200"/>
          </a:xfrm>
        </p:spPr>
        <p:txBody>
          <a:bodyPr rtlCol="0">
            <a:noAutofit/>
          </a:bodyPr>
          <a:lstStyle/>
          <a:p>
            <a:pPr>
              <a:defRPr/>
            </a:pPr>
            <a:r>
              <a:rPr lang="en-US" sz="4000" dirty="0" smtClean="0"/>
              <a:t>Summary of ARCUS and Team </a:t>
            </a:r>
            <a:r>
              <a:rPr lang="en-US" sz="4000" dirty="0"/>
              <a:t>Science</a:t>
            </a:r>
            <a:endParaRPr lang="en-US" sz="4000" i="1" dirty="0"/>
          </a:p>
        </p:txBody>
      </p:sp>
    </p:spTree>
    <p:extLst>
      <p:ext uri="{BB962C8B-B14F-4D97-AF65-F5344CB8AC3E}">
        <p14:creationId xmlns:p14="http://schemas.microsoft.com/office/powerpoint/2010/main" val="1004974871"/>
      </p:ext>
    </p:extLst>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6" y="3447228"/>
            <a:ext cx="9144000" cy="1581972"/>
          </a:xfrm>
          <a:prstGeom prst="rect">
            <a:avLst/>
          </a:prstGeom>
        </p:spPr>
        <p:txBody>
          <a:bodyPr wrap="square">
            <a:spAutoFit/>
          </a:bodyPr>
          <a:lstStyle/>
          <a:p>
            <a:pPr lvl="0" algn="ctr" eaLnBrk="0" fontAlgn="base" hangingPunct="0">
              <a:spcBef>
                <a:spcPct val="20000"/>
              </a:spcBef>
              <a:spcAft>
                <a:spcPct val="0"/>
              </a:spcAft>
              <a:defRPr/>
            </a:pPr>
            <a:r>
              <a:rPr lang="en-US" sz="2200" b="1" dirty="0" smtClean="0"/>
              <a:t>Annual </a:t>
            </a:r>
            <a:r>
              <a:rPr lang="en-US" sz="2200" b="1" dirty="0"/>
              <a:t>International Science of Team Science </a:t>
            </a:r>
            <a:r>
              <a:rPr lang="en-US" sz="2200" b="1" dirty="0" smtClean="0"/>
              <a:t>Conference (</a:t>
            </a:r>
            <a:r>
              <a:rPr lang="en-US" sz="2200" b="1" dirty="0" err="1" smtClean="0"/>
              <a:t>SciTS</a:t>
            </a:r>
            <a:r>
              <a:rPr lang="en-US" sz="2200" b="1" dirty="0"/>
              <a:t>)</a:t>
            </a:r>
          </a:p>
          <a:p>
            <a:pPr lvl="0" algn="ctr" eaLnBrk="0" fontAlgn="base" hangingPunct="0">
              <a:spcBef>
                <a:spcPct val="20000"/>
              </a:spcBef>
              <a:spcAft>
                <a:spcPct val="0"/>
              </a:spcAft>
              <a:defRPr/>
            </a:pPr>
            <a:r>
              <a:rPr lang="en-US" sz="2200" b="1" dirty="0"/>
              <a:t>June </a:t>
            </a:r>
            <a:r>
              <a:rPr lang="en-US" sz="2200" b="1" dirty="0" smtClean="0"/>
              <a:t>12-14, 2017, </a:t>
            </a:r>
            <a:r>
              <a:rPr lang="en-US" sz="2200" b="1" dirty="0"/>
              <a:t>Clearwater Beach, FL</a:t>
            </a:r>
          </a:p>
          <a:p>
            <a:pPr lvl="0" algn="ctr" eaLnBrk="0" fontAlgn="base" hangingPunct="0">
              <a:spcBef>
                <a:spcPct val="20000"/>
              </a:spcBef>
              <a:spcAft>
                <a:spcPct val="0"/>
              </a:spcAft>
              <a:defRPr/>
            </a:pPr>
            <a:r>
              <a:rPr lang="en-US" sz="2200" b="1" dirty="0"/>
              <a:t> </a:t>
            </a:r>
            <a:r>
              <a:rPr lang="en-US" sz="2200" dirty="0"/>
              <a:t>Conference is a forum to enhance our understanding of how best to engage in team science to meet society’s needs (</a:t>
            </a:r>
            <a:r>
              <a:rPr lang="en-US" sz="2200" dirty="0">
                <a:hlinkClick r:id="rId2"/>
              </a:rPr>
              <a:t>www.scienceofteamscience.org</a:t>
            </a:r>
            <a:r>
              <a:rPr lang="en-US" sz="2200" dirty="0"/>
              <a:t>)</a:t>
            </a:r>
          </a:p>
        </p:txBody>
      </p:sp>
      <p:pic>
        <p:nvPicPr>
          <p:cNvPr id="3" name="Picture 2"/>
          <p:cNvPicPr>
            <a:picLocks noChangeAspect="1"/>
          </p:cNvPicPr>
          <p:nvPr/>
        </p:nvPicPr>
        <p:blipFill>
          <a:blip r:embed="rId3"/>
          <a:stretch>
            <a:fillRect/>
          </a:stretch>
        </p:blipFill>
        <p:spPr>
          <a:xfrm>
            <a:off x="1219200" y="269995"/>
            <a:ext cx="6912429" cy="3235205"/>
          </a:xfrm>
          <a:prstGeom prst="rect">
            <a:avLst/>
          </a:prstGeom>
        </p:spPr>
      </p:pic>
      <p:pic>
        <p:nvPicPr>
          <p:cNvPr id="4" name="Picture 3"/>
          <p:cNvPicPr>
            <a:picLocks noChangeAspect="1"/>
          </p:cNvPicPr>
          <p:nvPr/>
        </p:nvPicPr>
        <p:blipFill rotWithShape="1">
          <a:blip r:embed="rId4"/>
          <a:srcRect l="36595"/>
          <a:stretch/>
        </p:blipFill>
        <p:spPr>
          <a:xfrm>
            <a:off x="0" y="46694"/>
            <a:ext cx="9144000" cy="1172506"/>
          </a:xfrm>
          <a:prstGeom prst="rect">
            <a:avLst/>
          </a:prstGeom>
        </p:spPr>
      </p:pic>
      <p:pic>
        <p:nvPicPr>
          <p:cNvPr id="5" name="Picture 4"/>
          <p:cNvPicPr>
            <a:picLocks noChangeAspect="1"/>
          </p:cNvPicPr>
          <p:nvPr/>
        </p:nvPicPr>
        <p:blipFill>
          <a:blip r:embed="rId5"/>
          <a:stretch>
            <a:fillRect/>
          </a:stretch>
        </p:blipFill>
        <p:spPr>
          <a:xfrm>
            <a:off x="5486400" y="4914900"/>
            <a:ext cx="3251200" cy="1879600"/>
          </a:xfrm>
          <a:prstGeom prst="rect">
            <a:avLst/>
          </a:prstGeom>
          <a:ln>
            <a:noFill/>
          </a:ln>
          <a:effectLst>
            <a:softEdge rad="112500"/>
          </a:effectLst>
        </p:spPr>
      </p:pic>
      <p:pic>
        <p:nvPicPr>
          <p:cNvPr id="6" name="Picture 5" descr="UCF CogSci Logo.JPG"/>
          <p:cNvPicPr/>
          <p:nvPr/>
        </p:nvPicPr>
        <p:blipFill>
          <a:blip r:embed="rId6" cstate="print"/>
          <a:srcRect t="2598" r="53750" b="78736"/>
          <a:stretch>
            <a:fillRect/>
          </a:stretch>
        </p:blipFill>
        <p:spPr>
          <a:xfrm>
            <a:off x="385500" y="5306490"/>
            <a:ext cx="4181334" cy="1223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1034504"/>
      </p:ext>
    </p:extLst>
  </p:cSld>
  <p:clrMapOvr>
    <a:masterClrMapping/>
  </p:clrMapOvr>
  <p:transition>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6172" y="779110"/>
            <a:ext cx="8284656" cy="5795153"/>
          </a:xfrm>
          <a:prstGeom prst="rect">
            <a:avLst/>
          </a:prstGeom>
          <a:solidFill>
            <a:schemeClr val="bg1">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p:nvPr>
        </p:nvSpPr>
        <p:spPr>
          <a:xfrm>
            <a:off x="396173" y="872490"/>
            <a:ext cx="8320731" cy="803910"/>
          </a:xfrm>
        </p:spPr>
        <p:txBody>
          <a:bodyPr>
            <a:noAutofit/>
          </a:bodyPr>
          <a:lstStyle/>
          <a:p>
            <a:r>
              <a:rPr lang="en-US" sz="4000" b="1" dirty="0" smtClean="0"/>
              <a:t>Thank You</a:t>
            </a:r>
            <a:r>
              <a:rPr lang="en-US" sz="4000" b="1" dirty="0" smtClean="0"/>
              <a:t>!</a:t>
            </a:r>
            <a:br>
              <a:rPr lang="en-US" sz="4000" b="1" dirty="0" smtClean="0"/>
            </a:br>
            <a:r>
              <a:rPr lang="en-US" sz="4000" b="1" i="1" dirty="0"/>
              <a:t>Questions or Comments?</a:t>
            </a:r>
            <a:endParaRPr lang="en-US" sz="4000" b="1" dirty="0"/>
          </a:p>
        </p:txBody>
      </p:sp>
      <p:sp>
        <p:nvSpPr>
          <p:cNvPr id="9" name="TextBox 8"/>
          <p:cNvSpPr txBox="1"/>
          <p:nvPr/>
        </p:nvSpPr>
        <p:spPr>
          <a:xfrm>
            <a:off x="980373" y="2017318"/>
            <a:ext cx="6868630" cy="4708981"/>
          </a:xfrm>
          <a:prstGeom prst="rect">
            <a:avLst/>
          </a:prstGeom>
          <a:noFill/>
        </p:spPr>
        <p:txBody>
          <a:bodyPr wrap="square" rtlCol="0">
            <a:spAutoFit/>
          </a:bodyPr>
          <a:lstStyle/>
          <a:p>
            <a:pPr marL="342900" indent="-342900" defTabSz="457200">
              <a:buSzPct val="90000"/>
              <a:buFont typeface="Wingdings" charset="2"/>
              <a:buChar char="Ø"/>
            </a:pPr>
            <a:r>
              <a:rPr lang="en-US" sz="2000" b="1" dirty="0" smtClean="0">
                <a:solidFill>
                  <a:prstClr val="black"/>
                </a:solidFill>
              </a:rPr>
              <a:t>ARCUS webinar recordings are available online at:</a:t>
            </a:r>
            <a:br>
              <a:rPr lang="en-US" sz="2000" b="1" dirty="0" smtClean="0">
                <a:solidFill>
                  <a:prstClr val="black"/>
                </a:solidFill>
              </a:rPr>
            </a:br>
            <a:r>
              <a:rPr lang="en-US" sz="2000" b="1" dirty="0" smtClean="0">
                <a:solidFill>
                  <a:prstClr val="black"/>
                </a:solidFill>
              </a:rPr>
              <a:t> </a:t>
            </a:r>
            <a:r>
              <a:rPr lang="en-US" sz="2000" dirty="0">
                <a:solidFill>
                  <a:prstClr val="black"/>
                </a:solidFill>
                <a:hlinkClick r:id="rId2"/>
              </a:rPr>
              <a:t>https://www.youtube.com/user/</a:t>
            </a:r>
            <a:r>
              <a:rPr lang="en-US" sz="2000" dirty="0" smtClean="0">
                <a:solidFill>
                  <a:prstClr val="black"/>
                </a:solidFill>
                <a:hlinkClick r:id="rId2"/>
              </a:rPr>
              <a:t>ARCUSvideo</a:t>
            </a:r>
            <a:r>
              <a:rPr lang="en-US" sz="2000" dirty="0" smtClean="0">
                <a:solidFill>
                  <a:prstClr val="black"/>
                </a:solidFill>
              </a:rPr>
              <a:t> </a:t>
            </a:r>
            <a:br>
              <a:rPr lang="en-US" sz="2000" dirty="0" smtClean="0">
                <a:solidFill>
                  <a:prstClr val="black"/>
                </a:solidFill>
              </a:rPr>
            </a:br>
            <a:endParaRPr lang="en-US" sz="2000" dirty="0">
              <a:solidFill>
                <a:prstClr val="black"/>
              </a:solidFill>
            </a:endParaRPr>
          </a:p>
          <a:p>
            <a:pPr marL="342900" indent="-342900" defTabSz="457200">
              <a:buSzPct val="90000"/>
              <a:buFont typeface="Wingdings" charset="2"/>
              <a:buChar char="Ø"/>
            </a:pPr>
            <a:r>
              <a:rPr lang="en-US" sz="2000" b="1" dirty="0" smtClean="0">
                <a:solidFill>
                  <a:prstClr val="black"/>
                </a:solidFill>
              </a:rPr>
              <a:t>Future Speakers in the 2017 Arctic Research Seminar Series</a:t>
            </a:r>
            <a:endParaRPr lang="en-US" sz="2000" b="1" dirty="0">
              <a:solidFill>
                <a:prstClr val="black"/>
              </a:solidFill>
            </a:endParaRPr>
          </a:p>
          <a:p>
            <a:pPr marL="800100" lvl="1" indent="-342900" defTabSz="457200">
              <a:buSzPct val="90000"/>
              <a:buFont typeface="Arial"/>
              <a:buChar char="•"/>
            </a:pPr>
            <a:r>
              <a:rPr lang="en-US" sz="2000" dirty="0" smtClean="0">
                <a:solidFill>
                  <a:prstClr val="black"/>
                </a:solidFill>
              </a:rPr>
              <a:t>14 April 2017: Mia Bennett, UCLA</a:t>
            </a:r>
          </a:p>
          <a:p>
            <a:pPr marL="800100" lvl="1" indent="-342900" defTabSz="457200">
              <a:buSzPct val="90000"/>
              <a:buFont typeface="Arial"/>
              <a:buChar char="•"/>
            </a:pPr>
            <a:r>
              <a:rPr lang="en-US" sz="2000" dirty="0" smtClean="0">
                <a:solidFill>
                  <a:prstClr val="black"/>
                </a:solidFill>
              </a:rPr>
              <a:t>3 May 2017: Robert </a:t>
            </a:r>
            <a:r>
              <a:rPr lang="en-US" sz="2000" dirty="0" err="1" smtClean="0">
                <a:solidFill>
                  <a:prstClr val="black"/>
                </a:solidFill>
              </a:rPr>
              <a:t>Corell</a:t>
            </a:r>
            <a:r>
              <a:rPr lang="en-US" sz="2000" dirty="0" smtClean="0">
                <a:solidFill>
                  <a:prstClr val="black"/>
                </a:solidFill>
              </a:rPr>
              <a:t>, University of </a:t>
            </a:r>
            <a:r>
              <a:rPr lang="en-US" sz="2000" dirty="0" err="1" smtClean="0">
                <a:solidFill>
                  <a:prstClr val="black"/>
                </a:solidFill>
              </a:rPr>
              <a:t>Tromso</a:t>
            </a:r>
            <a:endParaRPr lang="en-US" sz="2000" dirty="0" smtClean="0">
              <a:solidFill>
                <a:prstClr val="black"/>
              </a:solidFill>
            </a:endParaRPr>
          </a:p>
          <a:p>
            <a:pPr marL="800100" lvl="1" indent="-342900" defTabSz="457200">
              <a:buSzPct val="90000"/>
              <a:buFont typeface="Arial"/>
              <a:buChar char="•"/>
            </a:pPr>
            <a:endParaRPr lang="en-US" sz="2000" dirty="0">
              <a:solidFill>
                <a:prstClr val="black"/>
              </a:solidFill>
            </a:endParaRPr>
          </a:p>
          <a:p>
            <a:pPr marL="342900" indent="-342900" defTabSz="457200">
              <a:buSzPct val="90000"/>
              <a:buFont typeface="Wingdings" charset="2"/>
              <a:buChar char="Ø"/>
            </a:pPr>
            <a:r>
              <a:rPr lang="en-US" sz="2000" b="1" dirty="0" smtClean="0">
                <a:solidFill>
                  <a:prstClr val="black"/>
                </a:solidFill>
              </a:rPr>
              <a:t>March 24</a:t>
            </a:r>
            <a:r>
              <a:rPr lang="en-US" sz="2000" b="1" baseline="30000" dirty="0" smtClean="0">
                <a:solidFill>
                  <a:prstClr val="black"/>
                </a:solidFill>
              </a:rPr>
              <a:t>th</a:t>
            </a:r>
            <a:r>
              <a:rPr lang="en-US" sz="2000" b="1" dirty="0">
                <a:solidFill>
                  <a:prstClr val="black"/>
                </a:solidFill>
              </a:rPr>
              <a:t> </a:t>
            </a:r>
            <a:r>
              <a:rPr lang="en-US" sz="2000" b="1" dirty="0" smtClean="0">
                <a:solidFill>
                  <a:prstClr val="black"/>
                </a:solidFill>
              </a:rPr>
              <a:t>– Anchorage Day of Arctic Research</a:t>
            </a:r>
          </a:p>
          <a:p>
            <a:pPr marL="800100" lvl="1" indent="-342900" defTabSz="457200">
              <a:buSzPct val="90000"/>
              <a:buFont typeface="Arial"/>
              <a:buChar char="•"/>
            </a:pPr>
            <a:r>
              <a:rPr lang="en-US" sz="2000" dirty="0" smtClean="0">
                <a:solidFill>
                  <a:prstClr val="black"/>
                </a:solidFill>
              </a:rPr>
              <a:t>UAA </a:t>
            </a:r>
            <a:r>
              <a:rPr lang="en-US" sz="2000" dirty="0" err="1" smtClean="0">
                <a:solidFill>
                  <a:prstClr val="black"/>
                </a:solidFill>
              </a:rPr>
              <a:t>Rasmuson</a:t>
            </a:r>
            <a:r>
              <a:rPr lang="en-US" sz="2000" dirty="0" smtClean="0">
                <a:solidFill>
                  <a:prstClr val="black"/>
                </a:solidFill>
              </a:rPr>
              <a:t> Hall in Anchorage, AK</a:t>
            </a:r>
          </a:p>
          <a:p>
            <a:pPr marL="800100" lvl="1" indent="-342900" defTabSz="457200">
              <a:buSzPct val="90000"/>
              <a:buFont typeface="Arial"/>
              <a:buChar char="•"/>
            </a:pPr>
            <a:r>
              <a:rPr lang="en-US" sz="2000" dirty="0" smtClean="0">
                <a:solidFill>
                  <a:prstClr val="black"/>
                </a:solidFill>
              </a:rPr>
              <a:t>Keynote by Fran Ulmer, USARC Chair</a:t>
            </a:r>
          </a:p>
          <a:p>
            <a:pPr marL="800100" lvl="1" indent="-342900" defTabSz="457200">
              <a:buSzPct val="90000"/>
              <a:buFont typeface="Arial"/>
              <a:buChar char="•"/>
            </a:pPr>
            <a:r>
              <a:rPr lang="en-US" sz="2000" dirty="0" smtClean="0">
                <a:solidFill>
                  <a:prstClr val="black"/>
                </a:solidFill>
              </a:rPr>
              <a:t>Register: </a:t>
            </a:r>
            <a:r>
              <a:rPr lang="en-US" sz="2000" dirty="0">
                <a:solidFill>
                  <a:prstClr val="black"/>
                </a:solidFill>
                <a:hlinkClick r:id="rId3"/>
              </a:rPr>
              <a:t>https://www.arcus.org/</a:t>
            </a:r>
            <a:r>
              <a:rPr lang="en-US" sz="2000" dirty="0" smtClean="0">
                <a:solidFill>
                  <a:prstClr val="black"/>
                </a:solidFill>
                <a:hlinkClick r:id="rId3"/>
              </a:rPr>
              <a:t>meetings/</a:t>
            </a:r>
            <a:r>
              <a:rPr lang="en-US" sz="2000" dirty="0">
                <a:solidFill>
                  <a:prstClr val="black"/>
                </a:solidFill>
                <a:hlinkClick r:id="rId3"/>
              </a:rPr>
              <a:t>2017</a:t>
            </a:r>
            <a:r>
              <a:rPr lang="en-US" sz="2000" dirty="0" smtClean="0">
                <a:solidFill>
                  <a:prstClr val="black"/>
                </a:solidFill>
                <a:hlinkClick r:id="rId3"/>
              </a:rPr>
              <a:t>/</a:t>
            </a:r>
            <a:br>
              <a:rPr lang="en-US" sz="2000" dirty="0" smtClean="0">
                <a:solidFill>
                  <a:prstClr val="black"/>
                </a:solidFill>
                <a:hlinkClick r:id="rId3"/>
              </a:rPr>
            </a:br>
            <a:r>
              <a:rPr lang="en-US" sz="2000" dirty="0" smtClean="0">
                <a:solidFill>
                  <a:prstClr val="black"/>
                </a:solidFill>
                <a:hlinkClick r:id="rId3"/>
              </a:rPr>
              <a:t>arctic-research</a:t>
            </a:r>
            <a:r>
              <a:rPr lang="en-US" sz="2000" dirty="0">
                <a:solidFill>
                  <a:prstClr val="black"/>
                </a:solidFill>
                <a:hlinkClick r:id="rId3"/>
              </a:rPr>
              <a:t>-</a:t>
            </a:r>
            <a:r>
              <a:rPr lang="en-US" sz="2000" dirty="0" smtClean="0">
                <a:solidFill>
                  <a:prstClr val="black"/>
                </a:solidFill>
                <a:hlinkClick r:id="rId3"/>
              </a:rPr>
              <a:t>day</a:t>
            </a:r>
            <a:r>
              <a:rPr lang="en-US" sz="2000" dirty="0" smtClean="0">
                <a:solidFill>
                  <a:prstClr val="black"/>
                </a:solidFill>
              </a:rPr>
              <a:t>   </a:t>
            </a:r>
          </a:p>
          <a:p>
            <a:pPr lvl="1" defTabSz="457200">
              <a:buSzPct val="90000"/>
            </a:pPr>
            <a:endParaRPr lang="en-US" sz="2000" dirty="0" smtClean="0">
              <a:solidFill>
                <a:prstClr val="black"/>
              </a:solidFill>
            </a:endParaRPr>
          </a:p>
          <a:p>
            <a:pPr marL="457200" indent="-457200" defTabSz="457200">
              <a:buSzPct val="90000"/>
              <a:buFont typeface="Wingdings" charset="2"/>
              <a:buChar char="Ø"/>
            </a:pPr>
            <a:endParaRPr lang="en-US" sz="2000" dirty="0">
              <a:solidFill>
                <a:prstClr val="black"/>
              </a:solidFill>
            </a:endParaRPr>
          </a:p>
          <a:p>
            <a:pPr marL="457200" indent="-457200" defTabSz="457200">
              <a:buSzPct val="90000"/>
              <a:buFont typeface="Wingdings" charset="2"/>
              <a:buChar char="Ø"/>
            </a:pPr>
            <a:endParaRPr lang="en-US" sz="2000" dirty="0" smtClean="0">
              <a:solidFill>
                <a:prstClr val="black"/>
              </a:solidFill>
            </a:endParaRPr>
          </a:p>
        </p:txBody>
      </p:sp>
      <p:sp>
        <p:nvSpPr>
          <p:cNvPr id="7" name="TextBox 6"/>
          <p:cNvSpPr txBox="1"/>
          <p:nvPr/>
        </p:nvSpPr>
        <p:spPr>
          <a:xfrm>
            <a:off x="170368" y="6484332"/>
            <a:ext cx="8546536" cy="369332"/>
          </a:xfrm>
          <a:prstGeom prst="rect">
            <a:avLst/>
          </a:prstGeom>
          <a:noFill/>
        </p:spPr>
        <p:txBody>
          <a:bodyPr wrap="square" rtlCol="0">
            <a:spAutoFit/>
          </a:bodyPr>
          <a:lstStyle/>
          <a:p>
            <a:pPr algn="r" defTabSz="457200"/>
            <a:r>
              <a:rPr lang="en-US" dirty="0" smtClean="0">
                <a:solidFill>
                  <a:prstClr val="black"/>
                </a:solidFill>
              </a:rPr>
              <a:t>#</a:t>
            </a:r>
            <a:r>
              <a:rPr lang="en-US" dirty="0" err="1" smtClean="0">
                <a:solidFill>
                  <a:prstClr val="black"/>
                </a:solidFill>
              </a:rPr>
              <a:t>arcuswebinar</a:t>
            </a:r>
            <a:endParaRPr lang="en-US" dirty="0">
              <a:solidFill>
                <a:prstClr val="black"/>
              </a:solidFill>
            </a:endParaRPr>
          </a:p>
        </p:txBody>
      </p:sp>
      <p:pic>
        <p:nvPicPr>
          <p:cNvPr id="8" name="Picture 7"/>
          <p:cNvPicPr>
            <a:picLocks noChangeAspect="1"/>
          </p:cNvPicPr>
          <p:nvPr/>
        </p:nvPicPr>
        <p:blipFill>
          <a:blip r:embed="rId4"/>
          <a:stretch>
            <a:fillRect/>
          </a:stretch>
        </p:blipFill>
        <p:spPr>
          <a:xfrm>
            <a:off x="7306667" y="4739124"/>
            <a:ext cx="1399561" cy="1835139"/>
          </a:xfrm>
          <a:prstGeom prst="rect">
            <a:avLst/>
          </a:prstGeom>
        </p:spPr>
      </p:pic>
    </p:spTree>
    <p:extLst>
      <p:ext uri="{BB962C8B-B14F-4D97-AF65-F5344CB8AC3E}">
        <p14:creationId xmlns:p14="http://schemas.microsoft.com/office/powerpoint/2010/main" val="590133914"/>
      </p:ext>
    </p:extLst>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0" y="1524000"/>
            <a:ext cx="9105900" cy="5105400"/>
          </a:xfrm>
        </p:spPr>
        <p:txBody>
          <a:bodyPr>
            <a:normAutofit lnSpcReduction="10000"/>
          </a:bodyPr>
          <a:lstStyle/>
          <a:p>
            <a:pPr eaLnBrk="1" hangingPunct="1"/>
            <a:r>
              <a:rPr lang="en-US" dirty="0" smtClean="0"/>
              <a:t>Consider what was published on this topic in the journal </a:t>
            </a:r>
            <a:r>
              <a:rPr lang="en-US" i="1" dirty="0" smtClean="0"/>
              <a:t>Science</a:t>
            </a:r>
            <a:r>
              <a:rPr lang="en-US" dirty="0" smtClean="0"/>
              <a:t>: </a:t>
            </a:r>
          </a:p>
          <a:p>
            <a:pPr lvl="1" eaLnBrk="1" hangingPunct="1"/>
            <a:r>
              <a:rPr lang="en-US" sz="2400" dirty="0" smtClean="0"/>
              <a:t>“The interdisciplinary approach is becoming one of the prominent characteristics of [science] and represents a synthesizing trend which focuses the specialized research techniques on problems common to a number of separate disciplines. Such cooperative research has to overcome serious obstacles when operating within the existing departmentalized framework of the universities. It appears that real progress in this direction will be made in institutions which are organized on a permanent and frankly cooperative basis. Psychologically, interdisciplinary research requires not only abstract, theoretical intelligence…, but also ‘social intelligence.’ Cooperative work is a social art and has to be practiced with patience.” </a:t>
            </a:r>
          </a:p>
        </p:txBody>
      </p:sp>
      <p:sp>
        <p:nvSpPr>
          <p:cNvPr id="7" name="Title 1"/>
          <p:cNvSpPr>
            <a:spLocks noGrp="1"/>
          </p:cNvSpPr>
          <p:nvPr>
            <p:ph type="title"/>
          </p:nvPr>
        </p:nvSpPr>
        <p:spPr>
          <a:xfrm>
            <a:off x="0" y="304800"/>
            <a:ext cx="8991600" cy="838200"/>
          </a:xfrm>
        </p:spPr>
        <p:txBody>
          <a:bodyPr rtlCol="0">
            <a:noAutofit/>
          </a:bodyPr>
          <a:lstStyle/>
          <a:p>
            <a:pPr eaLnBrk="1" fontAlgn="auto" hangingPunct="1">
              <a:spcAft>
                <a:spcPts val="0"/>
              </a:spcAft>
              <a:defRPr/>
            </a:pPr>
            <a:r>
              <a:rPr lang="en-US" sz="4400" dirty="0" smtClean="0"/>
              <a:t>Why Team Science?</a:t>
            </a:r>
            <a:br>
              <a:rPr lang="en-US" sz="4400" dirty="0" smtClean="0"/>
            </a:br>
            <a:r>
              <a:rPr lang="en-US" sz="4400" i="1" dirty="0" smtClean="0"/>
              <a:t>Setting the Stage</a:t>
            </a:r>
            <a:endParaRPr lang="en-US" sz="4400" i="1" dirty="0"/>
          </a:p>
        </p:txBody>
      </p:sp>
    </p:spTree>
    <p:extLst>
      <p:ext uri="{BB962C8B-B14F-4D97-AF65-F5344CB8AC3E}">
        <p14:creationId xmlns:p14="http://schemas.microsoft.com/office/powerpoint/2010/main" val="475330071"/>
      </p:ext>
    </p:extLst>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52600"/>
            <a:ext cx="5105400" cy="1752600"/>
          </a:xfrm>
        </p:spPr>
        <p:txBody>
          <a:bodyPr rtlCol="0">
            <a:noAutofit/>
          </a:bodyPr>
          <a:lstStyle/>
          <a:p>
            <a:pPr marL="0" indent="0">
              <a:buNone/>
              <a:defRPr/>
            </a:pPr>
            <a:r>
              <a:rPr lang="en-US" sz="2200" b="1" u="sng" dirty="0">
                <a:latin typeface="Calibri"/>
                <a:cs typeface="Calibri"/>
              </a:rPr>
              <a:t>What is informative here? </a:t>
            </a:r>
          </a:p>
          <a:p>
            <a:pPr eaLnBrk="1" fontAlgn="auto" hangingPunct="1">
              <a:spcAft>
                <a:spcPts val="0"/>
              </a:spcAft>
              <a:defRPr/>
            </a:pPr>
            <a:r>
              <a:rPr lang="en-US" sz="2200" dirty="0" smtClean="0">
                <a:latin typeface="Calibri"/>
                <a:cs typeface="Calibri"/>
              </a:rPr>
              <a:t>Increasing influence/importance </a:t>
            </a:r>
            <a:r>
              <a:rPr lang="en-US" sz="2200" dirty="0">
                <a:latin typeface="Calibri"/>
                <a:cs typeface="Calibri"/>
              </a:rPr>
              <a:t>of </a:t>
            </a:r>
            <a:r>
              <a:rPr lang="en-US" sz="2200" dirty="0" err="1">
                <a:latin typeface="Calibri"/>
                <a:cs typeface="Calibri"/>
              </a:rPr>
              <a:t>interdisciplinarity</a:t>
            </a:r>
            <a:r>
              <a:rPr lang="en-US" sz="2200" dirty="0">
                <a:latin typeface="Calibri"/>
                <a:cs typeface="Calibri"/>
              </a:rPr>
              <a:t> as </a:t>
            </a:r>
            <a:r>
              <a:rPr lang="en-US" sz="2200" dirty="0" smtClean="0">
                <a:latin typeface="Calibri"/>
                <a:cs typeface="Calibri"/>
              </a:rPr>
              <a:t>method </a:t>
            </a:r>
            <a:r>
              <a:rPr lang="en-US" sz="2200" dirty="0">
                <a:latin typeface="Calibri"/>
                <a:cs typeface="Calibri"/>
              </a:rPr>
              <a:t>of </a:t>
            </a:r>
            <a:r>
              <a:rPr lang="en-US" sz="2200" dirty="0" smtClean="0">
                <a:latin typeface="Calibri"/>
                <a:cs typeface="Calibri"/>
              </a:rPr>
              <a:t>inquiry</a:t>
            </a:r>
          </a:p>
          <a:p>
            <a:pPr eaLnBrk="1" fontAlgn="auto" hangingPunct="1">
              <a:spcAft>
                <a:spcPts val="0"/>
              </a:spcAft>
              <a:defRPr/>
            </a:pPr>
            <a:r>
              <a:rPr lang="en-US" sz="2200" dirty="0" smtClean="0">
                <a:latin typeface="Calibri"/>
                <a:cs typeface="Calibri"/>
              </a:rPr>
              <a:t>Challenge </a:t>
            </a:r>
            <a:r>
              <a:rPr lang="en-US" sz="2200" dirty="0">
                <a:latin typeface="Calibri"/>
                <a:cs typeface="Calibri"/>
              </a:rPr>
              <a:t>of interdisciplinarity distinguished </a:t>
            </a:r>
            <a:r>
              <a:rPr lang="en-US" sz="2200" dirty="0" smtClean="0">
                <a:latin typeface="Calibri"/>
                <a:cs typeface="Calibri"/>
              </a:rPr>
              <a:t>in 2 ways:</a:t>
            </a:r>
          </a:p>
        </p:txBody>
      </p:sp>
      <p:pic>
        <p:nvPicPr>
          <p:cNvPr id="4" name="Picture 3"/>
          <p:cNvPicPr>
            <a:picLocks noChangeAspect="1"/>
          </p:cNvPicPr>
          <p:nvPr/>
        </p:nvPicPr>
        <p:blipFill>
          <a:blip r:embed="rId2"/>
          <a:stretch>
            <a:fillRect/>
          </a:stretch>
        </p:blipFill>
        <p:spPr>
          <a:xfrm>
            <a:off x="4953000" y="1912067"/>
            <a:ext cx="4038600" cy="1516933"/>
          </a:xfrm>
          <a:prstGeom prst="rect">
            <a:avLst/>
          </a:prstGeom>
          <a:ln>
            <a:noFill/>
          </a:ln>
          <a:effectLst>
            <a:outerShdw blurRad="292100" dist="139700" dir="2700000" algn="tl" rotWithShape="0">
              <a:srgbClr val="333333">
                <a:alpha val="65000"/>
              </a:srgbClr>
            </a:outerShdw>
          </a:effectLst>
        </p:spPr>
      </p:pic>
      <p:sp>
        <p:nvSpPr>
          <p:cNvPr id="10" name="Content Placeholder 2"/>
          <p:cNvSpPr txBox="1">
            <a:spLocks/>
          </p:cNvSpPr>
          <p:nvPr/>
        </p:nvSpPr>
        <p:spPr>
          <a:xfrm>
            <a:off x="0" y="3657600"/>
            <a:ext cx="8153400" cy="27432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57200" lvl="1" indent="0" defTabSz="914400">
              <a:buClr>
                <a:srgbClr val="60B5CC"/>
              </a:buClr>
              <a:buFont typeface="Wingdings"/>
              <a:buNone/>
              <a:defRPr/>
            </a:pPr>
            <a:r>
              <a:rPr lang="en-US" sz="2200" dirty="0" smtClean="0">
                <a:solidFill>
                  <a:prstClr val="black"/>
                </a:solidFill>
                <a:latin typeface="Calibri"/>
                <a:cs typeface="Calibri"/>
              </a:rPr>
              <a:t>1) The problem of </a:t>
            </a:r>
            <a:r>
              <a:rPr lang="en-US" sz="2200" b="1" u="sng" dirty="0" smtClean="0">
                <a:solidFill>
                  <a:srgbClr val="800000"/>
                </a:solidFill>
                <a:latin typeface="Calibri"/>
                <a:cs typeface="Calibri"/>
              </a:rPr>
              <a:t>INFRASTRUCTURE</a:t>
            </a:r>
            <a:r>
              <a:rPr lang="en-US" sz="2200" dirty="0" smtClean="0">
                <a:solidFill>
                  <a:prstClr val="black"/>
                </a:solidFill>
                <a:latin typeface="Calibri"/>
                <a:cs typeface="Calibri"/>
              </a:rPr>
              <a:t> - tangible and tacit</a:t>
            </a:r>
          </a:p>
          <a:p>
            <a:pPr lvl="1" defTabSz="914400">
              <a:buClr>
                <a:srgbClr val="60B5CC"/>
              </a:buClr>
              <a:buFont typeface="Arial"/>
              <a:buChar char="•"/>
              <a:defRPr/>
            </a:pPr>
            <a:r>
              <a:rPr lang="en-US" sz="2200" dirty="0" smtClean="0">
                <a:solidFill>
                  <a:prstClr val="black"/>
                </a:solidFill>
                <a:latin typeface="Calibri"/>
                <a:cs typeface="Calibri"/>
              </a:rPr>
              <a:t>Inherent challenge associated with structure of the modern university - </a:t>
            </a:r>
            <a:r>
              <a:rPr lang="en-US" sz="2200" b="1" u="sng" dirty="0" smtClean="0">
                <a:solidFill>
                  <a:srgbClr val="800000"/>
                </a:solidFill>
                <a:latin typeface="Calibri"/>
                <a:cs typeface="Calibri"/>
              </a:rPr>
              <a:t>the discipline bound department</a:t>
            </a:r>
            <a:endParaRPr lang="en-US" sz="2200" b="1" dirty="0">
              <a:solidFill>
                <a:srgbClr val="800000"/>
              </a:solidFill>
              <a:latin typeface="Calibri"/>
              <a:cs typeface="Calibri"/>
            </a:endParaRPr>
          </a:p>
          <a:p>
            <a:pPr lvl="1" defTabSz="914400">
              <a:buClr>
                <a:srgbClr val="60B5CC"/>
              </a:buClr>
              <a:buFont typeface="Arial"/>
              <a:buChar char="•"/>
              <a:defRPr/>
            </a:pPr>
            <a:r>
              <a:rPr lang="en-US" sz="2200" b="1" u="sng" dirty="0" smtClean="0">
                <a:solidFill>
                  <a:srgbClr val="800000"/>
                </a:solidFill>
                <a:latin typeface="Calibri"/>
                <a:cs typeface="Calibri"/>
              </a:rPr>
              <a:t>Tacit norms</a:t>
            </a:r>
            <a:r>
              <a:rPr lang="en-US" sz="2200" dirty="0" smtClean="0">
                <a:solidFill>
                  <a:prstClr val="black"/>
                </a:solidFill>
                <a:latin typeface="Calibri"/>
                <a:cs typeface="Calibri"/>
              </a:rPr>
              <a:t> which prevent or stifle interaction amongst them</a:t>
            </a:r>
          </a:p>
          <a:p>
            <a:pPr marL="457200" lvl="1" indent="0" defTabSz="914400">
              <a:buClr>
                <a:srgbClr val="60B5CC"/>
              </a:buClr>
              <a:buFont typeface="Wingdings"/>
              <a:buNone/>
              <a:defRPr/>
            </a:pPr>
            <a:r>
              <a:rPr lang="en-US" sz="2200" dirty="0" smtClean="0">
                <a:solidFill>
                  <a:prstClr val="black"/>
                </a:solidFill>
                <a:latin typeface="Calibri"/>
                <a:cs typeface="Calibri"/>
              </a:rPr>
              <a:t>2) The problem of </a:t>
            </a:r>
            <a:r>
              <a:rPr lang="en-US" sz="2200" b="1" u="sng" dirty="0" smtClean="0">
                <a:solidFill>
                  <a:srgbClr val="800000"/>
                </a:solidFill>
                <a:latin typeface="Calibri"/>
                <a:cs typeface="Calibri"/>
              </a:rPr>
              <a:t>INTERACTION</a:t>
            </a:r>
          </a:p>
          <a:p>
            <a:pPr lvl="1" defTabSz="914400">
              <a:buClr>
                <a:srgbClr val="60B5CC"/>
              </a:buClr>
              <a:buFont typeface="Arial"/>
              <a:buChar char="•"/>
              <a:defRPr/>
            </a:pPr>
            <a:r>
              <a:rPr lang="en-US" sz="2200" dirty="0" smtClean="0">
                <a:solidFill>
                  <a:prstClr val="black"/>
                </a:solidFill>
                <a:latin typeface="Calibri"/>
                <a:cs typeface="Calibri"/>
              </a:rPr>
              <a:t>Difficulty in </a:t>
            </a:r>
            <a:r>
              <a:rPr lang="en-US" sz="2200" b="1" u="sng" dirty="0" smtClean="0">
                <a:solidFill>
                  <a:srgbClr val="800000"/>
                </a:solidFill>
                <a:latin typeface="Calibri"/>
                <a:cs typeface="Calibri"/>
              </a:rPr>
              <a:t>communicating</a:t>
            </a:r>
            <a:r>
              <a:rPr lang="en-US" sz="2200" dirty="0" smtClean="0">
                <a:solidFill>
                  <a:prstClr val="black"/>
                </a:solidFill>
                <a:latin typeface="Calibri"/>
                <a:cs typeface="Calibri"/>
              </a:rPr>
              <a:t> across disciplines</a:t>
            </a:r>
          </a:p>
          <a:p>
            <a:pPr lvl="1" defTabSz="914400">
              <a:buClr>
                <a:srgbClr val="60B5CC"/>
              </a:buClr>
              <a:buFont typeface="Arial"/>
              <a:buChar char="•"/>
              <a:defRPr/>
            </a:pPr>
            <a:r>
              <a:rPr lang="en-US" sz="2200" dirty="0" smtClean="0">
                <a:solidFill>
                  <a:prstClr val="black"/>
                </a:solidFill>
                <a:latin typeface="Calibri"/>
                <a:cs typeface="Calibri"/>
              </a:rPr>
              <a:t>Need for patience and </a:t>
            </a:r>
            <a:r>
              <a:rPr lang="en-US" sz="2200" b="1" u="sng" dirty="0" smtClean="0">
                <a:solidFill>
                  <a:srgbClr val="800000"/>
                </a:solidFill>
                <a:latin typeface="Calibri"/>
                <a:cs typeface="Calibri"/>
              </a:rPr>
              <a:t>particular form of social intelligence</a:t>
            </a:r>
            <a:r>
              <a:rPr lang="en-US" sz="2200" dirty="0" smtClean="0">
                <a:solidFill>
                  <a:prstClr val="black"/>
                </a:solidFill>
                <a:latin typeface="Calibri"/>
                <a:cs typeface="Calibri"/>
              </a:rPr>
              <a:t> to effectively collaborate</a:t>
            </a:r>
          </a:p>
        </p:txBody>
      </p:sp>
      <p:sp>
        <p:nvSpPr>
          <p:cNvPr id="7" name="Title 1"/>
          <p:cNvSpPr>
            <a:spLocks noGrp="1"/>
          </p:cNvSpPr>
          <p:nvPr>
            <p:ph type="title"/>
          </p:nvPr>
        </p:nvSpPr>
        <p:spPr>
          <a:xfrm>
            <a:off x="0" y="381000"/>
            <a:ext cx="7086600" cy="838200"/>
          </a:xfrm>
        </p:spPr>
        <p:txBody>
          <a:bodyPr rtlCol="0">
            <a:noAutofit/>
          </a:bodyPr>
          <a:lstStyle/>
          <a:p>
            <a:pPr>
              <a:defRPr/>
            </a:pPr>
            <a:r>
              <a:rPr lang="en-US" dirty="0"/>
              <a:t>Part 1. Laying the Foundation for a Science of Team Science</a:t>
            </a:r>
            <a:endParaRPr lang="en-US" i="1" dirty="0"/>
          </a:p>
        </p:txBody>
      </p:sp>
    </p:spTree>
    <p:extLst>
      <p:ext uri="{BB962C8B-B14F-4D97-AF65-F5344CB8AC3E}">
        <p14:creationId xmlns:p14="http://schemas.microsoft.com/office/powerpoint/2010/main" val="1370595302"/>
      </p:ext>
    </p:extLst>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76200" y="1447800"/>
            <a:ext cx="8839200" cy="1752600"/>
          </a:xfrm>
        </p:spPr>
        <p:txBody>
          <a:bodyPr>
            <a:normAutofit fontScale="92500"/>
          </a:bodyPr>
          <a:lstStyle/>
          <a:p>
            <a:pPr eaLnBrk="1" hangingPunct="1"/>
            <a:r>
              <a:rPr lang="en-US" sz="2400" dirty="0" smtClean="0"/>
              <a:t>Anyone familiar with some manner of cross-disciplinary collaborative effort will likely have experienced some or all of these factors</a:t>
            </a:r>
          </a:p>
          <a:p>
            <a:pPr lvl="1" eaLnBrk="1" hangingPunct="1"/>
            <a:r>
              <a:rPr lang="en-US" sz="2400" b="1" i="1" dirty="0" smtClean="0"/>
              <a:t>So one might wonder why this quote is particularly informative</a:t>
            </a:r>
          </a:p>
        </p:txBody>
      </p:sp>
      <p:sp>
        <p:nvSpPr>
          <p:cNvPr id="6" name="Content Placeholder 2"/>
          <p:cNvSpPr txBox="1">
            <a:spLocks/>
          </p:cNvSpPr>
          <p:nvPr/>
        </p:nvSpPr>
        <p:spPr>
          <a:xfrm>
            <a:off x="76200" y="2667000"/>
            <a:ext cx="5334000" cy="24384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defTabSz="914400">
              <a:buClr>
                <a:srgbClr val="F0AD00"/>
              </a:buClr>
            </a:pPr>
            <a:r>
              <a:rPr lang="en-US" sz="2200" dirty="0" smtClean="0">
                <a:solidFill>
                  <a:prstClr val="black"/>
                </a:solidFill>
                <a:latin typeface="Corbel"/>
              </a:rPr>
              <a:t>What </a:t>
            </a:r>
            <a:r>
              <a:rPr lang="en-US" sz="2200" dirty="0">
                <a:solidFill>
                  <a:prstClr val="black"/>
                </a:solidFill>
                <a:latin typeface="Corbel"/>
              </a:rPr>
              <a:t>is informative is not </a:t>
            </a:r>
            <a:r>
              <a:rPr lang="en-US" sz="2200" b="1" u="sng" dirty="0">
                <a:solidFill>
                  <a:prstClr val="black"/>
                </a:solidFill>
                <a:latin typeface="Corbel"/>
              </a:rPr>
              <a:t>what</a:t>
            </a:r>
            <a:r>
              <a:rPr lang="en-US" sz="2200" dirty="0">
                <a:solidFill>
                  <a:prstClr val="black"/>
                </a:solidFill>
                <a:latin typeface="Corbel"/>
              </a:rPr>
              <a:t> was said, it is </a:t>
            </a:r>
            <a:r>
              <a:rPr lang="en-US" sz="2200" b="1" u="sng" dirty="0">
                <a:solidFill>
                  <a:prstClr val="black"/>
                </a:solidFill>
                <a:latin typeface="Corbel"/>
              </a:rPr>
              <a:t>when</a:t>
            </a:r>
            <a:r>
              <a:rPr lang="en-US" sz="2200" dirty="0">
                <a:solidFill>
                  <a:prstClr val="black"/>
                </a:solidFill>
                <a:latin typeface="Corbel"/>
              </a:rPr>
              <a:t> it was </a:t>
            </a:r>
            <a:r>
              <a:rPr lang="en-US" sz="2200" dirty="0" smtClean="0">
                <a:solidFill>
                  <a:prstClr val="black"/>
                </a:solidFill>
                <a:latin typeface="Corbel"/>
              </a:rPr>
              <a:t>said</a:t>
            </a:r>
            <a:endParaRPr lang="en-US" sz="2200" dirty="0">
              <a:solidFill>
                <a:prstClr val="black"/>
              </a:solidFill>
              <a:latin typeface="Corbel"/>
            </a:endParaRPr>
          </a:p>
          <a:p>
            <a:pPr lvl="1" defTabSz="914400">
              <a:buClr>
                <a:srgbClr val="60B5CC"/>
              </a:buClr>
            </a:pPr>
            <a:r>
              <a:rPr lang="en-US" sz="2200" b="1" i="1" dirty="0" smtClean="0">
                <a:solidFill>
                  <a:srgbClr val="800000"/>
                </a:solidFill>
                <a:latin typeface="Corbel"/>
              </a:rPr>
              <a:t>Written </a:t>
            </a:r>
            <a:r>
              <a:rPr lang="en-US" sz="2200" b="1" i="1" dirty="0">
                <a:solidFill>
                  <a:srgbClr val="800000"/>
                </a:solidFill>
                <a:latin typeface="Corbel"/>
              </a:rPr>
              <a:t>well over a half century ago in one of </a:t>
            </a:r>
            <a:r>
              <a:rPr lang="en-US" sz="2200" b="1" i="1" dirty="0" smtClean="0">
                <a:solidFill>
                  <a:srgbClr val="800000"/>
                </a:solidFill>
                <a:latin typeface="Corbel"/>
              </a:rPr>
              <a:t>first </a:t>
            </a:r>
            <a:r>
              <a:rPr lang="en-US" sz="2200" b="1" i="1" dirty="0">
                <a:solidFill>
                  <a:srgbClr val="800000"/>
                </a:solidFill>
                <a:latin typeface="Corbel"/>
              </a:rPr>
              <a:t>articles specifically addressing interdisciplinary research (</a:t>
            </a:r>
            <a:r>
              <a:rPr lang="en-US" sz="2200" b="1" i="1" dirty="0" err="1">
                <a:solidFill>
                  <a:srgbClr val="800000"/>
                </a:solidFill>
                <a:latin typeface="Corbel"/>
              </a:rPr>
              <a:t>Brozek</a:t>
            </a:r>
            <a:r>
              <a:rPr lang="en-US" sz="2200" b="1" i="1" dirty="0">
                <a:solidFill>
                  <a:srgbClr val="800000"/>
                </a:solidFill>
                <a:latin typeface="Corbel"/>
              </a:rPr>
              <a:t> &amp; Keys, 1944). </a:t>
            </a:r>
          </a:p>
        </p:txBody>
      </p:sp>
      <p:sp>
        <p:nvSpPr>
          <p:cNvPr id="10" name="Content Placeholder 2"/>
          <p:cNvSpPr txBox="1">
            <a:spLocks/>
          </p:cNvSpPr>
          <p:nvPr/>
        </p:nvSpPr>
        <p:spPr>
          <a:xfrm>
            <a:off x="63703" y="5257800"/>
            <a:ext cx="9067800" cy="15240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defTabSz="914400">
              <a:buClr>
                <a:srgbClr val="F0AD00"/>
              </a:buClr>
            </a:pPr>
            <a:r>
              <a:rPr lang="en-US" sz="2200" b="1" dirty="0" smtClean="0">
                <a:solidFill>
                  <a:prstClr val="black"/>
                </a:solidFill>
                <a:latin typeface="Corbel"/>
              </a:rPr>
              <a:t>Science still struggles so why should </a:t>
            </a:r>
            <a:r>
              <a:rPr lang="en-US" sz="2200" b="1" dirty="0">
                <a:solidFill>
                  <a:prstClr val="black"/>
                </a:solidFill>
                <a:latin typeface="Corbel"/>
              </a:rPr>
              <a:t>we think </a:t>
            </a:r>
            <a:r>
              <a:rPr lang="en-US" sz="2200" b="1" dirty="0" smtClean="0">
                <a:solidFill>
                  <a:prstClr val="black"/>
                </a:solidFill>
                <a:latin typeface="Corbel"/>
              </a:rPr>
              <a:t>anything </a:t>
            </a:r>
            <a:r>
              <a:rPr lang="en-US" sz="2200" b="1" dirty="0">
                <a:solidFill>
                  <a:prstClr val="black"/>
                </a:solidFill>
                <a:latin typeface="Corbel"/>
              </a:rPr>
              <a:t>will change? </a:t>
            </a:r>
          </a:p>
          <a:p>
            <a:pPr lvl="1" defTabSz="914400">
              <a:buClr>
                <a:srgbClr val="60B5CC"/>
              </a:buClr>
            </a:pPr>
            <a:r>
              <a:rPr lang="en-US" sz="2200" b="1" i="1" dirty="0">
                <a:solidFill>
                  <a:srgbClr val="800000"/>
                </a:solidFill>
                <a:latin typeface="Corbel"/>
              </a:rPr>
              <a:t>Should we be so bold as to think that we have a better chance at overcoming these challenges than those from generations before us? </a:t>
            </a:r>
          </a:p>
        </p:txBody>
      </p:sp>
      <p:pic>
        <p:nvPicPr>
          <p:cNvPr id="3" name="Picture 2"/>
          <p:cNvPicPr>
            <a:picLocks noChangeAspect="1"/>
          </p:cNvPicPr>
          <p:nvPr/>
        </p:nvPicPr>
        <p:blipFill>
          <a:blip r:embed="rId2"/>
          <a:stretch>
            <a:fillRect/>
          </a:stretch>
        </p:blipFill>
        <p:spPr>
          <a:xfrm>
            <a:off x="5562600" y="2667000"/>
            <a:ext cx="3253691" cy="2590800"/>
          </a:xfrm>
          <a:prstGeom prst="rect">
            <a:avLst/>
          </a:prstGeom>
          <a:ln>
            <a:noFill/>
          </a:ln>
          <a:effectLst>
            <a:outerShdw blurRad="292100" dist="139700" dir="2700000" algn="tl" rotWithShape="0">
              <a:srgbClr val="333333">
                <a:alpha val="65000"/>
              </a:srgbClr>
            </a:outerShdw>
          </a:effectLst>
        </p:spPr>
      </p:pic>
      <p:sp>
        <p:nvSpPr>
          <p:cNvPr id="9" name="Title 1"/>
          <p:cNvSpPr>
            <a:spLocks noGrp="1"/>
          </p:cNvSpPr>
          <p:nvPr>
            <p:ph type="title"/>
          </p:nvPr>
        </p:nvSpPr>
        <p:spPr>
          <a:xfrm>
            <a:off x="0" y="381000"/>
            <a:ext cx="7086600" cy="838200"/>
          </a:xfrm>
        </p:spPr>
        <p:txBody>
          <a:bodyPr rtlCol="0">
            <a:noAutofit/>
          </a:bodyPr>
          <a:lstStyle/>
          <a:p>
            <a:pPr>
              <a:defRPr/>
            </a:pPr>
            <a:r>
              <a:rPr lang="en-US" dirty="0"/>
              <a:t>Part 1. Laying the Foundation for a Science of Team Science</a:t>
            </a:r>
            <a:endParaRPr lang="en-US" i="1" dirty="0"/>
          </a:p>
        </p:txBody>
      </p:sp>
    </p:spTree>
    <p:extLst>
      <p:ext uri="{BB962C8B-B14F-4D97-AF65-F5344CB8AC3E}">
        <p14:creationId xmlns:p14="http://schemas.microsoft.com/office/powerpoint/2010/main" val="2477095378"/>
      </p:ext>
    </p:extLst>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627330" y="5410200"/>
            <a:ext cx="1516670" cy="1428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2"/>
          <p:cNvSpPr>
            <a:spLocks noGrp="1"/>
          </p:cNvSpPr>
          <p:nvPr>
            <p:ph idx="1"/>
          </p:nvPr>
        </p:nvSpPr>
        <p:spPr>
          <a:xfrm>
            <a:off x="-77788" y="1447800"/>
            <a:ext cx="8612187" cy="2514600"/>
          </a:xfrm>
        </p:spPr>
        <p:txBody>
          <a:bodyPr rtlCol="0">
            <a:noAutofit/>
          </a:bodyPr>
          <a:lstStyle/>
          <a:p>
            <a:pPr marL="118872" indent="0">
              <a:buNone/>
              <a:defRPr/>
            </a:pPr>
            <a:r>
              <a:rPr lang="en-US" sz="2000" b="1" dirty="0">
                <a:solidFill>
                  <a:srgbClr val="800000"/>
                </a:solidFill>
                <a:latin typeface="Calibri"/>
                <a:cs typeface="Calibri"/>
              </a:rPr>
              <a:t>YES - for THREE main reasons:</a:t>
            </a:r>
          </a:p>
          <a:p>
            <a:pPr marL="621792" indent="-457200">
              <a:buFont typeface="+mj-lt"/>
              <a:buAutoNum type="arabicPeriod"/>
              <a:defRPr/>
            </a:pPr>
            <a:r>
              <a:rPr lang="en-US" sz="2000" dirty="0" smtClean="0">
                <a:latin typeface="Calibri"/>
                <a:cs typeface="Calibri"/>
              </a:rPr>
              <a:t>Increased </a:t>
            </a:r>
            <a:r>
              <a:rPr lang="en-US" sz="2000" b="1" u="sng" dirty="0" smtClean="0">
                <a:latin typeface="Calibri"/>
                <a:cs typeface="Calibri"/>
              </a:rPr>
              <a:t>emphasis </a:t>
            </a:r>
            <a:r>
              <a:rPr lang="en-US" sz="2000" b="1" u="sng" dirty="0">
                <a:latin typeface="Calibri"/>
                <a:cs typeface="Calibri"/>
              </a:rPr>
              <a:t>on collaborative research</a:t>
            </a:r>
            <a:r>
              <a:rPr lang="en-US" sz="2000" dirty="0">
                <a:latin typeface="Calibri"/>
                <a:cs typeface="Calibri"/>
              </a:rPr>
              <a:t> projects that create a team of </a:t>
            </a:r>
            <a:r>
              <a:rPr lang="en-US" sz="2000" dirty="0" smtClean="0">
                <a:latin typeface="Calibri"/>
                <a:cs typeface="Calibri"/>
              </a:rPr>
              <a:t>scholars </a:t>
            </a:r>
            <a:r>
              <a:rPr lang="en-US" sz="2000" dirty="0" smtClean="0">
                <a:solidFill>
                  <a:srgbClr val="800000"/>
                </a:solidFill>
                <a:latin typeface="Calibri"/>
                <a:cs typeface="Calibri"/>
              </a:rPr>
              <a:t>cutting across disciplines </a:t>
            </a:r>
            <a:r>
              <a:rPr lang="en-US" sz="2000" dirty="0" smtClean="0">
                <a:latin typeface="Calibri"/>
                <a:cs typeface="Calibri"/>
              </a:rPr>
              <a:t>to </a:t>
            </a:r>
            <a:r>
              <a:rPr lang="en-US" sz="2000" dirty="0">
                <a:latin typeface="Calibri"/>
                <a:cs typeface="Calibri"/>
              </a:rPr>
              <a:t>address </a:t>
            </a:r>
            <a:r>
              <a:rPr lang="en-US" sz="2000" dirty="0" smtClean="0">
                <a:latin typeface="Calibri"/>
                <a:cs typeface="Calibri"/>
              </a:rPr>
              <a:t>complex phenomena</a:t>
            </a:r>
            <a:endParaRPr lang="en-US" sz="2000" dirty="0">
              <a:latin typeface="Calibri"/>
              <a:cs typeface="Calibri"/>
            </a:endParaRPr>
          </a:p>
          <a:p>
            <a:pPr marL="621792" indent="-457200">
              <a:buFont typeface="+mj-lt"/>
              <a:buAutoNum type="arabicPeriod"/>
              <a:defRPr/>
            </a:pPr>
            <a:r>
              <a:rPr lang="en-US" sz="2000" b="1" u="sng" dirty="0" smtClean="0">
                <a:latin typeface="Calibri"/>
                <a:cs typeface="Calibri"/>
              </a:rPr>
              <a:t>Policy, Academia, and Industry</a:t>
            </a:r>
            <a:r>
              <a:rPr lang="en-US" sz="2000" dirty="0" smtClean="0">
                <a:latin typeface="Calibri"/>
                <a:cs typeface="Calibri"/>
              </a:rPr>
              <a:t> communities all making </a:t>
            </a:r>
            <a:r>
              <a:rPr lang="en-US" sz="2000" dirty="0">
                <a:latin typeface="Calibri"/>
                <a:cs typeface="Calibri"/>
              </a:rPr>
              <a:t>more of a concerted effort to </a:t>
            </a:r>
            <a:r>
              <a:rPr lang="en-US" sz="2000" dirty="0" smtClean="0">
                <a:latin typeface="Calibri"/>
                <a:cs typeface="Calibri"/>
              </a:rPr>
              <a:t>understand and </a:t>
            </a:r>
            <a:r>
              <a:rPr lang="en-US" sz="2000" dirty="0" smtClean="0">
                <a:solidFill>
                  <a:srgbClr val="800000"/>
                </a:solidFill>
                <a:latin typeface="Calibri"/>
                <a:cs typeface="Calibri"/>
              </a:rPr>
              <a:t>improve collaborations</a:t>
            </a:r>
          </a:p>
          <a:p>
            <a:pPr marL="621792" indent="-457200">
              <a:buFont typeface="+mj-lt"/>
              <a:buAutoNum type="arabicPeriod"/>
              <a:defRPr/>
            </a:pPr>
            <a:r>
              <a:rPr lang="en-US" sz="2000" dirty="0" smtClean="0">
                <a:latin typeface="Calibri"/>
                <a:cs typeface="Calibri"/>
              </a:rPr>
              <a:t>Tremendous </a:t>
            </a:r>
            <a:r>
              <a:rPr lang="en-US" sz="2000" b="1" u="sng" dirty="0" smtClean="0">
                <a:latin typeface="Calibri"/>
                <a:cs typeface="Calibri"/>
              </a:rPr>
              <a:t>growth</a:t>
            </a:r>
            <a:r>
              <a:rPr lang="en-US" sz="2000" dirty="0" smtClean="0">
                <a:latin typeface="Calibri"/>
                <a:cs typeface="Calibri"/>
              </a:rPr>
              <a:t> in study and </a:t>
            </a:r>
            <a:r>
              <a:rPr lang="en-US" sz="2000" dirty="0" smtClean="0">
                <a:solidFill>
                  <a:srgbClr val="800000"/>
                </a:solidFill>
                <a:latin typeface="Calibri"/>
                <a:cs typeface="Calibri"/>
              </a:rPr>
              <a:t>understanding of teams</a:t>
            </a:r>
            <a:endParaRPr lang="en-US" sz="2000" i="1" dirty="0">
              <a:solidFill>
                <a:srgbClr val="800000"/>
              </a:solidFill>
              <a:latin typeface="Calibri"/>
              <a:cs typeface="Calibri"/>
            </a:endParaRPr>
          </a:p>
        </p:txBody>
      </p:sp>
      <p:pic>
        <p:nvPicPr>
          <p:cNvPr id="11" name="Picture 10"/>
          <p:cNvPicPr>
            <a:picLocks noChangeAspect="1"/>
          </p:cNvPicPr>
          <p:nvPr/>
        </p:nvPicPr>
        <p:blipFill>
          <a:blip r:embed="rId3"/>
          <a:stretch>
            <a:fillRect/>
          </a:stretch>
        </p:blipFill>
        <p:spPr>
          <a:xfrm>
            <a:off x="7620000" y="3843338"/>
            <a:ext cx="1524000"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4"/>
          <a:srcRect l="45764" t="57114"/>
          <a:stretch/>
        </p:blipFill>
        <p:spPr>
          <a:xfrm>
            <a:off x="3581400" y="5978418"/>
            <a:ext cx="1676400" cy="803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5"/>
          <a:stretch>
            <a:fillRect/>
          </a:stretch>
        </p:blipFill>
        <p:spPr>
          <a:xfrm>
            <a:off x="6008159" y="4341824"/>
            <a:ext cx="1459441" cy="1449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6" descr="IngroupLogo_Color_Header"/>
          <p:cNvPicPr>
            <a:picLocks noChangeAspect="1" noChangeArrowheads="1"/>
          </p:cNvPicPr>
          <p:nvPr/>
        </p:nvPicPr>
        <p:blipFill>
          <a:blip r:embed="rId6"/>
          <a:srcRect/>
          <a:stretch>
            <a:fillRect/>
          </a:stretch>
        </p:blipFill>
        <p:spPr bwMode="auto">
          <a:xfrm>
            <a:off x="76200" y="5979764"/>
            <a:ext cx="3334107" cy="791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Content Placeholder 2"/>
          <p:cNvSpPr txBox="1">
            <a:spLocks/>
          </p:cNvSpPr>
          <p:nvPr/>
        </p:nvSpPr>
        <p:spPr bwMode="auto">
          <a:xfrm>
            <a:off x="483273" y="3538624"/>
            <a:ext cx="5715000" cy="1752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b="1" i="1" dirty="0" smtClean="0">
                <a:solidFill>
                  <a:srgbClr val="800000"/>
                </a:solidFill>
                <a:latin typeface="Calibri"/>
                <a:cs typeface="Calibri"/>
              </a:rPr>
              <a:t>It </a:t>
            </a:r>
            <a:r>
              <a:rPr lang="en-US" sz="2000" b="1" i="1" dirty="0">
                <a:solidFill>
                  <a:srgbClr val="800000"/>
                </a:solidFill>
                <a:latin typeface="Calibri"/>
                <a:cs typeface="Calibri"/>
              </a:rPr>
              <a:t>is the scientific study of teamwork that could be the true catalyst for </a:t>
            </a:r>
            <a:r>
              <a:rPr lang="en-US" sz="2000" b="1" i="1" dirty="0" smtClean="0">
                <a:solidFill>
                  <a:srgbClr val="800000"/>
                </a:solidFill>
                <a:latin typeface="Calibri"/>
                <a:cs typeface="Calibri"/>
              </a:rPr>
              <a:t>change</a:t>
            </a:r>
          </a:p>
          <a:p>
            <a:pPr lvl="1"/>
            <a:r>
              <a:rPr lang="en-US" sz="2000" dirty="0" smtClean="0">
                <a:solidFill>
                  <a:srgbClr val="000000"/>
                </a:solidFill>
                <a:latin typeface="Calibri"/>
                <a:cs typeface="Calibri"/>
              </a:rPr>
              <a:t>Matured </a:t>
            </a:r>
            <a:r>
              <a:rPr lang="en-US" sz="2000" dirty="0">
                <a:solidFill>
                  <a:srgbClr val="000000"/>
                </a:solidFill>
                <a:latin typeface="Calibri"/>
                <a:cs typeface="Calibri"/>
              </a:rPr>
              <a:t>into its own area of inquiry producing a rich base of </a:t>
            </a:r>
            <a:r>
              <a:rPr lang="en-US" sz="2000" dirty="0" smtClean="0">
                <a:solidFill>
                  <a:srgbClr val="000000"/>
                </a:solidFill>
                <a:latin typeface="Calibri"/>
                <a:cs typeface="Calibri"/>
              </a:rPr>
              <a:t>knowledge</a:t>
            </a:r>
          </a:p>
          <a:p>
            <a:pPr lvl="1"/>
            <a:r>
              <a:rPr lang="en-US" sz="2000" dirty="0" smtClean="0">
                <a:solidFill>
                  <a:srgbClr val="000000"/>
                </a:solidFill>
                <a:latin typeface="Calibri"/>
                <a:cs typeface="Calibri"/>
              </a:rPr>
              <a:t>Helped </a:t>
            </a:r>
            <a:r>
              <a:rPr lang="en-US" sz="2000" dirty="0">
                <a:solidFill>
                  <a:srgbClr val="000000"/>
                </a:solidFill>
                <a:latin typeface="Calibri"/>
                <a:cs typeface="Calibri"/>
              </a:rPr>
              <a:t>us to better understand the complex coordinative processes engaged by </a:t>
            </a:r>
            <a:r>
              <a:rPr lang="en-US" sz="2000" dirty="0" smtClean="0">
                <a:solidFill>
                  <a:srgbClr val="000000"/>
                </a:solidFill>
                <a:latin typeface="Calibri"/>
                <a:cs typeface="Calibri"/>
              </a:rPr>
              <a:t>teams</a:t>
            </a:r>
          </a:p>
        </p:txBody>
      </p:sp>
      <p:pic>
        <p:nvPicPr>
          <p:cNvPr id="3" name="Picture 2"/>
          <p:cNvPicPr>
            <a:picLocks noChangeAspect="1"/>
          </p:cNvPicPr>
          <p:nvPr/>
        </p:nvPicPr>
        <p:blipFill>
          <a:blip r:embed="rId7"/>
          <a:stretch>
            <a:fillRect/>
          </a:stretch>
        </p:blipFill>
        <p:spPr>
          <a:xfrm>
            <a:off x="5486400" y="5943600"/>
            <a:ext cx="1981200" cy="832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
          <p:cNvSpPr>
            <a:spLocks noGrp="1"/>
          </p:cNvSpPr>
          <p:nvPr>
            <p:ph type="title"/>
          </p:nvPr>
        </p:nvSpPr>
        <p:spPr>
          <a:xfrm>
            <a:off x="0" y="381000"/>
            <a:ext cx="7086600" cy="838200"/>
          </a:xfrm>
        </p:spPr>
        <p:txBody>
          <a:bodyPr rtlCol="0">
            <a:noAutofit/>
          </a:bodyPr>
          <a:lstStyle/>
          <a:p>
            <a:pPr>
              <a:defRPr/>
            </a:pPr>
            <a:r>
              <a:rPr lang="en-US" dirty="0"/>
              <a:t>Part 1. Laying the Foundation for a Science of Team Science</a:t>
            </a:r>
            <a:endParaRPr lang="en-US" i="1" dirty="0"/>
          </a:p>
        </p:txBody>
      </p:sp>
    </p:spTree>
    <p:extLst>
      <p:ext uri="{BB962C8B-B14F-4D97-AF65-F5344CB8AC3E}">
        <p14:creationId xmlns:p14="http://schemas.microsoft.com/office/powerpoint/2010/main" val="106845732"/>
      </p:ext>
    </p:extLst>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76200" y="1447800"/>
            <a:ext cx="9067800" cy="4648200"/>
          </a:xfrm>
        </p:spPr>
        <p:txBody>
          <a:bodyPr>
            <a:noAutofit/>
          </a:bodyPr>
          <a:lstStyle/>
          <a:p>
            <a:pPr marL="0" indent="0">
              <a:lnSpc>
                <a:spcPct val="90000"/>
              </a:lnSpc>
              <a:buNone/>
            </a:pPr>
            <a:r>
              <a:rPr lang="en-US" sz="2500" b="1" dirty="0" smtClean="0">
                <a:solidFill>
                  <a:srgbClr val="800000"/>
                </a:solidFill>
              </a:rPr>
              <a:t>OVERVIEW - Why Team Science?</a:t>
            </a:r>
          </a:p>
          <a:p>
            <a:pPr marL="275717" indent="-284163">
              <a:lnSpc>
                <a:spcPct val="90000"/>
              </a:lnSpc>
            </a:pPr>
            <a:r>
              <a:rPr lang="en-US" sz="2500" b="1" dirty="0" smtClean="0"/>
              <a:t>Setting the Stage</a:t>
            </a:r>
            <a:endParaRPr lang="en-US" sz="2500" b="1" dirty="0"/>
          </a:p>
          <a:p>
            <a:pPr marL="0" indent="0">
              <a:lnSpc>
                <a:spcPct val="90000"/>
              </a:lnSpc>
              <a:buNone/>
            </a:pPr>
            <a:r>
              <a:rPr lang="en-US" sz="2500" b="1" dirty="0" smtClean="0">
                <a:solidFill>
                  <a:srgbClr val="800000"/>
                </a:solidFill>
              </a:rPr>
              <a:t>Part I. ARCUS Challenge 1</a:t>
            </a:r>
            <a:endParaRPr lang="en-US" sz="2500" b="1" dirty="0">
              <a:solidFill>
                <a:srgbClr val="800000"/>
              </a:solidFill>
            </a:endParaRPr>
          </a:p>
          <a:p>
            <a:pPr marL="275717" indent="-284163">
              <a:lnSpc>
                <a:spcPct val="90000"/>
              </a:lnSpc>
            </a:pPr>
            <a:r>
              <a:rPr lang="en-US" sz="2500" b="1" dirty="0"/>
              <a:t>Defining Research </a:t>
            </a:r>
            <a:r>
              <a:rPr lang="en-US" sz="2500" b="1" dirty="0" smtClean="0"/>
              <a:t>Approaches</a:t>
            </a:r>
          </a:p>
          <a:p>
            <a:pPr marL="0" indent="0">
              <a:lnSpc>
                <a:spcPct val="90000"/>
              </a:lnSpc>
              <a:buNone/>
            </a:pPr>
            <a:r>
              <a:rPr lang="en-US" sz="2500" b="1" dirty="0" smtClean="0">
                <a:solidFill>
                  <a:srgbClr val="800000"/>
                </a:solidFill>
              </a:rPr>
              <a:t>Part II. ARCUS </a:t>
            </a:r>
            <a:r>
              <a:rPr lang="en-US" sz="2500" b="1" dirty="0">
                <a:solidFill>
                  <a:srgbClr val="800000"/>
                </a:solidFill>
              </a:rPr>
              <a:t>Challenge </a:t>
            </a:r>
            <a:r>
              <a:rPr lang="en-US" sz="2500" b="1" dirty="0" smtClean="0">
                <a:solidFill>
                  <a:srgbClr val="800000"/>
                </a:solidFill>
              </a:rPr>
              <a:t>2</a:t>
            </a:r>
            <a:endParaRPr lang="en-US" sz="2500" b="1" dirty="0">
              <a:solidFill>
                <a:srgbClr val="800000"/>
              </a:solidFill>
            </a:endParaRPr>
          </a:p>
          <a:p>
            <a:pPr marL="275717" indent="-284163">
              <a:lnSpc>
                <a:spcPct val="90000"/>
              </a:lnSpc>
            </a:pPr>
            <a:r>
              <a:rPr lang="en-US" sz="2500" b="1" dirty="0" smtClean="0"/>
              <a:t>Understanding Team Science</a:t>
            </a:r>
            <a:endParaRPr lang="en-US" sz="2500" b="1" dirty="0"/>
          </a:p>
          <a:p>
            <a:pPr marL="0" indent="0">
              <a:lnSpc>
                <a:spcPct val="90000"/>
              </a:lnSpc>
              <a:buNone/>
            </a:pPr>
            <a:r>
              <a:rPr lang="en-US" sz="2500" b="1" dirty="0" smtClean="0">
                <a:solidFill>
                  <a:srgbClr val="800000"/>
                </a:solidFill>
              </a:rPr>
              <a:t>Part III. ARCUS </a:t>
            </a:r>
            <a:r>
              <a:rPr lang="en-US" sz="2500" b="1" dirty="0">
                <a:solidFill>
                  <a:srgbClr val="800000"/>
                </a:solidFill>
              </a:rPr>
              <a:t>Challenge </a:t>
            </a:r>
            <a:r>
              <a:rPr lang="en-US" sz="2500" b="1" dirty="0" smtClean="0">
                <a:solidFill>
                  <a:srgbClr val="800000"/>
                </a:solidFill>
              </a:rPr>
              <a:t>3</a:t>
            </a:r>
            <a:endParaRPr lang="en-US" sz="2500" b="1" dirty="0">
              <a:solidFill>
                <a:srgbClr val="800000"/>
              </a:solidFill>
            </a:endParaRPr>
          </a:p>
          <a:p>
            <a:pPr marL="275717" indent="-284163">
              <a:lnSpc>
                <a:spcPct val="90000"/>
              </a:lnSpc>
            </a:pPr>
            <a:r>
              <a:rPr lang="en-US" sz="2500" b="1" dirty="0"/>
              <a:t>Understanding </a:t>
            </a:r>
            <a:r>
              <a:rPr lang="en-US" sz="2500" b="1" dirty="0" smtClean="0"/>
              <a:t>Teamwork</a:t>
            </a:r>
          </a:p>
          <a:p>
            <a:pPr marL="0" indent="0">
              <a:lnSpc>
                <a:spcPct val="90000"/>
              </a:lnSpc>
              <a:buNone/>
            </a:pPr>
            <a:r>
              <a:rPr lang="en-US" sz="2500" b="1" dirty="0">
                <a:solidFill>
                  <a:srgbClr val="800000"/>
                </a:solidFill>
              </a:rPr>
              <a:t>Part </a:t>
            </a:r>
            <a:r>
              <a:rPr lang="en-US" sz="2500" b="1" dirty="0" smtClean="0">
                <a:solidFill>
                  <a:srgbClr val="800000"/>
                </a:solidFill>
              </a:rPr>
              <a:t>IV. ARCUS </a:t>
            </a:r>
            <a:r>
              <a:rPr lang="en-US" sz="2500" b="1" dirty="0">
                <a:solidFill>
                  <a:srgbClr val="800000"/>
                </a:solidFill>
              </a:rPr>
              <a:t>Challenge </a:t>
            </a:r>
            <a:r>
              <a:rPr lang="en-US" sz="2500" b="1" dirty="0" smtClean="0">
                <a:solidFill>
                  <a:srgbClr val="800000"/>
                </a:solidFill>
              </a:rPr>
              <a:t>4</a:t>
            </a:r>
            <a:endParaRPr lang="en-US" sz="2500" b="1" dirty="0">
              <a:solidFill>
                <a:srgbClr val="800000"/>
              </a:solidFill>
            </a:endParaRPr>
          </a:p>
          <a:p>
            <a:pPr marL="275717" indent="-284163">
              <a:lnSpc>
                <a:spcPct val="90000"/>
              </a:lnSpc>
            </a:pPr>
            <a:r>
              <a:rPr lang="en-US" sz="2500" b="1" dirty="0" smtClean="0"/>
              <a:t>Preparing for Team Science</a:t>
            </a:r>
          </a:p>
          <a:p>
            <a:pPr marL="0" indent="0">
              <a:lnSpc>
                <a:spcPct val="90000"/>
              </a:lnSpc>
              <a:buNone/>
            </a:pPr>
            <a:r>
              <a:rPr lang="en-US" sz="2500" b="1" dirty="0">
                <a:solidFill>
                  <a:srgbClr val="800000"/>
                </a:solidFill>
              </a:rPr>
              <a:t>Part </a:t>
            </a:r>
            <a:r>
              <a:rPr lang="en-US" sz="2500" b="1" dirty="0" smtClean="0">
                <a:solidFill>
                  <a:srgbClr val="800000"/>
                </a:solidFill>
              </a:rPr>
              <a:t>V</a:t>
            </a:r>
            <a:r>
              <a:rPr lang="en-US" sz="2500" b="1" dirty="0">
                <a:solidFill>
                  <a:srgbClr val="800000"/>
                </a:solidFill>
              </a:rPr>
              <a:t>. </a:t>
            </a:r>
            <a:r>
              <a:rPr lang="en-US" sz="2500" b="1" dirty="0" smtClean="0">
                <a:solidFill>
                  <a:srgbClr val="800000"/>
                </a:solidFill>
              </a:rPr>
              <a:t>ARCUS </a:t>
            </a:r>
            <a:r>
              <a:rPr lang="en-US" sz="2500" b="1" dirty="0">
                <a:solidFill>
                  <a:srgbClr val="800000"/>
                </a:solidFill>
              </a:rPr>
              <a:t>Challenge </a:t>
            </a:r>
            <a:r>
              <a:rPr lang="en-US" sz="2500" b="1" dirty="0" smtClean="0">
                <a:solidFill>
                  <a:srgbClr val="800000"/>
                </a:solidFill>
              </a:rPr>
              <a:t>5</a:t>
            </a:r>
            <a:endParaRPr lang="en-US" sz="2500" b="1" dirty="0">
              <a:solidFill>
                <a:srgbClr val="800000"/>
              </a:solidFill>
            </a:endParaRPr>
          </a:p>
          <a:p>
            <a:pPr marL="275717" indent="-284163">
              <a:lnSpc>
                <a:spcPct val="90000"/>
              </a:lnSpc>
            </a:pPr>
            <a:r>
              <a:rPr lang="en-US" sz="2500" b="1" dirty="0" smtClean="0"/>
              <a:t>Education and Learning for Team Science</a:t>
            </a:r>
            <a:endParaRPr lang="en-US" sz="2500" b="1" dirty="0"/>
          </a:p>
          <a:p>
            <a:pPr marL="275717" indent="-284163">
              <a:lnSpc>
                <a:spcPct val="90000"/>
              </a:lnSpc>
            </a:pPr>
            <a:endParaRPr lang="en-US" sz="2500" b="1" dirty="0"/>
          </a:p>
        </p:txBody>
      </p:sp>
      <p:sp>
        <p:nvSpPr>
          <p:cNvPr id="6" name="Title 1"/>
          <p:cNvSpPr>
            <a:spLocks noGrp="1"/>
          </p:cNvSpPr>
          <p:nvPr>
            <p:ph type="title"/>
          </p:nvPr>
        </p:nvSpPr>
        <p:spPr>
          <a:xfrm>
            <a:off x="0" y="609600"/>
            <a:ext cx="8991600" cy="838200"/>
          </a:xfrm>
        </p:spPr>
        <p:txBody>
          <a:bodyPr rtlCol="0">
            <a:noAutofit/>
          </a:bodyPr>
          <a:lstStyle/>
          <a:p>
            <a:pPr>
              <a:defRPr/>
            </a:pPr>
            <a:r>
              <a:rPr lang="en-US" sz="4000" dirty="0"/>
              <a:t>Overview of </a:t>
            </a:r>
            <a:r>
              <a:rPr lang="en-US" sz="4000" dirty="0" smtClean="0"/>
              <a:t>ARCUS and Team </a:t>
            </a:r>
            <a:r>
              <a:rPr lang="en-US" sz="4000" dirty="0"/>
              <a:t>Science</a:t>
            </a:r>
            <a:endParaRPr lang="en-US" sz="4000" i="1" dirty="0"/>
          </a:p>
        </p:txBody>
      </p:sp>
      <p:pic>
        <p:nvPicPr>
          <p:cNvPr id="3" name="Picture 2"/>
          <p:cNvPicPr>
            <a:picLocks noChangeAspect="1"/>
          </p:cNvPicPr>
          <p:nvPr/>
        </p:nvPicPr>
        <p:blipFill>
          <a:blip r:embed="rId3"/>
          <a:stretch>
            <a:fillRect/>
          </a:stretch>
        </p:blipFill>
        <p:spPr>
          <a:xfrm>
            <a:off x="5791200" y="1981200"/>
            <a:ext cx="2794000" cy="2794000"/>
          </a:xfrm>
          <a:prstGeom prst="rect">
            <a:avLst/>
          </a:prstGeom>
        </p:spPr>
      </p:pic>
    </p:spTree>
    <p:extLst>
      <p:ext uri="{BB962C8B-B14F-4D97-AF65-F5344CB8AC3E}">
        <p14:creationId xmlns:p14="http://schemas.microsoft.com/office/powerpoint/2010/main" val="1313070195"/>
      </p:ext>
    </p:extLst>
  </p:cSld>
  <p:clrMapOvr>
    <a:masterClrMapping/>
  </p:clrMapOvr>
  <p:transition>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emplate>
  <TotalTime>8294</TotalTime>
  <Words>5467</Words>
  <Application>Microsoft Macintosh PowerPoint</Application>
  <PresentationFormat>On-screen Show (4:3)</PresentationFormat>
  <Paragraphs>591</Paragraphs>
  <Slides>46</Slides>
  <Notes>15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46</vt:i4>
      </vt:variant>
    </vt:vector>
  </HeadingPairs>
  <TitlesOfParts>
    <vt:vector size="59" baseType="lpstr">
      <vt:lpstr>Calibri</vt:lpstr>
      <vt:lpstr>Corbel</vt:lpstr>
      <vt:lpstr>ＭＳ Ｐゴシック</vt:lpstr>
      <vt:lpstr>ＭＳ 明朝</vt:lpstr>
      <vt:lpstr>News Gothic MT</vt:lpstr>
      <vt:lpstr>Tahoma</vt:lpstr>
      <vt:lpstr>Times New Roman</vt:lpstr>
      <vt:lpstr>Wingdings</vt:lpstr>
      <vt:lpstr>Wingdings 2</vt:lpstr>
      <vt:lpstr>Wingdings 3</vt:lpstr>
      <vt:lpstr>Arial</vt:lpstr>
      <vt:lpstr>Module</vt:lpstr>
      <vt:lpstr>Office Theme</vt:lpstr>
      <vt:lpstr>Team Science as Collaborative Cognition in Complex Contexts</vt:lpstr>
      <vt:lpstr>Welcome</vt:lpstr>
      <vt:lpstr>Overview of ARCUS and Team Science</vt:lpstr>
      <vt:lpstr>Why Team Science? Setting the Stage</vt:lpstr>
      <vt:lpstr>Why Team Science? Setting the Stage</vt:lpstr>
      <vt:lpstr>Part 1. Laying the Foundation for a Science of Team Science</vt:lpstr>
      <vt:lpstr>Part 1. Laying the Foundation for a Science of Team Science</vt:lpstr>
      <vt:lpstr>Part 1. Laying the Foundation for a Science of Team Science</vt:lpstr>
      <vt:lpstr>Overview of ARCUS and Team Science</vt:lpstr>
      <vt:lpstr>Part I. ARCUS Challenge 1 Defining Research Approaches</vt:lpstr>
      <vt:lpstr>Part I. ARCUS Challenge 1 Defining Research Approaches</vt:lpstr>
      <vt:lpstr>Part I. ARCUS Challenge 1 Defining Research Approaches</vt:lpstr>
      <vt:lpstr>Part I. ARCUS Challenge 1 Defining Research Approaches</vt:lpstr>
      <vt:lpstr>Part I. ARCUS Challenge 1 Defining Research Approaches</vt:lpstr>
      <vt:lpstr>Overview of ARCUS and Team Science</vt:lpstr>
      <vt:lpstr>PowerPoint Presentation</vt:lpstr>
      <vt:lpstr>PowerPoint Presentation</vt:lpstr>
      <vt:lpstr>PowerPoint Presentation</vt:lpstr>
      <vt:lpstr>PowerPoint Presentation</vt:lpstr>
      <vt:lpstr>PowerPoint Presentation</vt:lpstr>
      <vt:lpstr>PowerPoint Presentation</vt:lpstr>
      <vt:lpstr>Overview of ARCUS and Team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ARCUS and Team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ARCUS and Team Science</vt:lpstr>
      <vt:lpstr>PowerPoint Presentation</vt:lpstr>
      <vt:lpstr>PowerPoint Presentation</vt:lpstr>
      <vt:lpstr>Summary of ARCUS and Team Science</vt:lpstr>
      <vt:lpstr>PowerPoint Presentation</vt:lpstr>
      <vt:lpstr>Thank You! Questions or Comments?</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Cognition Tutorial</dc:title>
  <dc:creator>sfiore</dc:creator>
  <cp:lastModifiedBy>Stephen M. Fiore</cp:lastModifiedBy>
  <cp:revision>535</cp:revision>
  <cp:lastPrinted>2016-05-23T04:34:10Z</cp:lastPrinted>
  <dcterms:created xsi:type="dcterms:W3CDTF">2010-12-02T17:38:37Z</dcterms:created>
  <dcterms:modified xsi:type="dcterms:W3CDTF">2017-03-07T19:28:44Z</dcterms:modified>
</cp:coreProperties>
</file>