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comments/comment2.xml" ContentType="application/vnd.openxmlformats-officedocument.presentationml.comment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335" r:id="rId2"/>
    <p:sldId id="336" r:id="rId3"/>
    <p:sldId id="337" r:id="rId4"/>
    <p:sldId id="270" r:id="rId5"/>
    <p:sldId id="271" r:id="rId6"/>
    <p:sldId id="272" r:id="rId7"/>
    <p:sldId id="305" r:id="rId8"/>
    <p:sldId id="307" r:id="rId9"/>
    <p:sldId id="274" r:id="rId10"/>
    <p:sldId id="276" r:id="rId11"/>
    <p:sldId id="327" r:id="rId12"/>
    <p:sldId id="261" r:id="rId13"/>
    <p:sldId id="279" r:id="rId14"/>
    <p:sldId id="267" r:id="rId15"/>
    <p:sldId id="280" r:id="rId16"/>
    <p:sldId id="284" r:id="rId17"/>
    <p:sldId id="330" r:id="rId18"/>
    <p:sldId id="262" r:id="rId19"/>
    <p:sldId id="257" r:id="rId20"/>
    <p:sldId id="258" r:id="rId21"/>
    <p:sldId id="256" r:id="rId22"/>
    <p:sldId id="268" r:id="rId23"/>
    <p:sldId id="332" r:id="rId24"/>
    <p:sldId id="288" r:id="rId25"/>
    <p:sldId id="329" r:id="rId26"/>
    <p:sldId id="264" r:id="rId27"/>
    <p:sldId id="289" r:id="rId28"/>
    <p:sldId id="259" r:id="rId29"/>
    <p:sldId id="333" r:id="rId30"/>
    <p:sldId id="334" r:id="rId31"/>
    <p:sldId id="269" r:id="rId32"/>
    <p:sldId id="263" r:id="rId33"/>
    <p:sldId id="328" r:id="rId34"/>
    <p:sldId id="260" r:id="rId35"/>
    <p:sldId id="265" r:id="rId36"/>
    <p:sldId id="302" r:id="rId37"/>
    <p:sldId id="303" r:id="rId38"/>
    <p:sldId id="292" r:id="rId39"/>
    <p:sldId id="293" r:id="rId40"/>
    <p:sldId id="338" r:id="rId41"/>
    <p:sldId id="33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ie  Grebmeier" initials="JG"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9"/>
    <p:restoredTop sz="94718"/>
  </p:normalViewPr>
  <p:slideViewPr>
    <p:cSldViewPr snapToGrid="0" snapToObjects="1">
      <p:cViewPr varScale="1">
        <p:scale>
          <a:sx n="88" d="100"/>
          <a:sy n="88" d="100"/>
        </p:scale>
        <p:origin x="1504"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2" Type="http://schemas.openxmlformats.org/officeDocument/2006/relationships/oleObject" Target="file:////D:\DBO_Feb2017\FinalStats\statistics_CHLOR_SST_update06032017_KFcopy.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DBO_Feb2017\FinalStats\statistics_CHLOR_SST_update06032017_KFcopy.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DBO_Feb2017\FinalStats\statistics_CHLOR_SST_update06032017_KFcopy.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DBO_Feb2017\FinalStats\statistics_CHLOR_SST_update06032017_KFcopy.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D:\DBO_Feb2017\FinalStats\statistics_CHLOR_SST_update06032017_KFcopy.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DBO1</a:t>
            </a:r>
          </a:p>
        </c:rich>
      </c:tx>
      <c:overlay val="0"/>
      <c:spPr>
        <a:noFill/>
        <a:ln>
          <a:noFill/>
        </a:ln>
        <a:effectLst/>
      </c:spPr>
    </c:title>
    <c:autoTitleDeleted val="0"/>
    <c:plotArea>
      <c:layout/>
      <c:scatterChart>
        <c:scatterStyle val="lineMarker"/>
        <c:varyColors val="0"/>
        <c:ser>
          <c:idx val="0"/>
          <c:order val="0"/>
          <c:tx>
            <c:strRef>
              <c:f>Sheet1!$L$2</c:f>
              <c:strCache>
                <c:ptCount val="1"/>
                <c:pt idx="0">
                  <c:v>2013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Sheet1!$L$3:$L$14</c:f>
              <c:numCache>
                <c:formatCode>General</c:formatCode>
                <c:ptCount val="12"/>
                <c:pt idx="0">
                  <c:v>0</c:v>
                </c:pt>
                <c:pt idx="1">
                  <c:v>0</c:v>
                </c:pt>
                <c:pt idx="2">
                  <c:v>0</c:v>
                </c:pt>
                <c:pt idx="3">
                  <c:v>0.53547</c:v>
                </c:pt>
                <c:pt idx="4">
                  <c:v>3.0686619999999998</c:v>
                </c:pt>
                <c:pt idx="5">
                  <c:v>0.790628</c:v>
                </c:pt>
                <c:pt idx="6">
                  <c:v>0.27840799999999999</c:v>
                </c:pt>
                <c:pt idx="7">
                  <c:v>0.31740499999999999</c:v>
                </c:pt>
                <c:pt idx="8">
                  <c:v>0.81225800000000004</c:v>
                </c:pt>
                <c:pt idx="9">
                  <c:v>0.53020100000000003</c:v>
                </c:pt>
                <c:pt idx="10">
                  <c:v>0</c:v>
                </c:pt>
                <c:pt idx="11">
                  <c:v>0</c:v>
                </c:pt>
              </c:numCache>
            </c:numRef>
          </c:yVal>
          <c:smooth val="0"/>
          <c:extLst>
            <c:ext xmlns:c16="http://schemas.microsoft.com/office/drawing/2014/chart" uri="{C3380CC4-5D6E-409C-BE32-E72D297353CC}">
              <c16:uniqueId val="{00000000-B3AE-40B9-BDD2-2AB04A9D3810}"/>
            </c:ext>
          </c:extLst>
        </c:ser>
        <c:ser>
          <c:idx val="1"/>
          <c:order val="1"/>
          <c:tx>
            <c:strRef>
              <c:f>Sheet1!$M$2</c:f>
              <c:strCache>
                <c:ptCount val="1"/>
                <c:pt idx="0">
                  <c:v>2014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Sheet1!$M$3:$M$14</c:f>
              <c:numCache>
                <c:formatCode>General</c:formatCode>
                <c:ptCount val="12"/>
                <c:pt idx="0">
                  <c:v>0</c:v>
                </c:pt>
                <c:pt idx="1">
                  <c:v>0</c:v>
                </c:pt>
                <c:pt idx="2">
                  <c:v>0</c:v>
                </c:pt>
                <c:pt idx="3">
                  <c:v>3.0154990000000002</c:v>
                </c:pt>
                <c:pt idx="4">
                  <c:v>0.98221099999999995</c:v>
                </c:pt>
                <c:pt idx="5">
                  <c:v>0.41825299999999999</c:v>
                </c:pt>
                <c:pt idx="6">
                  <c:v>0.34688600000000003</c:v>
                </c:pt>
                <c:pt idx="7">
                  <c:v>0.38439000000000001</c:v>
                </c:pt>
                <c:pt idx="8">
                  <c:v>0.50960099999999997</c:v>
                </c:pt>
                <c:pt idx="9">
                  <c:v>0.51126300000000002</c:v>
                </c:pt>
                <c:pt idx="10">
                  <c:v>0</c:v>
                </c:pt>
                <c:pt idx="11">
                  <c:v>0</c:v>
                </c:pt>
              </c:numCache>
            </c:numRef>
          </c:yVal>
          <c:smooth val="0"/>
          <c:extLst>
            <c:ext xmlns:c16="http://schemas.microsoft.com/office/drawing/2014/chart" uri="{C3380CC4-5D6E-409C-BE32-E72D297353CC}">
              <c16:uniqueId val="{00000001-B3AE-40B9-BDD2-2AB04A9D3810}"/>
            </c:ext>
          </c:extLst>
        </c:ser>
        <c:ser>
          <c:idx val="2"/>
          <c:order val="2"/>
          <c:tx>
            <c:strRef>
              <c:f>Sheet1!$N$2</c:f>
              <c:strCache>
                <c:ptCount val="1"/>
                <c:pt idx="0">
                  <c:v>2015</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Sheet1!$N$3:$N$14</c:f>
              <c:numCache>
                <c:formatCode>General</c:formatCode>
                <c:ptCount val="12"/>
                <c:pt idx="0">
                  <c:v>0</c:v>
                </c:pt>
                <c:pt idx="1">
                  <c:v>0</c:v>
                </c:pt>
                <c:pt idx="2">
                  <c:v>0.76468700000000001</c:v>
                </c:pt>
                <c:pt idx="3">
                  <c:v>17.159431000000001</c:v>
                </c:pt>
                <c:pt idx="4">
                  <c:v>2.527048999999999</c:v>
                </c:pt>
                <c:pt idx="5">
                  <c:v>0.57530999999999999</c:v>
                </c:pt>
                <c:pt idx="6">
                  <c:v>0.37170799999999998</c:v>
                </c:pt>
                <c:pt idx="7">
                  <c:v>0.70424399999999998</c:v>
                </c:pt>
                <c:pt idx="8">
                  <c:v>0.75533799999999995</c:v>
                </c:pt>
                <c:pt idx="9">
                  <c:v>0.67965900000000001</c:v>
                </c:pt>
                <c:pt idx="10">
                  <c:v>0</c:v>
                </c:pt>
                <c:pt idx="11">
                  <c:v>0</c:v>
                </c:pt>
              </c:numCache>
            </c:numRef>
          </c:yVal>
          <c:smooth val="0"/>
          <c:extLst>
            <c:ext xmlns:c16="http://schemas.microsoft.com/office/drawing/2014/chart" uri="{C3380CC4-5D6E-409C-BE32-E72D297353CC}">
              <c16:uniqueId val="{00000002-B3AE-40B9-BDD2-2AB04A9D3810}"/>
            </c:ext>
          </c:extLst>
        </c:ser>
        <c:ser>
          <c:idx val="3"/>
          <c:order val="3"/>
          <c:tx>
            <c:strRef>
              <c:f>Sheet1!$O$2</c:f>
              <c:strCache>
                <c:ptCount val="1"/>
                <c:pt idx="0">
                  <c:v>2016</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Sheet1!$O$3:$O$14</c:f>
              <c:numCache>
                <c:formatCode>General</c:formatCode>
                <c:ptCount val="12"/>
                <c:pt idx="0">
                  <c:v>0</c:v>
                </c:pt>
                <c:pt idx="1">
                  <c:v>0</c:v>
                </c:pt>
                <c:pt idx="2">
                  <c:v>0</c:v>
                </c:pt>
                <c:pt idx="3">
                  <c:v>1.8816600000000001</c:v>
                </c:pt>
                <c:pt idx="4">
                  <c:v>0.85177599999999998</c:v>
                </c:pt>
                <c:pt idx="5">
                  <c:v>0.45000600000000002</c:v>
                </c:pt>
                <c:pt idx="6">
                  <c:v>0.286715</c:v>
                </c:pt>
                <c:pt idx="7">
                  <c:v>0.63912199999999997</c:v>
                </c:pt>
                <c:pt idx="8">
                  <c:v>0.67107700000000003</c:v>
                </c:pt>
                <c:pt idx="9">
                  <c:v>0.47139399999999998</c:v>
                </c:pt>
                <c:pt idx="10">
                  <c:v>0</c:v>
                </c:pt>
                <c:pt idx="11">
                  <c:v>0</c:v>
                </c:pt>
              </c:numCache>
            </c:numRef>
          </c:yVal>
          <c:smooth val="0"/>
          <c:extLst>
            <c:ext xmlns:c16="http://schemas.microsoft.com/office/drawing/2014/chart" uri="{C3380CC4-5D6E-409C-BE32-E72D297353CC}">
              <c16:uniqueId val="{00000003-B3AE-40B9-BDD2-2AB04A9D3810}"/>
            </c:ext>
          </c:extLst>
        </c:ser>
        <c:dLbls>
          <c:showLegendKey val="0"/>
          <c:showVal val="0"/>
          <c:showCatName val="0"/>
          <c:showSerName val="0"/>
          <c:showPercent val="0"/>
          <c:showBubbleSize val="0"/>
        </c:dLbls>
        <c:axId val="-1971875216"/>
        <c:axId val="-1840598944"/>
      </c:scatterChart>
      <c:valAx>
        <c:axId val="-1971875216"/>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Month</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840598944"/>
        <c:crosses val="autoZero"/>
        <c:crossBetween val="midCat"/>
        <c:majorUnit val="1"/>
      </c:valAx>
      <c:valAx>
        <c:axId val="-184059894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Satellite-Based Chl-a</a:t>
                </a:r>
                <a:r>
                  <a:rPr lang="en-US" sz="1400" baseline="0"/>
                  <a:t> (mg/m</a:t>
                </a:r>
                <a:r>
                  <a:rPr lang="en-US" sz="1400" baseline="30000"/>
                  <a:t>3</a:t>
                </a:r>
                <a:r>
                  <a:rPr lang="en-US" sz="1400" baseline="0"/>
                  <a:t>)</a:t>
                </a:r>
                <a:endParaRPr lang="en-US" sz="140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18752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DBO2</a:t>
            </a:r>
          </a:p>
        </c:rich>
      </c:tx>
      <c:overlay val="0"/>
      <c:spPr>
        <a:noFill/>
        <a:ln>
          <a:noFill/>
        </a:ln>
        <a:effectLst/>
      </c:spPr>
    </c:title>
    <c:autoTitleDeleted val="0"/>
    <c:plotArea>
      <c:layout/>
      <c:scatterChart>
        <c:scatterStyle val="lineMarker"/>
        <c:varyColors val="0"/>
        <c:ser>
          <c:idx val="0"/>
          <c:order val="0"/>
          <c:tx>
            <c:strRef>
              <c:f>Sheet1!$R$2</c:f>
              <c:strCache>
                <c:ptCount val="1"/>
                <c:pt idx="0">
                  <c:v>2013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Sheet1!$R$3:$R$14</c:f>
              <c:numCache>
                <c:formatCode>General</c:formatCode>
                <c:ptCount val="12"/>
                <c:pt idx="0">
                  <c:v>0</c:v>
                </c:pt>
                <c:pt idx="1">
                  <c:v>0</c:v>
                </c:pt>
                <c:pt idx="2">
                  <c:v>0</c:v>
                </c:pt>
                <c:pt idx="3">
                  <c:v>0.60840099999999997</c:v>
                </c:pt>
                <c:pt idx="4">
                  <c:v>1.9846010000000001</c:v>
                </c:pt>
                <c:pt idx="5">
                  <c:v>4.219627</c:v>
                </c:pt>
                <c:pt idx="6">
                  <c:v>0.710839</c:v>
                </c:pt>
                <c:pt idx="7">
                  <c:v>1.619011</c:v>
                </c:pt>
                <c:pt idx="8">
                  <c:v>2.606026</c:v>
                </c:pt>
                <c:pt idx="9">
                  <c:v>3.176680999999999</c:v>
                </c:pt>
                <c:pt idx="10">
                  <c:v>0</c:v>
                </c:pt>
                <c:pt idx="11">
                  <c:v>0</c:v>
                </c:pt>
              </c:numCache>
            </c:numRef>
          </c:yVal>
          <c:smooth val="0"/>
          <c:extLst>
            <c:ext xmlns:c16="http://schemas.microsoft.com/office/drawing/2014/chart" uri="{C3380CC4-5D6E-409C-BE32-E72D297353CC}">
              <c16:uniqueId val="{00000000-D9B4-441C-878C-842AD1C90312}"/>
            </c:ext>
          </c:extLst>
        </c:ser>
        <c:ser>
          <c:idx val="1"/>
          <c:order val="1"/>
          <c:tx>
            <c:strRef>
              <c:f>Sheet1!$S$2</c:f>
              <c:strCache>
                <c:ptCount val="1"/>
                <c:pt idx="0">
                  <c:v>2014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Sheet1!$S$3:$S$14</c:f>
              <c:numCache>
                <c:formatCode>General</c:formatCode>
                <c:ptCount val="12"/>
                <c:pt idx="0">
                  <c:v>0</c:v>
                </c:pt>
                <c:pt idx="1">
                  <c:v>0</c:v>
                </c:pt>
                <c:pt idx="2">
                  <c:v>0</c:v>
                </c:pt>
                <c:pt idx="3">
                  <c:v>0.769455</c:v>
                </c:pt>
                <c:pt idx="4">
                  <c:v>0.87594700000000003</c:v>
                </c:pt>
                <c:pt idx="5">
                  <c:v>1.8976470000000001</c:v>
                </c:pt>
                <c:pt idx="6">
                  <c:v>2.074913</c:v>
                </c:pt>
                <c:pt idx="7">
                  <c:v>1.844527</c:v>
                </c:pt>
                <c:pt idx="8">
                  <c:v>3.24729</c:v>
                </c:pt>
                <c:pt idx="9">
                  <c:v>0.77083599999999997</c:v>
                </c:pt>
                <c:pt idx="10">
                  <c:v>0</c:v>
                </c:pt>
                <c:pt idx="11">
                  <c:v>0</c:v>
                </c:pt>
              </c:numCache>
            </c:numRef>
          </c:yVal>
          <c:smooth val="0"/>
          <c:extLst>
            <c:ext xmlns:c16="http://schemas.microsoft.com/office/drawing/2014/chart" uri="{C3380CC4-5D6E-409C-BE32-E72D297353CC}">
              <c16:uniqueId val="{00000001-D9B4-441C-878C-842AD1C90312}"/>
            </c:ext>
          </c:extLst>
        </c:ser>
        <c:ser>
          <c:idx val="2"/>
          <c:order val="2"/>
          <c:tx>
            <c:strRef>
              <c:f>Sheet1!$T$2</c:f>
              <c:strCache>
                <c:ptCount val="1"/>
                <c:pt idx="0">
                  <c:v>2015</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Sheet1!$T$3:$T$14</c:f>
              <c:numCache>
                <c:formatCode>General</c:formatCode>
                <c:ptCount val="12"/>
                <c:pt idx="0">
                  <c:v>0</c:v>
                </c:pt>
                <c:pt idx="1">
                  <c:v>0</c:v>
                </c:pt>
                <c:pt idx="2">
                  <c:v>0.53688000000000002</c:v>
                </c:pt>
                <c:pt idx="3">
                  <c:v>0</c:v>
                </c:pt>
                <c:pt idx="4">
                  <c:v>2.4914260000000001</c:v>
                </c:pt>
                <c:pt idx="5">
                  <c:v>2.092970999999999</c:v>
                </c:pt>
                <c:pt idx="6">
                  <c:v>1.2024619999999999</c:v>
                </c:pt>
                <c:pt idx="7">
                  <c:v>1.8693649999999999</c:v>
                </c:pt>
                <c:pt idx="8">
                  <c:v>2.7289080000000001</c:v>
                </c:pt>
                <c:pt idx="9">
                  <c:v>0</c:v>
                </c:pt>
                <c:pt idx="10">
                  <c:v>0</c:v>
                </c:pt>
                <c:pt idx="11">
                  <c:v>0</c:v>
                </c:pt>
              </c:numCache>
            </c:numRef>
          </c:yVal>
          <c:smooth val="0"/>
          <c:extLst>
            <c:ext xmlns:c16="http://schemas.microsoft.com/office/drawing/2014/chart" uri="{C3380CC4-5D6E-409C-BE32-E72D297353CC}">
              <c16:uniqueId val="{00000002-D9B4-441C-878C-842AD1C90312}"/>
            </c:ext>
          </c:extLst>
        </c:ser>
        <c:ser>
          <c:idx val="3"/>
          <c:order val="3"/>
          <c:tx>
            <c:strRef>
              <c:f>Sheet1!$U$2</c:f>
              <c:strCache>
                <c:ptCount val="1"/>
                <c:pt idx="0">
                  <c:v>2016</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Sheet1!$U$3:$U$14</c:f>
              <c:numCache>
                <c:formatCode>General</c:formatCode>
                <c:ptCount val="12"/>
                <c:pt idx="0">
                  <c:v>0</c:v>
                </c:pt>
                <c:pt idx="1">
                  <c:v>0</c:v>
                </c:pt>
                <c:pt idx="2">
                  <c:v>0</c:v>
                </c:pt>
                <c:pt idx="3">
                  <c:v>1.481935</c:v>
                </c:pt>
                <c:pt idx="4">
                  <c:v>4.1229569999999711</c:v>
                </c:pt>
                <c:pt idx="5">
                  <c:v>2.2240690000000001</c:v>
                </c:pt>
                <c:pt idx="6">
                  <c:v>1.631127</c:v>
                </c:pt>
                <c:pt idx="7">
                  <c:v>2.7740529999999981</c:v>
                </c:pt>
                <c:pt idx="8">
                  <c:v>3.418974</c:v>
                </c:pt>
                <c:pt idx="9">
                  <c:v>1.801952</c:v>
                </c:pt>
                <c:pt idx="10">
                  <c:v>0</c:v>
                </c:pt>
                <c:pt idx="11">
                  <c:v>0</c:v>
                </c:pt>
              </c:numCache>
            </c:numRef>
          </c:yVal>
          <c:smooth val="0"/>
          <c:extLst>
            <c:ext xmlns:c16="http://schemas.microsoft.com/office/drawing/2014/chart" uri="{C3380CC4-5D6E-409C-BE32-E72D297353CC}">
              <c16:uniqueId val="{00000003-D9B4-441C-878C-842AD1C90312}"/>
            </c:ext>
          </c:extLst>
        </c:ser>
        <c:dLbls>
          <c:showLegendKey val="0"/>
          <c:showVal val="0"/>
          <c:showCatName val="0"/>
          <c:showSerName val="0"/>
          <c:showPercent val="0"/>
          <c:showBubbleSize val="0"/>
        </c:dLbls>
        <c:axId val="-2048590912"/>
        <c:axId val="-2006695856"/>
      </c:scatterChart>
      <c:valAx>
        <c:axId val="-2048590912"/>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Month</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06695856"/>
        <c:crosses val="autoZero"/>
        <c:crossBetween val="midCat"/>
        <c:majorUnit val="1"/>
      </c:valAx>
      <c:valAx>
        <c:axId val="-2006695856"/>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Satellite-Based Chl-a</a:t>
                </a:r>
                <a:r>
                  <a:rPr lang="en-US" sz="1400" baseline="0"/>
                  <a:t> (mg/m</a:t>
                </a:r>
                <a:r>
                  <a:rPr lang="en-US" sz="1400" baseline="30000"/>
                  <a:t>3</a:t>
                </a:r>
                <a:r>
                  <a:rPr lang="en-US" sz="1400" baseline="0"/>
                  <a:t>)</a:t>
                </a:r>
                <a:endParaRPr lang="en-US" sz="140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4859091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DBO3</a:t>
            </a:r>
          </a:p>
        </c:rich>
      </c:tx>
      <c:overlay val="0"/>
      <c:spPr>
        <a:noFill/>
        <a:ln>
          <a:noFill/>
        </a:ln>
        <a:effectLst/>
      </c:spPr>
    </c:title>
    <c:autoTitleDeleted val="0"/>
    <c:plotArea>
      <c:layout/>
      <c:scatterChart>
        <c:scatterStyle val="lineMarker"/>
        <c:varyColors val="0"/>
        <c:ser>
          <c:idx val="0"/>
          <c:order val="0"/>
          <c:tx>
            <c:strRef>
              <c:f>Sheet1!$Y$2</c:f>
              <c:strCache>
                <c:ptCount val="1"/>
                <c:pt idx="0">
                  <c:v>2013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Sheet1!$Y$3:$Y$14</c:f>
              <c:numCache>
                <c:formatCode>General</c:formatCode>
                <c:ptCount val="12"/>
                <c:pt idx="0">
                  <c:v>0</c:v>
                </c:pt>
                <c:pt idx="1">
                  <c:v>0</c:v>
                </c:pt>
                <c:pt idx="2">
                  <c:v>0</c:v>
                </c:pt>
                <c:pt idx="3">
                  <c:v>0.39407999999999999</c:v>
                </c:pt>
                <c:pt idx="4">
                  <c:v>1.534767</c:v>
                </c:pt>
                <c:pt idx="5">
                  <c:v>1.472145</c:v>
                </c:pt>
                <c:pt idx="6">
                  <c:v>1.1610720000000001</c:v>
                </c:pt>
                <c:pt idx="7">
                  <c:v>2.0867619999999998</c:v>
                </c:pt>
                <c:pt idx="8">
                  <c:v>3.04413</c:v>
                </c:pt>
                <c:pt idx="9">
                  <c:v>0</c:v>
                </c:pt>
                <c:pt idx="10">
                  <c:v>0</c:v>
                </c:pt>
                <c:pt idx="11">
                  <c:v>0</c:v>
                </c:pt>
              </c:numCache>
            </c:numRef>
          </c:yVal>
          <c:smooth val="0"/>
          <c:extLst>
            <c:ext xmlns:c16="http://schemas.microsoft.com/office/drawing/2014/chart" uri="{C3380CC4-5D6E-409C-BE32-E72D297353CC}">
              <c16:uniqueId val="{00000000-BB2F-4526-B6DA-3598D480D596}"/>
            </c:ext>
          </c:extLst>
        </c:ser>
        <c:ser>
          <c:idx val="1"/>
          <c:order val="1"/>
          <c:tx>
            <c:strRef>
              <c:f>Sheet1!$Z$2</c:f>
              <c:strCache>
                <c:ptCount val="1"/>
                <c:pt idx="0">
                  <c:v>2014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Sheet1!$Z$3:$Z$14</c:f>
              <c:numCache>
                <c:formatCode>General</c:formatCode>
                <c:ptCount val="12"/>
                <c:pt idx="0">
                  <c:v>0</c:v>
                </c:pt>
                <c:pt idx="1">
                  <c:v>0</c:v>
                </c:pt>
                <c:pt idx="2">
                  <c:v>0.48530800000000002</c:v>
                </c:pt>
                <c:pt idx="3">
                  <c:v>0.74205100000000002</c:v>
                </c:pt>
                <c:pt idx="4">
                  <c:v>2.064849999999999</c:v>
                </c:pt>
                <c:pt idx="5">
                  <c:v>3.157324</c:v>
                </c:pt>
                <c:pt idx="6">
                  <c:v>1.1217809999999999</c:v>
                </c:pt>
                <c:pt idx="7">
                  <c:v>1.990321</c:v>
                </c:pt>
                <c:pt idx="8">
                  <c:v>4.2460509999999996</c:v>
                </c:pt>
                <c:pt idx="9">
                  <c:v>0</c:v>
                </c:pt>
                <c:pt idx="10">
                  <c:v>0</c:v>
                </c:pt>
                <c:pt idx="11">
                  <c:v>0</c:v>
                </c:pt>
              </c:numCache>
            </c:numRef>
          </c:yVal>
          <c:smooth val="0"/>
          <c:extLst>
            <c:ext xmlns:c16="http://schemas.microsoft.com/office/drawing/2014/chart" uri="{C3380CC4-5D6E-409C-BE32-E72D297353CC}">
              <c16:uniqueId val="{00000001-BB2F-4526-B6DA-3598D480D596}"/>
            </c:ext>
          </c:extLst>
        </c:ser>
        <c:ser>
          <c:idx val="2"/>
          <c:order val="2"/>
          <c:tx>
            <c:strRef>
              <c:f>Sheet1!$AA$2</c:f>
              <c:strCache>
                <c:ptCount val="1"/>
                <c:pt idx="0">
                  <c:v>2015</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Sheet1!$AA$3:$AA$14</c:f>
              <c:numCache>
                <c:formatCode>General</c:formatCode>
                <c:ptCount val="12"/>
                <c:pt idx="0">
                  <c:v>0</c:v>
                </c:pt>
                <c:pt idx="1">
                  <c:v>0</c:v>
                </c:pt>
                <c:pt idx="2">
                  <c:v>0</c:v>
                </c:pt>
                <c:pt idx="3">
                  <c:v>0.36122599999999999</c:v>
                </c:pt>
                <c:pt idx="4">
                  <c:v>3.705813</c:v>
                </c:pt>
                <c:pt idx="5">
                  <c:v>1.9328050000000001</c:v>
                </c:pt>
                <c:pt idx="6">
                  <c:v>2.590409999999999</c:v>
                </c:pt>
                <c:pt idx="7">
                  <c:v>2.4252940000000001</c:v>
                </c:pt>
                <c:pt idx="8">
                  <c:v>1.6470610000000001</c:v>
                </c:pt>
                <c:pt idx="9">
                  <c:v>0</c:v>
                </c:pt>
                <c:pt idx="10">
                  <c:v>0</c:v>
                </c:pt>
                <c:pt idx="11">
                  <c:v>0</c:v>
                </c:pt>
              </c:numCache>
            </c:numRef>
          </c:yVal>
          <c:smooth val="0"/>
          <c:extLst>
            <c:ext xmlns:c16="http://schemas.microsoft.com/office/drawing/2014/chart" uri="{C3380CC4-5D6E-409C-BE32-E72D297353CC}">
              <c16:uniqueId val="{00000002-BB2F-4526-B6DA-3598D480D596}"/>
            </c:ext>
          </c:extLst>
        </c:ser>
        <c:ser>
          <c:idx val="3"/>
          <c:order val="3"/>
          <c:tx>
            <c:strRef>
              <c:f>Sheet1!$AB$2</c:f>
              <c:strCache>
                <c:ptCount val="1"/>
                <c:pt idx="0">
                  <c:v>2016</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Sheet1!$K$3:$K$14</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Sheet1!$AB$3:$AB$14</c:f>
              <c:numCache>
                <c:formatCode>General</c:formatCode>
                <c:ptCount val="12"/>
                <c:pt idx="0">
                  <c:v>0</c:v>
                </c:pt>
                <c:pt idx="1">
                  <c:v>0</c:v>
                </c:pt>
                <c:pt idx="2">
                  <c:v>0</c:v>
                </c:pt>
                <c:pt idx="3">
                  <c:v>0.32774399999999998</c:v>
                </c:pt>
                <c:pt idx="4">
                  <c:v>2.0270640000000002</c:v>
                </c:pt>
                <c:pt idx="5">
                  <c:v>1.2157629999999999</c:v>
                </c:pt>
                <c:pt idx="6">
                  <c:v>0.98773100000000003</c:v>
                </c:pt>
                <c:pt idx="7">
                  <c:v>1.8327180000000001</c:v>
                </c:pt>
                <c:pt idx="8">
                  <c:v>2.088409</c:v>
                </c:pt>
                <c:pt idx="9">
                  <c:v>0</c:v>
                </c:pt>
                <c:pt idx="10">
                  <c:v>0</c:v>
                </c:pt>
                <c:pt idx="11">
                  <c:v>0</c:v>
                </c:pt>
              </c:numCache>
            </c:numRef>
          </c:yVal>
          <c:smooth val="0"/>
          <c:extLst>
            <c:ext xmlns:c16="http://schemas.microsoft.com/office/drawing/2014/chart" uri="{C3380CC4-5D6E-409C-BE32-E72D297353CC}">
              <c16:uniqueId val="{00000003-BB2F-4526-B6DA-3598D480D596}"/>
            </c:ext>
          </c:extLst>
        </c:ser>
        <c:dLbls>
          <c:showLegendKey val="0"/>
          <c:showVal val="0"/>
          <c:showCatName val="0"/>
          <c:showSerName val="0"/>
          <c:showPercent val="0"/>
          <c:showBubbleSize val="0"/>
        </c:dLbls>
        <c:axId val="-2129504752"/>
        <c:axId val="-1976847264"/>
      </c:scatterChart>
      <c:valAx>
        <c:axId val="-2129504752"/>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Month</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76847264"/>
        <c:crosses val="autoZero"/>
        <c:crossBetween val="midCat"/>
        <c:majorUnit val="1"/>
      </c:valAx>
      <c:valAx>
        <c:axId val="-197684726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Satellite-Based Chl-a</a:t>
                </a:r>
                <a:r>
                  <a:rPr lang="en-US" sz="1400" baseline="0"/>
                  <a:t> (mg/m</a:t>
                </a:r>
                <a:r>
                  <a:rPr lang="en-US" sz="1400" baseline="30000"/>
                  <a:t>3</a:t>
                </a:r>
                <a:r>
                  <a:rPr lang="en-US" sz="1400" baseline="0"/>
                  <a:t>)</a:t>
                </a:r>
                <a:endParaRPr lang="en-US" sz="140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95047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DBO4</a:t>
            </a:r>
          </a:p>
        </c:rich>
      </c:tx>
      <c:overlay val="0"/>
      <c:spPr>
        <a:noFill/>
        <a:ln>
          <a:noFill/>
        </a:ln>
        <a:effectLst/>
      </c:spPr>
    </c:title>
    <c:autoTitleDeleted val="0"/>
    <c:plotArea>
      <c:layout/>
      <c:scatterChart>
        <c:scatterStyle val="lineMarker"/>
        <c:varyColors val="0"/>
        <c:ser>
          <c:idx val="0"/>
          <c:order val="0"/>
          <c:tx>
            <c:strRef>
              <c:f>Sheet1!$L$2</c:f>
              <c:strCache>
                <c:ptCount val="1"/>
                <c:pt idx="0">
                  <c:v>2013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Sheet1!$L$44:$L$55</c:f>
              <c:numCache>
                <c:formatCode>General</c:formatCode>
                <c:ptCount val="12"/>
                <c:pt idx="0">
                  <c:v>0</c:v>
                </c:pt>
                <c:pt idx="1">
                  <c:v>0</c:v>
                </c:pt>
                <c:pt idx="2">
                  <c:v>0</c:v>
                </c:pt>
                <c:pt idx="3">
                  <c:v>0</c:v>
                </c:pt>
                <c:pt idx="4">
                  <c:v>0</c:v>
                </c:pt>
                <c:pt idx="5">
                  <c:v>0</c:v>
                </c:pt>
                <c:pt idx="6">
                  <c:v>0.76578299999999999</c:v>
                </c:pt>
                <c:pt idx="7">
                  <c:v>0.59118999999999999</c:v>
                </c:pt>
                <c:pt idx="8">
                  <c:v>0.71970199999999995</c:v>
                </c:pt>
                <c:pt idx="9">
                  <c:v>0</c:v>
                </c:pt>
                <c:pt idx="10">
                  <c:v>0</c:v>
                </c:pt>
                <c:pt idx="11">
                  <c:v>0</c:v>
                </c:pt>
              </c:numCache>
            </c:numRef>
          </c:yVal>
          <c:smooth val="0"/>
          <c:extLst>
            <c:ext xmlns:c16="http://schemas.microsoft.com/office/drawing/2014/chart" uri="{C3380CC4-5D6E-409C-BE32-E72D297353CC}">
              <c16:uniqueId val="{00000000-66E1-48FE-89D6-613221F1A616}"/>
            </c:ext>
          </c:extLst>
        </c:ser>
        <c:ser>
          <c:idx val="1"/>
          <c:order val="1"/>
          <c:tx>
            <c:strRef>
              <c:f>Sheet1!$M$2</c:f>
              <c:strCache>
                <c:ptCount val="1"/>
                <c:pt idx="0">
                  <c:v>2014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Sheet1!$M$44:$M$55</c:f>
              <c:numCache>
                <c:formatCode>General</c:formatCode>
                <c:ptCount val="12"/>
                <c:pt idx="0">
                  <c:v>0</c:v>
                </c:pt>
                <c:pt idx="1">
                  <c:v>0</c:v>
                </c:pt>
                <c:pt idx="2">
                  <c:v>0</c:v>
                </c:pt>
                <c:pt idx="3">
                  <c:v>0</c:v>
                </c:pt>
                <c:pt idx="4">
                  <c:v>1.3279570000000001</c:v>
                </c:pt>
                <c:pt idx="5">
                  <c:v>1.2749900000000001</c:v>
                </c:pt>
                <c:pt idx="6">
                  <c:v>0.54702799999999996</c:v>
                </c:pt>
                <c:pt idx="7">
                  <c:v>0.70282900000000004</c:v>
                </c:pt>
                <c:pt idx="8">
                  <c:v>1.1411</c:v>
                </c:pt>
                <c:pt idx="9">
                  <c:v>0</c:v>
                </c:pt>
                <c:pt idx="10">
                  <c:v>0</c:v>
                </c:pt>
                <c:pt idx="11">
                  <c:v>0</c:v>
                </c:pt>
              </c:numCache>
            </c:numRef>
          </c:yVal>
          <c:smooth val="0"/>
          <c:extLst>
            <c:ext xmlns:c16="http://schemas.microsoft.com/office/drawing/2014/chart" uri="{C3380CC4-5D6E-409C-BE32-E72D297353CC}">
              <c16:uniqueId val="{00000001-66E1-48FE-89D6-613221F1A616}"/>
            </c:ext>
          </c:extLst>
        </c:ser>
        <c:ser>
          <c:idx val="2"/>
          <c:order val="2"/>
          <c:tx>
            <c:strRef>
              <c:f>Sheet1!$N$2</c:f>
              <c:strCache>
                <c:ptCount val="1"/>
                <c:pt idx="0">
                  <c:v>2015</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Sheet1!$N$44:$N$55</c:f>
              <c:numCache>
                <c:formatCode>General</c:formatCode>
                <c:ptCount val="12"/>
                <c:pt idx="0">
                  <c:v>0</c:v>
                </c:pt>
                <c:pt idx="1">
                  <c:v>0</c:v>
                </c:pt>
                <c:pt idx="2">
                  <c:v>0</c:v>
                </c:pt>
                <c:pt idx="3">
                  <c:v>0</c:v>
                </c:pt>
                <c:pt idx="4">
                  <c:v>1.0196510000000001</c:v>
                </c:pt>
                <c:pt idx="5">
                  <c:v>0.96065199999999995</c:v>
                </c:pt>
                <c:pt idx="6">
                  <c:v>0.60154099999999999</c:v>
                </c:pt>
                <c:pt idx="7">
                  <c:v>0.50799499999999997</c:v>
                </c:pt>
                <c:pt idx="8">
                  <c:v>1.7987839999999999</c:v>
                </c:pt>
                <c:pt idx="9">
                  <c:v>0</c:v>
                </c:pt>
                <c:pt idx="10">
                  <c:v>0</c:v>
                </c:pt>
                <c:pt idx="11">
                  <c:v>0</c:v>
                </c:pt>
              </c:numCache>
            </c:numRef>
          </c:yVal>
          <c:smooth val="0"/>
          <c:extLst>
            <c:ext xmlns:c16="http://schemas.microsoft.com/office/drawing/2014/chart" uri="{C3380CC4-5D6E-409C-BE32-E72D297353CC}">
              <c16:uniqueId val="{00000002-66E1-48FE-89D6-613221F1A616}"/>
            </c:ext>
          </c:extLst>
        </c:ser>
        <c:ser>
          <c:idx val="3"/>
          <c:order val="3"/>
          <c:tx>
            <c:strRef>
              <c:f>Sheet1!$O$2</c:f>
              <c:strCache>
                <c:ptCount val="1"/>
                <c:pt idx="0">
                  <c:v>2016</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Sheet1!$O$44:$O$55</c:f>
              <c:numCache>
                <c:formatCode>General</c:formatCode>
                <c:ptCount val="12"/>
                <c:pt idx="0">
                  <c:v>0</c:v>
                </c:pt>
                <c:pt idx="1">
                  <c:v>0</c:v>
                </c:pt>
                <c:pt idx="2">
                  <c:v>0</c:v>
                </c:pt>
                <c:pt idx="3">
                  <c:v>0</c:v>
                </c:pt>
                <c:pt idx="4">
                  <c:v>2.571477999999999</c:v>
                </c:pt>
                <c:pt idx="5">
                  <c:v>1.2322569999999999</c:v>
                </c:pt>
                <c:pt idx="6">
                  <c:v>0.78050900000000001</c:v>
                </c:pt>
                <c:pt idx="7">
                  <c:v>0.765513</c:v>
                </c:pt>
                <c:pt idx="8">
                  <c:v>0.55745699999999998</c:v>
                </c:pt>
                <c:pt idx="9">
                  <c:v>0</c:v>
                </c:pt>
                <c:pt idx="10">
                  <c:v>0</c:v>
                </c:pt>
                <c:pt idx="11">
                  <c:v>0</c:v>
                </c:pt>
              </c:numCache>
            </c:numRef>
          </c:yVal>
          <c:smooth val="0"/>
          <c:extLst>
            <c:ext xmlns:c16="http://schemas.microsoft.com/office/drawing/2014/chart" uri="{C3380CC4-5D6E-409C-BE32-E72D297353CC}">
              <c16:uniqueId val="{00000003-66E1-48FE-89D6-613221F1A616}"/>
            </c:ext>
          </c:extLst>
        </c:ser>
        <c:dLbls>
          <c:showLegendKey val="0"/>
          <c:showVal val="0"/>
          <c:showCatName val="0"/>
          <c:showSerName val="0"/>
          <c:showPercent val="0"/>
          <c:showBubbleSize val="0"/>
        </c:dLbls>
        <c:axId val="-2053452160"/>
        <c:axId val="-2054633984"/>
      </c:scatterChart>
      <c:valAx>
        <c:axId val="-2053452160"/>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Month</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54633984"/>
        <c:crosses val="autoZero"/>
        <c:crossBetween val="midCat"/>
        <c:majorUnit val="1"/>
      </c:valAx>
      <c:valAx>
        <c:axId val="-205463398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Satellite-Based Chl-a</a:t>
                </a:r>
                <a:r>
                  <a:rPr lang="en-US" sz="1400" baseline="0"/>
                  <a:t> (mg/m</a:t>
                </a:r>
                <a:r>
                  <a:rPr lang="en-US" sz="1400" baseline="30000"/>
                  <a:t>3</a:t>
                </a:r>
                <a:r>
                  <a:rPr lang="en-US" sz="1400" baseline="0"/>
                  <a:t>)</a:t>
                </a:r>
                <a:endParaRPr lang="en-US" sz="140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534521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DBO5</a:t>
            </a:r>
          </a:p>
        </c:rich>
      </c:tx>
      <c:overlay val="0"/>
      <c:spPr>
        <a:noFill/>
        <a:ln>
          <a:noFill/>
        </a:ln>
        <a:effectLst/>
      </c:spPr>
    </c:title>
    <c:autoTitleDeleted val="0"/>
    <c:plotArea>
      <c:layout/>
      <c:scatterChart>
        <c:scatterStyle val="lineMarker"/>
        <c:varyColors val="0"/>
        <c:ser>
          <c:idx val="0"/>
          <c:order val="0"/>
          <c:tx>
            <c:strRef>
              <c:f>Sheet1!$R$2</c:f>
              <c:strCache>
                <c:ptCount val="1"/>
                <c:pt idx="0">
                  <c:v>2013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Sheet1!$R$44:$R$55</c:f>
              <c:numCache>
                <c:formatCode>General</c:formatCode>
                <c:ptCount val="12"/>
                <c:pt idx="0">
                  <c:v>0</c:v>
                </c:pt>
                <c:pt idx="1">
                  <c:v>0</c:v>
                </c:pt>
                <c:pt idx="2">
                  <c:v>0</c:v>
                </c:pt>
                <c:pt idx="3">
                  <c:v>0</c:v>
                </c:pt>
                <c:pt idx="4">
                  <c:v>0</c:v>
                </c:pt>
                <c:pt idx="5">
                  <c:v>1.3813820000000001</c:v>
                </c:pt>
                <c:pt idx="6">
                  <c:v>2.5002879999999998</c:v>
                </c:pt>
                <c:pt idx="7">
                  <c:v>1.5863590000000001</c:v>
                </c:pt>
                <c:pt idx="8">
                  <c:v>5.3132149999999836</c:v>
                </c:pt>
                <c:pt idx="9">
                  <c:v>0</c:v>
                </c:pt>
                <c:pt idx="10">
                  <c:v>0</c:v>
                </c:pt>
                <c:pt idx="11">
                  <c:v>0</c:v>
                </c:pt>
              </c:numCache>
            </c:numRef>
          </c:yVal>
          <c:smooth val="0"/>
          <c:extLst>
            <c:ext xmlns:c16="http://schemas.microsoft.com/office/drawing/2014/chart" uri="{C3380CC4-5D6E-409C-BE32-E72D297353CC}">
              <c16:uniqueId val="{00000000-9515-4DB6-9DD5-1B1D7C80F580}"/>
            </c:ext>
          </c:extLst>
        </c:ser>
        <c:ser>
          <c:idx val="1"/>
          <c:order val="1"/>
          <c:tx>
            <c:strRef>
              <c:f>Sheet1!$S$2</c:f>
              <c:strCache>
                <c:ptCount val="1"/>
                <c:pt idx="0">
                  <c:v>2014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Sheet1!$S$44:$S$55</c:f>
              <c:numCache>
                <c:formatCode>General</c:formatCode>
                <c:ptCount val="12"/>
                <c:pt idx="0">
                  <c:v>0</c:v>
                </c:pt>
                <c:pt idx="1">
                  <c:v>0</c:v>
                </c:pt>
                <c:pt idx="2">
                  <c:v>0</c:v>
                </c:pt>
                <c:pt idx="3">
                  <c:v>0.577928</c:v>
                </c:pt>
                <c:pt idx="4">
                  <c:v>0</c:v>
                </c:pt>
                <c:pt idx="5">
                  <c:v>1.3386800000000001</c:v>
                </c:pt>
                <c:pt idx="6">
                  <c:v>2.017601</c:v>
                </c:pt>
                <c:pt idx="7">
                  <c:v>2.1598920000000001</c:v>
                </c:pt>
                <c:pt idx="8">
                  <c:v>2.298465999999999</c:v>
                </c:pt>
                <c:pt idx="9">
                  <c:v>0</c:v>
                </c:pt>
                <c:pt idx="10">
                  <c:v>0</c:v>
                </c:pt>
                <c:pt idx="11">
                  <c:v>0</c:v>
                </c:pt>
              </c:numCache>
            </c:numRef>
          </c:yVal>
          <c:smooth val="0"/>
          <c:extLst>
            <c:ext xmlns:c16="http://schemas.microsoft.com/office/drawing/2014/chart" uri="{C3380CC4-5D6E-409C-BE32-E72D297353CC}">
              <c16:uniqueId val="{00000001-9515-4DB6-9DD5-1B1D7C80F580}"/>
            </c:ext>
          </c:extLst>
        </c:ser>
        <c:ser>
          <c:idx val="2"/>
          <c:order val="2"/>
          <c:tx>
            <c:strRef>
              <c:f>Sheet1!$T$2</c:f>
              <c:strCache>
                <c:ptCount val="1"/>
                <c:pt idx="0">
                  <c:v>2015</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Sheet1!$T$44:$T$55</c:f>
              <c:numCache>
                <c:formatCode>General</c:formatCode>
                <c:ptCount val="12"/>
                <c:pt idx="0">
                  <c:v>0</c:v>
                </c:pt>
                <c:pt idx="1">
                  <c:v>0</c:v>
                </c:pt>
                <c:pt idx="2">
                  <c:v>0</c:v>
                </c:pt>
                <c:pt idx="3">
                  <c:v>0.67249700000000001</c:v>
                </c:pt>
                <c:pt idx="4">
                  <c:v>0.410277</c:v>
                </c:pt>
                <c:pt idx="5">
                  <c:v>1.8946480000000001</c:v>
                </c:pt>
                <c:pt idx="6">
                  <c:v>1.2877810000000001</c:v>
                </c:pt>
                <c:pt idx="7">
                  <c:v>0.949488</c:v>
                </c:pt>
                <c:pt idx="8">
                  <c:v>0.53483599999999998</c:v>
                </c:pt>
                <c:pt idx="9">
                  <c:v>0</c:v>
                </c:pt>
                <c:pt idx="10">
                  <c:v>0</c:v>
                </c:pt>
                <c:pt idx="11">
                  <c:v>0</c:v>
                </c:pt>
              </c:numCache>
            </c:numRef>
          </c:yVal>
          <c:smooth val="0"/>
          <c:extLst>
            <c:ext xmlns:c16="http://schemas.microsoft.com/office/drawing/2014/chart" uri="{C3380CC4-5D6E-409C-BE32-E72D297353CC}">
              <c16:uniqueId val="{00000002-9515-4DB6-9DD5-1B1D7C80F580}"/>
            </c:ext>
          </c:extLst>
        </c:ser>
        <c:ser>
          <c:idx val="3"/>
          <c:order val="3"/>
          <c:tx>
            <c:strRef>
              <c:f>Sheet1!$U$2</c:f>
              <c:strCache>
                <c:ptCount val="1"/>
                <c:pt idx="0">
                  <c:v>2016</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Sheet1!$K$44:$K$55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Sheet1!$U$44:$U$55</c:f>
              <c:numCache>
                <c:formatCode>General</c:formatCode>
                <c:ptCount val="12"/>
                <c:pt idx="0">
                  <c:v>0</c:v>
                </c:pt>
                <c:pt idx="1">
                  <c:v>0</c:v>
                </c:pt>
                <c:pt idx="2">
                  <c:v>0</c:v>
                </c:pt>
                <c:pt idx="3">
                  <c:v>0.68395899999999998</c:v>
                </c:pt>
                <c:pt idx="4">
                  <c:v>2.4527700000000001</c:v>
                </c:pt>
                <c:pt idx="5">
                  <c:v>2.1288369999999999</c:v>
                </c:pt>
                <c:pt idx="6">
                  <c:v>1.5836730000000001</c:v>
                </c:pt>
                <c:pt idx="7">
                  <c:v>1.3163629999999999</c:v>
                </c:pt>
                <c:pt idx="8">
                  <c:v>0.60263900000000004</c:v>
                </c:pt>
                <c:pt idx="9">
                  <c:v>0</c:v>
                </c:pt>
                <c:pt idx="10">
                  <c:v>0</c:v>
                </c:pt>
                <c:pt idx="11">
                  <c:v>0</c:v>
                </c:pt>
              </c:numCache>
            </c:numRef>
          </c:yVal>
          <c:smooth val="0"/>
          <c:extLst>
            <c:ext xmlns:c16="http://schemas.microsoft.com/office/drawing/2014/chart" uri="{C3380CC4-5D6E-409C-BE32-E72D297353CC}">
              <c16:uniqueId val="{00000003-9515-4DB6-9DD5-1B1D7C80F580}"/>
            </c:ext>
          </c:extLst>
        </c:ser>
        <c:dLbls>
          <c:showLegendKey val="0"/>
          <c:showVal val="0"/>
          <c:showCatName val="0"/>
          <c:showSerName val="0"/>
          <c:showPercent val="0"/>
          <c:showBubbleSize val="0"/>
        </c:dLbls>
        <c:axId val="-1957935584"/>
        <c:axId val="-1962522464"/>
      </c:scatterChart>
      <c:valAx>
        <c:axId val="-1957935584"/>
        <c:scaling>
          <c:orientation val="minMax"/>
          <c:max val="12"/>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Month</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962522464"/>
        <c:crosses val="autoZero"/>
        <c:crossBetween val="midCat"/>
        <c:majorUnit val="1"/>
      </c:valAx>
      <c:valAx>
        <c:axId val="-1962522464"/>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Satellite-Based Chl-a</a:t>
                </a:r>
                <a:r>
                  <a:rPr lang="en-US" sz="1400" baseline="0"/>
                  <a:t> (mg/m</a:t>
                </a:r>
                <a:r>
                  <a:rPr lang="en-US" sz="1400" baseline="30000"/>
                  <a:t>3</a:t>
                </a:r>
                <a:r>
                  <a:rPr lang="en-US" sz="1400" baseline="0"/>
                  <a:t>)</a:t>
                </a:r>
                <a:endParaRPr lang="en-US" sz="1400"/>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57935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1-01-11T18:36:32.650" idx="23">
    <p:pos x="10" y="10"/>
    <p:text/>
  </p:cm>
  <p:cm authorId="1" dt="2011-01-11T18:36:38.047" idx="24">
    <p:pos x="106" y="106"/>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1-01-11T18:36:32.650" idx="26">
    <p:pos x="-304" y="10"/>
    <p:text/>
  </p:cm>
  <p:cm authorId="1" dt="2011-01-11T18:36:38.047" idx="25">
    <p:pos x="-313" y="401"/>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68472-7680-184C-915A-994AD9F26571}" type="datetimeFigureOut">
              <a:rPr lang="en-US" smtClean="0"/>
              <a:t>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D1A4D-E59B-9A41-8249-66479FF22EF2}" type="slidenum">
              <a:rPr lang="en-US" smtClean="0"/>
              <a:t>‹#›</a:t>
            </a:fld>
            <a:endParaRPr lang="en-US"/>
          </a:p>
        </p:txBody>
      </p:sp>
    </p:spTree>
    <p:extLst>
      <p:ext uri="{BB962C8B-B14F-4D97-AF65-F5344CB8AC3E}">
        <p14:creationId xmlns:p14="http://schemas.microsoft.com/office/powerpoint/2010/main" val="183624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3F1A0-9158-2346-AC06-2ABDF8CA59FC}" type="slidenum">
              <a:rPr lang="en-US" smtClean="0"/>
              <a:t>4</a:t>
            </a:fld>
            <a:endParaRPr lang="en-US"/>
          </a:p>
        </p:txBody>
      </p:sp>
    </p:spTree>
    <p:extLst>
      <p:ext uri="{BB962C8B-B14F-4D97-AF65-F5344CB8AC3E}">
        <p14:creationId xmlns:p14="http://schemas.microsoft.com/office/powerpoint/2010/main" val="2730157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D</a:t>
            </a:r>
            <a:r>
              <a:rPr lang="en-US" baseline="0" dirty="0"/>
              <a:t>istribution of </a:t>
            </a:r>
            <a:r>
              <a:rPr lang="en-US" baseline="0" dirty="0" err="1"/>
              <a:t>macrofaunal</a:t>
            </a:r>
            <a:r>
              <a:rPr lang="en-US" baseline="0" dirty="0"/>
              <a:t> composition(by % </a:t>
            </a:r>
            <a:r>
              <a:rPr lang="en-US" baseline="0" dirty="0" err="1"/>
              <a:t>gC</a:t>
            </a:r>
            <a:r>
              <a:rPr lang="en-US" baseline="0" dirty="0"/>
              <a:t>/m2 of total biomass) for the time series stations in the 3 regions: (a) SLIP, (b) </a:t>
            </a:r>
            <a:r>
              <a:rPr lang="en-US" baseline="0" dirty="0" err="1"/>
              <a:t>Chirikov</a:t>
            </a:r>
            <a:r>
              <a:rPr lang="en-US" baseline="0" dirty="0"/>
              <a:t>, and </a:t>
            </a:r>
            <a:r>
              <a:rPr lang="de-DE" baseline="0" dirty="0"/>
              <a:t>(c) SECS.</a:t>
            </a:r>
            <a:endParaRPr lang="en-US" dirty="0"/>
          </a:p>
        </p:txBody>
      </p:sp>
      <p:sp>
        <p:nvSpPr>
          <p:cNvPr id="4" name="Slide Number Placeholder 3"/>
          <p:cNvSpPr>
            <a:spLocks noGrp="1"/>
          </p:cNvSpPr>
          <p:nvPr>
            <p:ph type="sldNum" sz="quarter" idx="10"/>
          </p:nvPr>
        </p:nvSpPr>
        <p:spPr/>
        <p:txBody>
          <a:bodyPr/>
          <a:lstStyle/>
          <a:p>
            <a:fld id="{6E938860-46A5-FA4D-947F-675FF5A67FA6}" type="slidenum">
              <a:rPr lang="en-US" smtClean="0"/>
              <a:t>20</a:t>
            </a:fld>
            <a:endParaRPr lang="en-US"/>
          </a:p>
        </p:txBody>
      </p:sp>
    </p:spTree>
    <p:extLst>
      <p:ext uri="{BB962C8B-B14F-4D97-AF65-F5344CB8AC3E}">
        <p14:creationId xmlns:p14="http://schemas.microsoft.com/office/powerpoint/2010/main" val="3836289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order to have a statistically significant trend, it has to be more than just a single outlier that does it  as seen if– so you can make the point that when it does detect a trend (like for your biomass values), it is robust/strong and not just reflective of a fleeting data point…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a:t>Note that to have a statistically significant trend, it has to be more than just a single outlier that does it, so when there is a significant trend detected (like for your biomass values), it is robust/strong and not just reflective of a fleeting data point</a:t>
            </a:r>
          </a:p>
          <a:p>
            <a:endParaRPr lang="en-US" dirty="0"/>
          </a:p>
        </p:txBody>
      </p:sp>
      <p:sp>
        <p:nvSpPr>
          <p:cNvPr id="4" name="Slide Number Placeholder 3"/>
          <p:cNvSpPr>
            <a:spLocks noGrp="1"/>
          </p:cNvSpPr>
          <p:nvPr>
            <p:ph type="sldNum" sz="quarter" idx="10"/>
          </p:nvPr>
        </p:nvSpPr>
        <p:spPr/>
        <p:txBody>
          <a:bodyPr/>
          <a:lstStyle/>
          <a:p>
            <a:fld id="{7E3D1A4D-E59B-9A41-8249-66479FF22EF2}" type="slidenum">
              <a:rPr lang="en-US" smtClean="0"/>
              <a:t>21</a:t>
            </a:fld>
            <a:endParaRPr lang="en-US"/>
          </a:p>
        </p:txBody>
      </p:sp>
    </p:spTree>
    <p:extLst>
      <p:ext uri="{BB962C8B-B14F-4D97-AF65-F5344CB8AC3E}">
        <p14:creationId xmlns:p14="http://schemas.microsoft.com/office/powerpoint/2010/main" val="336611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Figure 2. Sea ice trends (Freeze-up, Annual Persistence, and Breakup) in the northern Bering Sea: (a) St. Lawrence Island Polynya region (SLIP) and </a:t>
            </a:r>
            <a:r>
              <a:rPr lang="en-US" sz="1000" dirty="0" err="1"/>
              <a:t>Chirikov</a:t>
            </a:r>
            <a:r>
              <a:rPr lang="en-US" sz="1000" dirty="0"/>
              <a:t> Basin (</a:t>
            </a:r>
            <a:r>
              <a:rPr lang="en-US" sz="1000" dirty="0" err="1"/>
              <a:t>Chirikov</a:t>
            </a:r>
            <a:r>
              <a:rPr lang="en-US" sz="1000" dirty="0"/>
              <a:t>), and southeastern Chukchi Sea (SECS) from 1979-2017 (to 2018 for SLIP). The gray boxes outline the time period of the focused 1998-2015 focused analysis of </a:t>
            </a:r>
            <a:r>
              <a:rPr lang="en-US" sz="1000" dirty="0" err="1"/>
              <a:t>macrofaunal</a:t>
            </a:r>
            <a:r>
              <a:rPr lang="en-US" sz="1000" dirty="0"/>
              <a:t> biomass for this paper showing the major decline starting of sea ice persistence in 2012. The yellow circles indicate significant outliers at p&lt;0.0001, using the Mann-Kendall trend statistics.</a:t>
            </a:r>
          </a:p>
          <a:p>
            <a:endParaRPr lang="en-US" sz="1000" dirty="0"/>
          </a:p>
        </p:txBody>
      </p:sp>
      <p:sp>
        <p:nvSpPr>
          <p:cNvPr id="4" name="Slide Number Placeholder 3"/>
          <p:cNvSpPr>
            <a:spLocks noGrp="1"/>
          </p:cNvSpPr>
          <p:nvPr>
            <p:ph type="sldNum" sz="quarter" idx="10"/>
          </p:nvPr>
        </p:nvSpPr>
        <p:spPr/>
        <p:txBody>
          <a:bodyPr/>
          <a:lstStyle/>
          <a:p>
            <a:fld id="{186B9EE4-7D51-E74C-80AD-67644D8F7691}" type="slidenum">
              <a:rPr lang="en-US" smtClean="0"/>
              <a:t>22</a:t>
            </a:fld>
            <a:endParaRPr lang="en-US"/>
          </a:p>
        </p:txBody>
      </p:sp>
    </p:spTree>
    <p:extLst>
      <p:ext uri="{BB962C8B-B14F-4D97-AF65-F5344CB8AC3E}">
        <p14:creationId xmlns:p14="http://schemas.microsoft.com/office/powerpoint/2010/main" val="155168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D1A4D-E59B-9A41-8249-66479FF22EF2}" type="slidenum">
              <a:rPr lang="en-US" smtClean="0"/>
              <a:t>27</a:t>
            </a:fld>
            <a:endParaRPr lang="en-US"/>
          </a:p>
        </p:txBody>
      </p:sp>
    </p:spTree>
    <p:extLst>
      <p:ext uri="{BB962C8B-B14F-4D97-AF65-F5344CB8AC3E}">
        <p14:creationId xmlns:p14="http://schemas.microsoft.com/office/powerpoint/2010/main" val="135645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38860-46A5-FA4D-947F-675FF5A67FA6}" type="slidenum">
              <a:rPr lang="en-US" smtClean="0"/>
              <a:t>28</a:t>
            </a:fld>
            <a:endParaRPr lang="en-US"/>
          </a:p>
        </p:txBody>
      </p:sp>
    </p:spTree>
    <p:extLst>
      <p:ext uri="{BB962C8B-B14F-4D97-AF65-F5344CB8AC3E}">
        <p14:creationId xmlns:p14="http://schemas.microsoft.com/office/powerpoint/2010/main" val="383628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186B9EE4-7D51-E74C-80AD-67644D8F7691}" type="slidenum">
              <a:rPr lang="en-US" smtClean="0"/>
              <a:t>31</a:t>
            </a:fld>
            <a:endParaRPr lang="en-US"/>
          </a:p>
        </p:txBody>
      </p:sp>
    </p:spTree>
    <p:extLst>
      <p:ext uri="{BB962C8B-B14F-4D97-AF65-F5344CB8AC3E}">
        <p14:creationId xmlns:p14="http://schemas.microsoft.com/office/powerpoint/2010/main" val="1943689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938860-46A5-FA4D-947F-675FF5A67FA6}" type="slidenum">
              <a:rPr lang="en-US" smtClean="0"/>
              <a:t>34</a:t>
            </a:fld>
            <a:endParaRPr lang="en-US"/>
          </a:p>
        </p:txBody>
      </p:sp>
    </p:spTree>
    <p:extLst>
      <p:ext uri="{BB962C8B-B14F-4D97-AF65-F5344CB8AC3E}">
        <p14:creationId xmlns:p14="http://schemas.microsoft.com/office/powerpoint/2010/main" val="3836289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A341DC-D20D-FD40-8785-F0ED41F69686}" type="slidenum">
              <a:rPr lang="en-US" smtClean="0"/>
              <a:t>36</a:t>
            </a:fld>
            <a:endParaRPr lang="en-US"/>
          </a:p>
        </p:txBody>
      </p:sp>
    </p:spTree>
    <p:extLst>
      <p:ext uri="{BB962C8B-B14F-4D97-AF65-F5344CB8AC3E}">
        <p14:creationId xmlns:p14="http://schemas.microsoft.com/office/powerpoint/2010/main" val="405054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432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410ACEA-6D3B-BC45-A172-E9A445E8A0E4}" type="slidenum">
              <a:rPr lang="en-US" sz="1200">
                <a:solidFill>
                  <a:srgbClr val="000000"/>
                </a:solidFill>
                <a:latin typeface="Calibri" charset="0"/>
              </a:rPr>
              <a:pPr/>
              <a:t>38</a:t>
            </a:fld>
            <a:endParaRPr lang="en-US" sz="1200">
              <a:solidFill>
                <a:srgbClr val="000000"/>
              </a:solidFill>
              <a:latin typeface="Calibri" charset="0"/>
            </a:endParaRPr>
          </a:p>
        </p:txBody>
      </p:sp>
    </p:spTree>
    <p:extLst>
      <p:ext uri="{BB962C8B-B14F-4D97-AF65-F5344CB8AC3E}">
        <p14:creationId xmlns:p14="http://schemas.microsoft.com/office/powerpoint/2010/main" val="1932175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8432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410ACEA-6D3B-BC45-A172-E9A445E8A0E4}" type="slidenum">
              <a:rPr lang="en-US" sz="1200">
                <a:solidFill>
                  <a:srgbClr val="000000"/>
                </a:solidFill>
                <a:latin typeface="Calibri" charset="0"/>
              </a:rPr>
              <a:pPr/>
              <a:t>39</a:t>
            </a:fld>
            <a:endParaRPr lang="en-US" sz="1200">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Change MAP to 4 sites</a:t>
            </a:r>
          </a:p>
        </p:txBody>
      </p:sp>
      <p:sp>
        <p:nvSpPr>
          <p:cNvPr id="1146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098B495-6FC2-7346-98E1-0ACCEEAF4DE3}" type="slidenum">
              <a:rPr lang="en-US" sz="1200">
                <a:solidFill>
                  <a:srgbClr val="000000"/>
                </a:solidFill>
                <a:latin typeface="Calibri" charset="0"/>
              </a:rPr>
              <a:pPr/>
              <a:t>6</a:t>
            </a:fld>
            <a:endParaRPr lang="en-US" sz="1200">
              <a:solidFill>
                <a:srgbClr val="000000"/>
              </a:solidFill>
              <a:latin typeface="Calibri" charset="0"/>
            </a:endParaRPr>
          </a:p>
        </p:txBody>
      </p:sp>
    </p:spTree>
    <p:extLst>
      <p:ext uri="{BB962C8B-B14F-4D97-AF65-F5344CB8AC3E}">
        <p14:creationId xmlns:p14="http://schemas.microsoft.com/office/powerpoint/2010/main" val="1216912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F1889-04AB-9B4C-AB59-3651071E6B38}" type="slidenum">
              <a:rPr lang="en-US" smtClean="0"/>
              <a:t>41</a:t>
            </a:fld>
            <a:endParaRPr lang="en-US"/>
          </a:p>
        </p:txBody>
      </p:sp>
    </p:spTree>
    <p:extLst>
      <p:ext uri="{BB962C8B-B14F-4D97-AF65-F5344CB8AC3E}">
        <p14:creationId xmlns:p14="http://schemas.microsoft.com/office/powerpoint/2010/main" val="260308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830F9D-A5C7-9043-BB7B-6F11E03BFCF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45157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314858-1C2C-4944-B39E-336FCE3A443B}"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75366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A53288-96B2-A243-BDCC-5CD6F377BA1F}" type="slidenum">
              <a:rPr lang="en-US">
                <a:solidFill>
                  <a:srgbClr val="000000"/>
                </a:solidFill>
                <a:latin typeface="Calibri"/>
              </a:rPr>
              <a:pPr/>
              <a:t>13</a:t>
            </a:fld>
            <a:endParaRPr lang="en-US">
              <a:solidFill>
                <a:srgbClr val="000000"/>
              </a:solidFill>
              <a:latin typeface="Calibri"/>
            </a:endParaRPr>
          </a:p>
        </p:txBody>
      </p:sp>
      <p:sp>
        <p:nvSpPr>
          <p:cNvPr id="867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73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threatened spectacled eiders are a top trophic consumer of bivalves in the northern Bering Sea south of St. Lawrence Island. There are three major groups of bivalves consumed by these burds.</a:t>
            </a:r>
          </a:p>
        </p:txBody>
      </p:sp>
    </p:spTree>
    <p:extLst>
      <p:ext uri="{BB962C8B-B14F-4D97-AF65-F5344CB8AC3E}">
        <p14:creationId xmlns:p14="http://schemas.microsoft.com/office/powerpoint/2010/main" val="203315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Figure 2. Sea ice trends (Freeze-up, Annual Persistence, and Breakup) in the northern Bering Sea: (a) St. Lawrence Island Polynya region (SLIP) and </a:t>
            </a:r>
            <a:r>
              <a:rPr lang="en-US" sz="1000" dirty="0" err="1"/>
              <a:t>Chirikov</a:t>
            </a:r>
            <a:r>
              <a:rPr lang="en-US" sz="1000" dirty="0"/>
              <a:t> Basin (</a:t>
            </a:r>
            <a:r>
              <a:rPr lang="en-US" sz="1000" dirty="0" err="1"/>
              <a:t>Chirikov</a:t>
            </a:r>
            <a:r>
              <a:rPr lang="en-US" sz="1000" dirty="0"/>
              <a:t>), and southeastern Chukchi Sea (SECS) from 1979-2017 (to 2018 for SLIP). The gray boxes outline the time period of the focused 1998-2015 focused analysis of </a:t>
            </a:r>
            <a:r>
              <a:rPr lang="en-US" sz="1000" dirty="0" err="1"/>
              <a:t>macrofaunal</a:t>
            </a:r>
            <a:r>
              <a:rPr lang="en-US" sz="1000" dirty="0"/>
              <a:t> biomass for this paper showing the major decline starting of sea ice persistence in 2012. The yellow circles indicate significant outliers at p&lt;0.0001, using the Mann-Kendall trend statistics.</a:t>
            </a:r>
          </a:p>
          <a:p>
            <a:endParaRPr lang="en-US" sz="1000" dirty="0"/>
          </a:p>
        </p:txBody>
      </p:sp>
      <p:sp>
        <p:nvSpPr>
          <p:cNvPr id="4" name="Slide Number Placeholder 3"/>
          <p:cNvSpPr>
            <a:spLocks noGrp="1"/>
          </p:cNvSpPr>
          <p:nvPr>
            <p:ph type="sldNum" sz="quarter" idx="10"/>
          </p:nvPr>
        </p:nvSpPr>
        <p:spPr/>
        <p:txBody>
          <a:bodyPr/>
          <a:lstStyle/>
          <a:p>
            <a:fld id="{186B9EE4-7D51-E74C-80AD-67644D8F7691}" type="slidenum">
              <a:rPr lang="en-US" smtClean="0"/>
              <a:t>14</a:t>
            </a:fld>
            <a:endParaRPr lang="en-US"/>
          </a:p>
        </p:txBody>
      </p:sp>
    </p:spTree>
    <p:extLst>
      <p:ext uri="{BB962C8B-B14F-4D97-AF65-F5344CB8AC3E}">
        <p14:creationId xmlns:p14="http://schemas.microsoft.com/office/powerpoint/2010/main" val="182696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a:t>
            </a:r>
          </a:p>
        </p:txBody>
      </p:sp>
      <p:sp>
        <p:nvSpPr>
          <p:cNvPr id="4" name="Slide Number Placeholder 3"/>
          <p:cNvSpPr>
            <a:spLocks noGrp="1"/>
          </p:cNvSpPr>
          <p:nvPr>
            <p:ph type="sldNum" sz="quarter" idx="10"/>
          </p:nvPr>
        </p:nvSpPr>
        <p:spPr/>
        <p:txBody>
          <a:bodyPr/>
          <a:lstStyle/>
          <a:p>
            <a:fld id="{87BBF079-BA95-EB49-B891-478D56416A6A}" type="slidenum">
              <a:rPr lang="en-US" smtClean="0"/>
              <a:t>15</a:t>
            </a:fld>
            <a:endParaRPr lang="en-US"/>
          </a:p>
        </p:txBody>
      </p:sp>
    </p:spTree>
    <p:extLst>
      <p:ext uri="{BB962C8B-B14F-4D97-AF65-F5344CB8AC3E}">
        <p14:creationId xmlns:p14="http://schemas.microsoft.com/office/powerpoint/2010/main" val="19763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3D1A4D-E59B-9A41-8249-66479FF22EF2}" type="slidenum">
              <a:rPr lang="en-US" smtClean="0"/>
              <a:t>18</a:t>
            </a:fld>
            <a:endParaRPr lang="en-US"/>
          </a:p>
        </p:txBody>
      </p:sp>
    </p:spTree>
    <p:extLst>
      <p:ext uri="{BB962C8B-B14F-4D97-AF65-F5344CB8AC3E}">
        <p14:creationId xmlns:p14="http://schemas.microsoft.com/office/powerpoint/2010/main" val="61785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order to have a statistically significant trend, it has to be more than just a single outlier that does it  as seen if– so you can make the point that when it does detect a trend (like for your biomass values), it is robust/strong and not just reflective of a fleeting data point…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a:t>Note that to have a statistically significant trend, it has to be more than just a single outlier that does it, so when there is a significant trend detected (like for your biomass values), it is robust/strong and not just reflective of a fleeting data point</a:t>
            </a:r>
          </a:p>
          <a:p>
            <a:endParaRPr lang="en-US" dirty="0"/>
          </a:p>
        </p:txBody>
      </p:sp>
      <p:sp>
        <p:nvSpPr>
          <p:cNvPr id="4" name="Slide Number Placeholder 3"/>
          <p:cNvSpPr>
            <a:spLocks noGrp="1"/>
          </p:cNvSpPr>
          <p:nvPr>
            <p:ph type="sldNum" sz="quarter" idx="10"/>
          </p:nvPr>
        </p:nvSpPr>
        <p:spPr/>
        <p:txBody>
          <a:bodyPr/>
          <a:lstStyle/>
          <a:p>
            <a:fld id="{7E3D1A4D-E59B-9A41-8249-66479FF22EF2}" type="slidenum">
              <a:rPr lang="en-US" smtClean="0"/>
              <a:t>19</a:t>
            </a:fld>
            <a:endParaRPr lang="en-US"/>
          </a:p>
        </p:txBody>
      </p:sp>
    </p:spTree>
    <p:extLst>
      <p:ext uri="{BB962C8B-B14F-4D97-AF65-F5344CB8AC3E}">
        <p14:creationId xmlns:p14="http://schemas.microsoft.com/office/powerpoint/2010/main" val="148127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6C9648-4076-0D4D-8688-52F5D76F2CD9}"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9648-4076-0D4D-8688-52F5D76F2CD9}"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9648-4076-0D4D-8688-52F5D76F2CD9}"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C9648-4076-0D4D-8688-52F5D76F2CD9}"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6C9648-4076-0D4D-8688-52F5D76F2CD9}"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6C9648-4076-0D4D-8688-52F5D76F2CD9}" type="datetimeFigureOut">
              <a:rPr lang="en-US" smtClean="0"/>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6C9648-4076-0D4D-8688-52F5D76F2CD9}" type="datetimeFigureOut">
              <a:rPr lang="en-US" smtClean="0"/>
              <a:t>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6C9648-4076-0D4D-8688-52F5D76F2CD9}" type="datetimeFigureOut">
              <a:rPr lang="en-US" smtClean="0"/>
              <a:t>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C9648-4076-0D4D-8688-52F5D76F2CD9}" type="datetimeFigureOut">
              <a:rPr lang="en-US" smtClean="0"/>
              <a:t>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6C9648-4076-0D4D-8688-52F5D76F2CD9}" type="datetimeFigureOut">
              <a:rPr lang="en-US" smtClean="0"/>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6C9648-4076-0D4D-8688-52F5D76F2CD9}" type="datetimeFigureOut">
              <a:rPr lang="en-US" smtClean="0"/>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BB0B0-0BFF-294E-9419-E6D2B97F6A4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C9648-4076-0D4D-8688-52F5D76F2CD9}" type="datetimeFigureOut">
              <a:rPr lang="en-US" smtClean="0"/>
              <a:t>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BB0B0-0BFF-294E-9419-E6D2B97F6A44}" type="slidenum">
              <a:rPr lang="en-US" smtClean="0"/>
              <a:t>‹#›</a:t>
            </a:fld>
            <a:endParaRPr lang="en-US"/>
          </a:p>
        </p:txBody>
      </p:sp>
    </p:spTree>
    <p:extLst>
      <p:ext uri="{BB962C8B-B14F-4D97-AF65-F5344CB8AC3E}">
        <p14:creationId xmlns:p14="http://schemas.microsoft.com/office/powerpoint/2010/main" val="1300788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jpeg"/><Relationship Id="rId7"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39.jpg"/><Relationship Id="rId4" Type="http://schemas.openxmlformats.org/officeDocument/2006/relationships/image" Target="../media/image32.jpeg"/><Relationship Id="rId9"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hyperlink" Target="https://www.youtube.com/watch?v=QGvJm1VjGrk&amp;index=15&amp;list=PL47bWgz8o1VnF23-mAnnGdTsEdupDEGei"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8.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6.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4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8.jpg"/><Relationship Id="rId4" Type="http://schemas.openxmlformats.org/officeDocument/2006/relationships/image" Target="../media/image87.emf"/></Relationships>
</file>

<file path=ppt/slides/_rels/slide3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hyperlink" Target="http://www.arctic.noaa.gov/dbo/" TargetMode="External"/><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png"/><Relationship Id="rId9"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www.arcus.org/arcus/member-information" TargetMode="External"/><Relationship Id="rId4" Type="http://schemas.openxmlformats.org/officeDocument/2006/relationships/hyperlink" Target="https://www.arcus.org/research-seminar-series/archiv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s://goo.gl/YZ3Qs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pn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FBFF44-E368-C64C-B1AE-EAAF6CB27F8A}"/>
              </a:ext>
            </a:extLst>
          </p:cNvPr>
          <p:cNvPicPr>
            <a:picLocks noChangeAspect="1"/>
          </p:cNvPicPr>
          <p:nvPr/>
        </p:nvPicPr>
        <p:blipFill>
          <a:blip r:embed="rId2"/>
          <a:stretch>
            <a:fillRect/>
          </a:stretch>
        </p:blipFill>
        <p:spPr>
          <a:xfrm>
            <a:off x="-914400" y="0"/>
            <a:ext cx="10972800" cy="6858000"/>
          </a:xfrm>
          <a:prstGeom prst="rect">
            <a:avLst/>
          </a:prstGeom>
        </p:spPr>
      </p:pic>
    </p:spTree>
    <p:extLst>
      <p:ext uri="{BB962C8B-B14F-4D97-AF65-F5344CB8AC3E}">
        <p14:creationId xmlns:p14="http://schemas.microsoft.com/office/powerpoint/2010/main" val="377723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3"/>
          <p:cNvSpPr>
            <a:spLocks noGrp="1" noChangeArrowheads="1"/>
          </p:cNvSpPr>
          <p:nvPr>
            <p:ph type="body" sz="half" idx="4294967295"/>
          </p:nvPr>
        </p:nvSpPr>
        <p:spPr>
          <a:xfrm>
            <a:off x="3885" y="676280"/>
            <a:ext cx="4953390" cy="3293102"/>
          </a:xfrm>
        </p:spPr>
        <p:txBody>
          <a:bodyPr/>
          <a:lstStyle/>
          <a:p>
            <a:pPr marL="63500" indent="0" eaLnBrk="1" hangingPunct="1">
              <a:buFontTx/>
              <a:buNone/>
            </a:pPr>
            <a:r>
              <a:rPr lang="en-US" sz="2000" b="1" dirty="0">
                <a:latin typeface="Arial" charset="0"/>
                <a:ea typeface="ＭＳ Ｐゴシック" charset="0"/>
                <a:cs typeface="ＭＳ Ｐゴシック" charset="0"/>
              </a:rPr>
              <a:t>Gray whales</a:t>
            </a:r>
            <a:r>
              <a:rPr lang="en-US" sz="2000" dirty="0">
                <a:latin typeface="Arial" charset="0"/>
                <a:ea typeface="ＭＳ Ｐゴシック" charset="0"/>
                <a:cs typeface="ＭＳ Ｐゴシック" charset="0"/>
              </a:rPr>
              <a:t> = shifts in distribution reflects sea-ice related prey decrease (amphipods: time and space), plus opportunity feed on </a:t>
            </a:r>
            <a:r>
              <a:rPr lang="en-US" sz="2000" dirty="0" err="1">
                <a:latin typeface="Arial" charset="0"/>
                <a:ea typeface="ＭＳ Ｐゴシック" charset="0"/>
                <a:cs typeface="ＭＳ Ｐゴシック" charset="0"/>
              </a:rPr>
              <a:t>euphausiids</a:t>
            </a:r>
            <a:r>
              <a:rPr lang="en-US" sz="2000" dirty="0">
                <a:latin typeface="Arial" charset="0"/>
                <a:ea typeface="ＭＳ Ｐゴシック" charset="0"/>
                <a:cs typeface="ＭＳ Ｐゴシック" charset="0"/>
              </a:rPr>
              <a:t> and staying longer north near Barrow to feed</a:t>
            </a:r>
          </a:p>
          <a:p>
            <a:pPr marL="63500" indent="0" eaLnBrk="1" hangingPunct="1">
              <a:buFontTx/>
              <a:buNone/>
            </a:pPr>
            <a:endParaRPr lang="en-US" sz="2400" dirty="0">
              <a:latin typeface="Arial" charset="0"/>
              <a:ea typeface="ＭＳ Ｐゴシック" charset="0"/>
              <a:cs typeface="ＭＳ Ｐゴシック" charset="0"/>
            </a:endParaRPr>
          </a:p>
          <a:p>
            <a:pPr marL="63500" indent="0" eaLnBrk="1" hangingPunct="1">
              <a:buFontTx/>
              <a:buNone/>
            </a:pPr>
            <a:endParaRPr lang="en-US" sz="2400" dirty="0">
              <a:latin typeface="Arial" charset="0"/>
              <a:ea typeface="ＭＳ Ｐゴシック" charset="0"/>
              <a:cs typeface="ＭＳ Ｐゴシック" charset="0"/>
            </a:endParaRPr>
          </a:p>
          <a:p>
            <a:pPr eaLnBrk="1" hangingPunct="1">
              <a:buFontTx/>
              <a:buNone/>
            </a:pPr>
            <a:endParaRPr lang="en-US" sz="2400" dirty="0">
              <a:latin typeface="Arial" charset="0"/>
              <a:ea typeface="ＭＳ Ｐゴシック" charset="0"/>
              <a:cs typeface="ＭＳ Ｐゴシック" charset="0"/>
            </a:endParaRPr>
          </a:p>
        </p:txBody>
      </p:sp>
      <p:sp>
        <p:nvSpPr>
          <p:cNvPr id="241667" name="Rectangle 2"/>
          <p:cNvSpPr>
            <a:spLocks noGrp="1" noChangeArrowheads="1"/>
          </p:cNvSpPr>
          <p:nvPr>
            <p:ph type="title" idx="4294967295"/>
          </p:nvPr>
        </p:nvSpPr>
        <p:spPr>
          <a:xfrm>
            <a:off x="0" y="-79325"/>
            <a:ext cx="9144000" cy="838200"/>
          </a:xfrm>
        </p:spPr>
        <p:txBody>
          <a:bodyPr/>
          <a:lstStyle/>
          <a:p>
            <a:pPr eaLnBrk="1" hangingPunct="1"/>
            <a:r>
              <a:rPr lang="en-US" sz="2800" b="1" dirty="0">
                <a:latin typeface="Arial" charset="0"/>
                <a:ea typeface="ＭＳ Ｐゴシック" charset="0"/>
                <a:cs typeface="ＭＳ Ｐゴシック" charset="0"/>
              </a:rPr>
              <a:t>Benthic Foragers: Response to Changes in Sea Ice</a:t>
            </a:r>
          </a:p>
        </p:txBody>
      </p:sp>
      <p:pic>
        <p:nvPicPr>
          <p:cNvPr id="241669" name="Picture 12" descr="walrus_with_arrow_btn_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053" y="5601359"/>
            <a:ext cx="1516500" cy="1220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50" b="20482"/>
          <a:stretch/>
        </p:blipFill>
        <p:spPr bwMode="auto">
          <a:xfrm>
            <a:off x="3902847" y="4508967"/>
            <a:ext cx="1828800" cy="1018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2" name="Picture 4" descr="amphipod.JPG                                                   00010C87G3Macintosh HD                 B88589B1:"/>
          <p:cNvPicPr>
            <a:picLocks noChangeAspect="1" noChangeArrowheads="1"/>
          </p:cNvPicPr>
          <p:nvPr/>
        </p:nvPicPr>
        <p:blipFill>
          <a:blip r:embed="rId4">
            <a:extLst>
              <a:ext uri="{28A0092B-C50C-407E-A947-70E740481C1C}">
                <a14:useLocalDpi xmlns:a14="http://schemas.microsoft.com/office/drawing/2010/main" val="0"/>
              </a:ext>
            </a:extLst>
          </a:blip>
          <a:srcRect l="15385" t="17412" r="12820" b="7133"/>
          <a:stretch>
            <a:fillRect/>
          </a:stretch>
        </p:blipFill>
        <p:spPr bwMode="auto">
          <a:xfrm>
            <a:off x="1596994" y="2360618"/>
            <a:ext cx="1085298" cy="1007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5"/>
          <a:srcRect l="961" t="17963" r="839" b="5275"/>
          <a:stretch>
            <a:fillRect/>
          </a:stretch>
        </p:blipFill>
        <p:spPr bwMode="auto">
          <a:xfrm>
            <a:off x="2799384" y="2360618"/>
            <a:ext cx="1936412" cy="102872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315320" y="3809524"/>
            <a:ext cx="6100816" cy="646331"/>
          </a:xfrm>
          <a:prstGeom prst="rect">
            <a:avLst/>
          </a:prstGeom>
          <a:noFill/>
        </p:spPr>
        <p:txBody>
          <a:bodyPr wrap="square" rtlCol="0">
            <a:spAutoFit/>
          </a:bodyPr>
          <a:lstStyle/>
          <a:p>
            <a:r>
              <a:rPr lang="en-US" b="1" dirty="0">
                <a:solidFill>
                  <a:srgbClr val="000000"/>
                </a:solidFill>
                <a:latin typeface="Arial" charset="0"/>
                <a:ea typeface="ＭＳ Ｐゴシック" charset="0"/>
                <a:cs typeface="ＭＳ Ｐゴシック" charset="0"/>
              </a:rPr>
              <a:t>Walrus</a:t>
            </a:r>
            <a:r>
              <a:rPr lang="en-US" dirty="0">
                <a:solidFill>
                  <a:srgbClr val="000000"/>
                </a:solidFill>
                <a:latin typeface="Arial" charset="0"/>
                <a:ea typeface="ＭＳ Ｐゴシック" charset="0"/>
                <a:cs typeface="ＭＳ Ｐゴシック" charset="0"/>
              </a:rPr>
              <a:t> = loss of sea ice platform for riding, resting, nursing calves &amp; </a:t>
            </a:r>
            <a:r>
              <a:rPr lang="en-US" u="sng" dirty="0">
                <a:solidFill>
                  <a:srgbClr val="000000"/>
                </a:solidFill>
                <a:latin typeface="Arial" charset="0"/>
                <a:ea typeface="ＭＳ Ｐゴシック" charset="0"/>
                <a:cs typeface="ＭＳ Ｐゴシック" charset="0"/>
              </a:rPr>
              <a:t>access</a:t>
            </a:r>
            <a:r>
              <a:rPr lang="en-US" dirty="0">
                <a:solidFill>
                  <a:srgbClr val="000000"/>
                </a:solidFill>
                <a:latin typeface="Arial" charset="0"/>
                <a:ea typeface="ＭＳ Ｐゴシック" charset="0"/>
                <a:cs typeface="ＭＳ Ｐゴシック" charset="0"/>
              </a:rPr>
              <a:t> to Chukchi shelf feeding areas </a:t>
            </a:r>
          </a:p>
        </p:txBody>
      </p:sp>
      <p:sp>
        <p:nvSpPr>
          <p:cNvPr id="6" name="TextBox 5"/>
          <p:cNvSpPr txBox="1"/>
          <p:nvPr/>
        </p:nvSpPr>
        <p:spPr>
          <a:xfrm>
            <a:off x="5037" y="4645661"/>
            <a:ext cx="3777352" cy="646331"/>
          </a:xfrm>
          <a:prstGeom prst="rect">
            <a:avLst/>
          </a:prstGeom>
          <a:noFill/>
        </p:spPr>
        <p:txBody>
          <a:bodyPr wrap="square" rtlCol="0">
            <a:spAutoFit/>
          </a:bodyPr>
          <a:lstStyle/>
          <a:p>
            <a:r>
              <a:rPr lang="en-US" b="1" dirty="0">
                <a:solidFill>
                  <a:srgbClr val="000000"/>
                </a:solidFill>
                <a:latin typeface="Arial"/>
              </a:rPr>
              <a:t>Diving </a:t>
            </a:r>
            <a:r>
              <a:rPr lang="en-US" b="1" dirty="0" err="1">
                <a:solidFill>
                  <a:srgbClr val="000000"/>
                </a:solidFill>
                <a:latin typeface="Arial"/>
              </a:rPr>
              <a:t>seaducks</a:t>
            </a:r>
            <a:r>
              <a:rPr lang="en-US" b="1" dirty="0">
                <a:solidFill>
                  <a:srgbClr val="000000"/>
                </a:solidFill>
                <a:latin typeface="Arial"/>
              </a:rPr>
              <a:t> </a:t>
            </a:r>
            <a:r>
              <a:rPr lang="en-US" dirty="0">
                <a:solidFill>
                  <a:srgbClr val="000000"/>
                </a:solidFill>
                <a:latin typeface="Arial"/>
              </a:rPr>
              <a:t>= changing sea ice location as resting platform</a:t>
            </a:r>
          </a:p>
        </p:txBody>
      </p:sp>
      <p:pic>
        <p:nvPicPr>
          <p:cNvPr id="15" name="Picture 3" descr="SPEIMA~1.JPG                                                   0000AF84Macintosh HD                   ABA78158:"/>
          <p:cNvPicPr>
            <a:picLocks noChangeAspect="1" noChangeArrowheads="1"/>
          </p:cNvPicPr>
          <p:nvPr/>
        </p:nvPicPr>
        <p:blipFill>
          <a:blip r:embed="rId6"/>
          <a:srcRect l="26097" t="9039"/>
          <a:stretch>
            <a:fillRect/>
          </a:stretch>
        </p:blipFill>
        <p:spPr bwMode="auto">
          <a:xfrm>
            <a:off x="54042" y="5378338"/>
            <a:ext cx="1624820" cy="1332406"/>
          </a:xfrm>
          <a:prstGeom prst="rect">
            <a:avLst/>
          </a:prstGeom>
          <a:noFill/>
        </p:spPr>
      </p:pic>
      <p:pic>
        <p:nvPicPr>
          <p:cNvPr id="16" name="Picture 9" descr="mainclamsSLIP.jpg                                              0009551AG4portableHD                   C387832A:"/>
          <p:cNvPicPr>
            <a:picLocks noChangeAspect="1" noChangeArrowheads="1"/>
          </p:cNvPicPr>
          <p:nvPr/>
        </p:nvPicPr>
        <p:blipFill>
          <a:blip r:embed="rId7"/>
          <a:srcRect/>
          <a:stretch>
            <a:fillRect/>
          </a:stretch>
        </p:blipFill>
        <p:spPr bwMode="auto">
          <a:xfrm>
            <a:off x="1696752" y="5712176"/>
            <a:ext cx="1779168" cy="998568"/>
          </a:xfrm>
          <a:prstGeom prst="rect">
            <a:avLst/>
          </a:prstGeom>
          <a:noFill/>
        </p:spPr>
      </p:pic>
      <p:pic>
        <p:nvPicPr>
          <p:cNvPr id="17" name="Picture 4" descr="G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0108" y="2360618"/>
            <a:ext cx="1387164" cy="1488050"/>
          </a:xfrm>
          <a:prstGeom prst="rect">
            <a:avLst/>
          </a:prstGeom>
          <a:noFill/>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02210" y="4458092"/>
            <a:ext cx="3169920" cy="2378252"/>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4487" y="759993"/>
            <a:ext cx="3878852" cy="2585902"/>
          </a:xfrm>
          <a:prstGeom prst="rect">
            <a:avLst/>
          </a:prstGeom>
        </p:spPr>
      </p:pic>
      <p:sp>
        <p:nvSpPr>
          <p:cNvPr id="8" name="TextBox 7"/>
          <p:cNvSpPr txBox="1"/>
          <p:nvPr/>
        </p:nvSpPr>
        <p:spPr>
          <a:xfrm>
            <a:off x="7246194" y="3046903"/>
            <a:ext cx="2005836" cy="276999"/>
          </a:xfrm>
          <a:prstGeom prst="rect">
            <a:avLst/>
          </a:prstGeom>
          <a:noFill/>
        </p:spPr>
        <p:txBody>
          <a:bodyPr wrap="square" rtlCol="0">
            <a:spAutoFit/>
          </a:bodyPr>
          <a:lstStyle/>
          <a:p>
            <a:r>
              <a:rPr lang="en-US" sz="1200" dirty="0">
                <a:solidFill>
                  <a:schemeClr val="bg1"/>
                </a:solidFill>
              </a:rPr>
              <a:t>[Charlie Wright, USFWS]</a:t>
            </a:r>
          </a:p>
        </p:txBody>
      </p:sp>
      <p:sp>
        <p:nvSpPr>
          <p:cNvPr id="9" name="TextBox 8"/>
          <p:cNvSpPr txBox="1"/>
          <p:nvPr/>
        </p:nvSpPr>
        <p:spPr>
          <a:xfrm>
            <a:off x="7387170" y="6544562"/>
            <a:ext cx="1676653" cy="276999"/>
          </a:xfrm>
          <a:prstGeom prst="rect">
            <a:avLst/>
          </a:prstGeom>
          <a:noFill/>
        </p:spPr>
        <p:txBody>
          <a:bodyPr wrap="square" rtlCol="0">
            <a:spAutoFit/>
          </a:bodyPr>
          <a:lstStyle/>
          <a:p>
            <a:r>
              <a:rPr lang="en-US" sz="1200" dirty="0"/>
              <a:t>[Tony </a:t>
            </a:r>
            <a:r>
              <a:rPr lang="en-US" sz="1200" dirty="0" err="1"/>
              <a:t>Fischbach</a:t>
            </a:r>
            <a:r>
              <a:rPr lang="en-US" sz="1200" dirty="0"/>
              <a:t>, USGS]</a:t>
            </a:r>
          </a:p>
        </p:txBody>
      </p:sp>
    </p:spTree>
    <p:extLst>
      <p:ext uri="{BB962C8B-B14F-4D97-AF65-F5344CB8AC3E}">
        <p14:creationId xmlns:p14="http://schemas.microsoft.com/office/powerpoint/2010/main" val="1758990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8" y="5211905"/>
            <a:ext cx="8941308" cy="1531188"/>
          </a:xfrm>
          <a:prstGeom prst="rect">
            <a:avLst/>
          </a:prstGeom>
          <a:noFill/>
        </p:spPr>
        <p:txBody>
          <a:bodyPr wrap="square" rtlCol="0">
            <a:spAutoFit/>
          </a:bodyPr>
          <a:lstStyle/>
          <a:p>
            <a:endParaRPr lang="en-US" sz="1350" dirty="0"/>
          </a:p>
          <a:p>
            <a:r>
              <a:rPr lang="en-US" sz="2000" dirty="0"/>
              <a:t>Samples from 10 minute clips at each  station are posted on </a:t>
            </a:r>
            <a:r>
              <a:rPr lang="en-US" sz="2000" dirty="0" err="1"/>
              <a:t>youtube.com</a:t>
            </a:r>
            <a:r>
              <a:rPr lang="en-US" sz="2000" dirty="0"/>
              <a:t> at: </a:t>
            </a:r>
            <a:r>
              <a:rPr lang="en-US" sz="2000" dirty="0">
                <a:hlinkClick r:id="rId2"/>
              </a:rPr>
              <a:t>https://www.youtube.com/watch?v=QGvJm1VjGrk&amp;index=15&amp;list=PL47bWgz8o1VnF23-mAnnGdTsEdupDEGei</a:t>
            </a:r>
            <a:endParaRPr lang="en-US" sz="2000" dirty="0"/>
          </a:p>
          <a:p>
            <a:r>
              <a:rPr lang="en-US" sz="2000" dirty="0"/>
              <a:t>Or search at </a:t>
            </a:r>
            <a:r>
              <a:rPr lang="en-US" sz="2000" dirty="0" err="1"/>
              <a:t>youtube.com</a:t>
            </a:r>
            <a:r>
              <a:rPr lang="en-US" sz="2000" dirty="0"/>
              <a:t> for “distributed biological observatory”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506" y="710163"/>
            <a:ext cx="6656832" cy="4501742"/>
          </a:xfrm>
          <a:prstGeom prst="rect">
            <a:avLst/>
          </a:prstGeom>
        </p:spPr>
      </p:pic>
      <p:sp>
        <p:nvSpPr>
          <p:cNvPr id="3" name="TextBox 2"/>
          <p:cNvSpPr txBox="1"/>
          <p:nvPr/>
        </p:nvSpPr>
        <p:spPr>
          <a:xfrm>
            <a:off x="0" y="139700"/>
            <a:ext cx="9144000" cy="738664"/>
          </a:xfrm>
          <a:prstGeom prst="rect">
            <a:avLst/>
          </a:prstGeom>
          <a:noFill/>
        </p:spPr>
        <p:txBody>
          <a:bodyPr wrap="square" rtlCol="0">
            <a:spAutoFit/>
          </a:bodyPr>
          <a:lstStyle/>
          <a:p>
            <a:pPr algn="ctr"/>
            <a:r>
              <a:rPr lang="en-US" sz="2400" b="1" dirty="0"/>
              <a:t>Distributed Biological Observatory Sea-floor Videos</a:t>
            </a:r>
          </a:p>
          <a:p>
            <a:endParaRPr lang="en-US" dirty="0"/>
          </a:p>
        </p:txBody>
      </p:sp>
    </p:spTree>
    <p:extLst>
      <p:ext uri="{BB962C8B-B14F-4D97-AF65-F5344CB8AC3E}">
        <p14:creationId xmlns:p14="http://schemas.microsoft.com/office/powerpoint/2010/main" val="50008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086" y="130629"/>
            <a:ext cx="8958943" cy="830997"/>
          </a:xfrm>
          <a:prstGeom prst="rect">
            <a:avLst/>
          </a:prstGeom>
          <a:noFill/>
        </p:spPr>
        <p:txBody>
          <a:bodyPr wrap="square" rtlCol="0">
            <a:spAutoFit/>
          </a:bodyPr>
          <a:lstStyle/>
          <a:p>
            <a:pPr algn="ctr"/>
            <a:r>
              <a:rPr lang="en-US" sz="2400" b="1" dirty="0"/>
              <a:t>Time series sites occupied in July annually from 1998-2015 in</a:t>
            </a:r>
          </a:p>
          <a:p>
            <a:pPr algn="ctr"/>
            <a:r>
              <a:rPr lang="en-US" sz="2400" b="1" dirty="0"/>
              <a:t> DBO1, DBO2, and DBO3</a:t>
            </a:r>
            <a:endParaRPr lang="en-US" sz="2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1667" r="27717" b="40185"/>
          <a:stretch/>
        </p:blipFill>
        <p:spPr>
          <a:xfrm>
            <a:off x="980468" y="961626"/>
            <a:ext cx="7172178" cy="5791200"/>
          </a:xfrm>
          <a:prstGeom prst="rect">
            <a:avLst/>
          </a:prstGeom>
        </p:spPr>
      </p:pic>
    </p:spTree>
    <p:extLst>
      <p:ext uri="{BB962C8B-B14F-4D97-AF65-F5344CB8AC3E}">
        <p14:creationId xmlns:p14="http://schemas.microsoft.com/office/powerpoint/2010/main" val="238337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P1010045.JPG                                                   00000014G3Macintosh HD                 B88589B1:"/>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alpha val="5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6306" name="Text Box 2"/>
          <p:cNvSpPr txBox="1">
            <a:spLocks noChangeArrowheads="1"/>
          </p:cNvSpPr>
          <p:nvPr/>
        </p:nvSpPr>
        <p:spPr bwMode="auto">
          <a:xfrm>
            <a:off x="0" y="6521450"/>
            <a:ext cx="184150" cy="336550"/>
          </a:xfrm>
          <a:prstGeom prst="rect">
            <a:avLst/>
          </a:prstGeom>
          <a:noFill/>
          <a:ln w="9525">
            <a:noFill/>
            <a:miter lim="800000"/>
            <a:headEnd/>
            <a:tailEnd/>
          </a:ln>
          <a:effectLst/>
        </p:spPr>
        <p:txBody>
          <a:bodyPr wrap="none">
            <a:prstTxWarp prst="textNoShape">
              <a:avLst/>
            </a:prstTxWarp>
            <a:spAutoFit/>
          </a:bodyPr>
          <a:lstStyle/>
          <a:p>
            <a:pPr defTabSz="914400" fontAlgn="base">
              <a:spcBef>
                <a:spcPct val="0"/>
              </a:spcBef>
              <a:spcAft>
                <a:spcPct val="0"/>
              </a:spcAft>
            </a:pPr>
            <a:endParaRPr lang="en-US" sz="1600" b="1">
              <a:solidFill>
                <a:srgbClr val="3E5BA3"/>
              </a:solidFill>
              <a:latin typeface="Arial" charset="0"/>
            </a:endParaRPr>
          </a:p>
        </p:txBody>
      </p:sp>
      <p:sp>
        <p:nvSpPr>
          <p:cNvPr id="866308" name="Text Box 4"/>
          <p:cNvSpPr txBox="1">
            <a:spLocks noChangeArrowheads="1"/>
          </p:cNvSpPr>
          <p:nvPr/>
        </p:nvSpPr>
        <p:spPr bwMode="auto">
          <a:xfrm>
            <a:off x="45801" y="2441451"/>
            <a:ext cx="4279900" cy="2246769"/>
          </a:xfrm>
          <a:prstGeom prst="rect">
            <a:avLst/>
          </a:prstGeom>
          <a:noFill/>
          <a:ln w="9525">
            <a:noFill/>
            <a:miter lim="800000"/>
            <a:headEnd/>
            <a:tailEnd/>
          </a:ln>
          <a:effectLst/>
        </p:spPr>
        <p:txBody>
          <a:bodyPr wrap="square">
            <a:prstTxWarp prst="textNoShape">
              <a:avLst/>
            </a:prstTxWarp>
            <a:spAutoFit/>
          </a:bodyPr>
          <a:lstStyle/>
          <a:p>
            <a:pPr defTabSz="914400" eaLnBrk="0" fontAlgn="base" hangingPunct="0">
              <a:spcBef>
                <a:spcPct val="50000"/>
              </a:spcBef>
              <a:spcAft>
                <a:spcPct val="0"/>
              </a:spcAft>
              <a:buFontTx/>
              <a:buChar char="•"/>
            </a:pPr>
            <a:r>
              <a:rPr lang="en-US" sz="2000" dirty="0">
                <a:solidFill>
                  <a:srgbClr val="000000"/>
                </a:solidFill>
                <a:latin typeface="Arial" charset="0"/>
              </a:rPr>
              <a:t> feed on 3 species of bivalves </a:t>
            </a:r>
          </a:p>
          <a:p>
            <a:pPr defTabSz="914400" eaLnBrk="0" fontAlgn="base" hangingPunct="0">
              <a:spcBef>
                <a:spcPct val="50000"/>
              </a:spcBef>
              <a:spcAft>
                <a:spcPct val="0"/>
              </a:spcAft>
              <a:buFontTx/>
              <a:buChar char="•"/>
            </a:pPr>
            <a:r>
              <a:rPr lang="en-US" sz="2000" dirty="0">
                <a:solidFill>
                  <a:srgbClr val="000000"/>
                </a:solidFill>
                <a:latin typeface="Arial" charset="0"/>
              </a:rPr>
              <a:t> shallow shelf system, high cascade potential lower to higher trophic levels</a:t>
            </a:r>
          </a:p>
          <a:p>
            <a:pPr defTabSz="914400" eaLnBrk="0" fontAlgn="base" hangingPunct="0">
              <a:spcBef>
                <a:spcPct val="50000"/>
              </a:spcBef>
              <a:spcAft>
                <a:spcPct val="0"/>
              </a:spcAft>
              <a:buFontTx/>
              <a:buChar char="•"/>
            </a:pPr>
            <a:r>
              <a:rPr lang="en-US" sz="2000" dirty="0">
                <a:solidFill>
                  <a:srgbClr val="000000"/>
                </a:solidFill>
                <a:latin typeface="Arial" charset="0"/>
              </a:rPr>
              <a:t> ocean acidification potential dissolve bivalve shells</a:t>
            </a:r>
            <a:endParaRPr lang="en-US" sz="2000" b="1" dirty="0">
              <a:solidFill>
                <a:srgbClr val="000000"/>
              </a:solidFill>
              <a:latin typeface="Arial" charset="0"/>
            </a:endParaRPr>
          </a:p>
        </p:txBody>
      </p:sp>
      <p:pic>
        <p:nvPicPr>
          <p:cNvPr id="866309" name="Picture 5" descr="SP9D07~1.JPG                                                   0000AF84Macintosh HD                   ABA78158:"/>
          <p:cNvPicPr>
            <a:picLocks noChangeAspect="1" noChangeArrowheads="1"/>
          </p:cNvPicPr>
          <p:nvPr/>
        </p:nvPicPr>
        <p:blipFill>
          <a:blip r:embed="rId4"/>
          <a:srcRect/>
          <a:stretch>
            <a:fillRect/>
          </a:stretch>
        </p:blipFill>
        <p:spPr bwMode="auto">
          <a:xfrm>
            <a:off x="0" y="1299535"/>
            <a:ext cx="1371600" cy="914206"/>
          </a:xfrm>
          <a:prstGeom prst="rect">
            <a:avLst/>
          </a:prstGeom>
          <a:noFill/>
        </p:spPr>
      </p:pic>
      <p:sp>
        <p:nvSpPr>
          <p:cNvPr id="866311" name="Text Box 7"/>
          <p:cNvSpPr txBox="1">
            <a:spLocks noChangeArrowheads="1"/>
          </p:cNvSpPr>
          <p:nvPr/>
        </p:nvSpPr>
        <p:spPr bwMode="auto">
          <a:xfrm>
            <a:off x="0" y="64168"/>
            <a:ext cx="9144000" cy="1077218"/>
          </a:xfrm>
          <a:prstGeom prst="rect">
            <a:avLst/>
          </a:prstGeom>
          <a:noFill/>
          <a:ln w="9525">
            <a:noFill/>
            <a:miter lim="800000"/>
            <a:headEnd/>
            <a:tailEnd/>
          </a:ln>
          <a:effectLst/>
        </p:spPr>
        <p:txBody>
          <a:bodyPr>
            <a:prstTxWarp prst="textNoShape">
              <a:avLst/>
            </a:prstTxWarp>
            <a:spAutoFit/>
          </a:bodyPr>
          <a:lstStyle/>
          <a:p>
            <a:pPr algn="ctr" defTabSz="914400" fontAlgn="base">
              <a:spcBef>
                <a:spcPct val="50000"/>
              </a:spcBef>
              <a:spcAft>
                <a:spcPct val="0"/>
              </a:spcAft>
            </a:pPr>
            <a:r>
              <a:rPr lang="en-US" sz="3200" b="1" dirty="0">
                <a:solidFill>
                  <a:srgbClr val="000000"/>
                </a:solidFill>
                <a:latin typeface="Arial" charset="0"/>
              </a:rPr>
              <a:t>Threatened spectacled eiders keyed to sea ice and specific bivalves (DBO1)</a:t>
            </a:r>
          </a:p>
        </p:txBody>
      </p:sp>
      <p:pic>
        <p:nvPicPr>
          <p:cNvPr id="866313" name="Picture 9" descr="mainclamsSLIP.jpg                                              0009551AG4portableHD                   C387832A:"/>
          <p:cNvPicPr>
            <a:picLocks noChangeAspect="1" noChangeArrowheads="1"/>
          </p:cNvPicPr>
          <p:nvPr/>
        </p:nvPicPr>
        <p:blipFill>
          <a:blip r:embed="rId5"/>
          <a:srcRect/>
          <a:stretch>
            <a:fillRect/>
          </a:stretch>
        </p:blipFill>
        <p:spPr bwMode="auto">
          <a:xfrm>
            <a:off x="2486440" y="1299535"/>
            <a:ext cx="1628861" cy="914206"/>
          </a:xfrm>
          <a:prstGeom prst="rect">
            <a:avLst/>
          </a:prstGeom>
          <a:noFill/>
        </p:spPr>
      </p:pic>
      <p:sp>
        <p:nvSpPr>
          <p:cNvPr id="866314" name="Text Box 10"/>
          <p:cNvSpPr txBox="1">
            <a:spLocks noChangeArrowheads="1"/>
          </p:cNvSpPr>
          <p:nvPr/>
        </p:nvSpPr>
        <p:spPr bwMode="auto">
          <a:xfrm>
            <a:off x="2318477" y="4596514"/>
            <a:ext cx="1192029" cy="246221"/>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50000"/>
              </a:spcBef>
              <a:spcAft>
                <a:spcPct val="0"/>
              </a:spcAft>
            </a:pPr>
            <a:r>
              <a:rPr lang="en-US" sz="1000" dirty="0">
                <a:solidFill>
                  <a:srgbClr val="FFFFFF"/>
                </a:solidFill>
                <a:latin typeface="Arial" charset="0"/>
              </a:rPr>
              <a:t>[Andrew  </a:t>
            </a:r>
            <a:r>
              <a:rPr lang="en-US" sz="1000" dirty="0" err="1">
                <a:solidFill>
                  <a:schemeClr val="bg1"/>
                </a:solidFill>
                <a:latin typeface="Arial" charset="0"/>
              </a:rPr>
              <a:t>Trites</a:t>
            </a:r>
            <a:r>
              <a:rPr lang="en-US" sz="1000" dirty="0">
                <a:solidFill>
                  <a:srgbClr val="FFFFFF"/>
                </a:solidFill>
                <a:latin typeface="Arial" charset="0"/>
              </a:rPr>
              <a:t>]</a:t>
            </a:r>
          </a:p>
        </p:txBody>
      </p:sp>
      <p:pic>
        <p:nvPicPr>
          <p:cNvPr id="866307" name="Picture 3" descr="SPEIMA~1.JPG                                                   0000AF84Macintosh HD                   ABA78158:"/>
          <p:cNvPicPr>
            <a:picLocks noChangeAspect="1" noChangeArrowheads="1"/>
          </p:cNvPicPr>
          <p:nvPr/>
        </p:nvPicPr>
        <p:blipFill>
          <a:blip r:embed="rId6"/>
          <a:srcRect l="26097" t="9039"/>
          <a:stretch>
            <a:fillRect/>
          </a:stretch>
        </p:blipFill>
        <p:spPr bwMode="auto">
          <a:xfrm>
            <a:off x="1371600" y="1299535"/>
            <a:ext cx="1114840" cy="914206"/>
          </a:xfrm>
          <a:prstGeom prst="rect">
            <a:avLst/>
          </a:prstGeom>
          <a:noFill/>
        </p:spPr>
      </p:pic>
      <p:pic>
        <p:nvPicPr>
          <p:cNvPr id="11" name="Picture 2" descr="Grebmeier2.bmp                                                 000B5D78G4portableHD                   BC2CE8E4:"/>
          <p:cNvPicPr>
            <a:picLocks noChangeAspect="1" noChangeArrowheads="1"/>
          </p:cNvPicPr>
          <p:nvPr/>
        </p:nvPicPr>
        <p:blipFill>
          <a:blip r:embed="rId7"/>
          <a:srcRect b="50577"/>
          <a:stretch>
            <a:fillRect/>
          </a:stretch>
        </p:blipFill>
        <p:spPr bwMode="auto">
          <a:xfrm>
            <a:off x="3155950" y="4448922"/>
            <a:ext cx="5988050" cy="2073275"/>
          </a:xfrm>
          <a:prstGeom prst="rect">
            <a:avLst/>
          </a:prstGeom>
          <a:noFill/>
        </p:spPr>
      </p:pic>
      <p:sp>
        <p:nvSpPr>
          <p:cNvPr id="12" name="Text Box 4"/>
          <p:cNvSpPr txBox="1">
            <a:spLocks noChangeArrowheads="1"/>
          </p:cNvSpPr>
          <p:nvPr/>
        </p:nvSpPr>
        <p:spPr bwMode="auto">
          <a:xfrm>
            <a:off x="6704806" y="6385026"/>
            <a:ext cx="2261394" cy="246221"/>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50000"/>
              </a:spcBef>
              <a:spcAft>
                <a:spcPct val="0"/>
              </a:spcAft>
            </a:pPr>
            <a:r>
              <a:rPr lang="en-US" sz="1000" dirty="0">
                <a:solidFill>
                  <a:srgbClr val="000000"/>
                </a:solidFill>
                <a:latin typeface="Arial" charset="0"/>
              </a:rPr>
              <a:t>[Grebmeier et al. 2006, Science 311]</a:t>
            </a:r>
          </a:p>
        </p:txBody>
      </p:sp>
      <p:sp>
        <p:nvSpPr>
          <p:cNvPr id="13" name="Line 10"/>
          <p:cNvSpPr>
            <a:spLocks noChangeShapeType="1"/>
          </p:cNvSpPr>
          <p:nvPr/>
        </p:nvSpPr>
        <p:spPr bwMode="auto">
          <a:xfrm>
            <a:off x="2877092" y="4991100"/>
            <a:ext cx="2561496" cy="596900"/>
          </a:xfrm>
          <a:prstGeom prst="line">
            <a:avLst/>
          </a:prstGeom>
          <a:noFill/>
          <a:ln w="31750">
            <a:solidFill>
              <a:schemeClr val="tx1"/>
            </a:solidFill>
            <a:round/>
            <a:headEnd/>
            <a:tailEnd type="triangle" w="med" len="med"/>
          </a:ln>
          <a:effectLst/>
        </p:spPr>
        <p:txBody>
          <a:bodyPr wrap="none" anchor="ctr">
            <a:prstTxWarp prst="textNoShape">
              <a:avLst/>
            </a:prstTxWarp>
          </a:bodyPr>
          <a:lstStyle/>
          <a:p>
            <a:pPr defTabSz="914400" fontAlgn="base">
              <a:spcBef>
                <a:spcPct val="0"/>
              </a:spcBef>
              <a:spcAft>
                <a:spcPct val="0"/>
              </a:spcAft>
            </a:pPr>
            <a:endParaRPr lang="en-US">
              <a:solidFill>
                <a:srgbClr val="000000"/>
              </a:solidFill>
              <a:latin typeface="Arial" charset="0"/>
            </a:endParaRPr>
          </a:p>
        </p:txBody>
      </p:sp>
      <p:sp>
        <p:nvSpPr>
          <p:cNvPr id="14" name="Text Box 11"/>
          <p:cNvSpPr txBox="1">
            <a:spLocks noChangeArrowheads="1"/>
          </p:cNvSpPr>
          <p:nvPr/>
        </p:nvSpPr>
        <p:spPr bwMode="auto">
          <a:xfrm>
            <a:off x="45801" y="4692255"/>
            <a:ext cx="2831291" cy="1938992"/>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50000"/>
              </a:spcBef>
              <a:spcAft>
                <a:spcPct val="0"/>
              </a:spcAft>
              <a:buFontTx/>
              <a:buChar char="•"/>
            </a:pPr>
            <a:r>
              <a:rPr lang="en-US" dirty="0">
                <a:solidFill>
                  <a:srgbClr val="000000"/>
                </a:solidFill>
                <a:latin typeface="Arial" charset="0"/>
              </a:rPr>
              <a:t> </a:t>
            </a:r>
            <a:r>
              <a:rPr lang="en-US" sz="2000" dirty="0">
                <a:solidFill>
                  <a:srgbClr val="000000"/>
                </a:solidFill>
                <a:latin typeface="Arial" charset="0"/>
              </a:rPr>
              <a:t>extent &amp; duration cold pool (&lt;0°C) critical to benthic </a:t>
            </a:r>
            <a:r>
              <a:rPr lang="en-US" sz="2000" dirty="0" err="1">
                <a:solidFill>
                  <a:srgbClr val="000000"/>
                </a:solidFill>
                <a:latin typeface="Arial" charset="0"/>
              </a:rPr>
              <a:t>infauna</a:t>
            </a:r>
            <a:r>
              <a:rPr lang="en-US" sz="2000" dirty="0">
                <a:solidFill>
                  <a:srgbClr val="000000"/>
                </a:solidFill>
                <a:latin typeface="Arial" charset="0"/>
              </a:rPr>
              <a:t> by exclusion of benthic fish and </a:t>
            </a:r>
            <a:r>
              <a:rPr lang="en-US" sz="2000" dirty="0" err="1">
                <a:solidFill>
                  <a:srgbClr val="000000"/>
                </a:solidFill>
                <a:latin typeface="Arial" charset="0"/>
              </a:rPr>
              <a:t>epibenthic</a:t>
            </a:r>
            <a:r>
              <a:rPr lang="en-US" sz="2000" dirty="0">
                <a:solidFill>
                  <a:srgbClr val="000000"/>
                </a:solidFill>
                <a:latin typeface="Arial" charset="0"/>
              </a:rPr>
              <a:t> predators</a:t>
            </a:r>
          </a:p>
        </p:txBody>
      </p:sp>
      <p:pic>
        <p:nvPicPr>
          <p:cNvPr id="2" name="Picture 1" descr="eiders_lg Andrew Trit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5301" y="1299535"/>
            <a:ext cx="4957646" cy="2788676"/>
          </a:xfrm>
          <a:prstGeom prst="rect">
            <a:avLst/>
          </a:prstGeom>
        </p:spPr>
      </p:pic>
      <p:sp>
        <p:nvSpPr>
          <p:cNvPr id="4" name="TextBox 3"/>
          <p:cNvSpPr txBox="1"/>
          <p:nvPr/>
        </p:nvSpPr>
        <p:spPr>
          <a:xfrm>
            <a:off x="7585138" y="4084200"/>
            <a:ext cx="1487809" cy="246221"/>
          </a:xfrm>
          <a:prstGeom prst="rect">
            <a:avLst/>
          </a:prstGeom>
          <a:noFill/>
        </p:spPr>
        <p:txBody>
          <a:bodyPr wrap="square" rtlCol="0">
            <a:spAutoFit/>
          </a:bodyPr>
          <a:lstStyle/>
          <a:p>
            <a:r>
              <a:rPr lang="en-US" sz="1000" dirty="0">
                <a:solidFill>
                  <a:srgbClr val="000000"/>
                </a:solidFill>
                <a:latin typeface="Arial"/>
              </a:rPr>
              <a:t>[courtesy Matt </a:t>
            </a:r>
            <a:r>
              <a:rPr lang="en-US" sz="1000" dirty="0" err="1">
                <a:solidFill>
                  <a:srgbClr val="000000"/>
                </a:solidFill>
                <a:latin typeface="Arial"/>
              </a:rPr>
              <a:t>Sexson</a:t>
            </a:r>
            <a:r>
              <a:rPr lang="en-US" sz="1000" dirty="0">
                <a:solidFill>
                  <a:srgbClr val="000000"/>
                </a:solidFill>
                <a:latin typeface="Arial"/>
              </a:rPr>
              <a:t>]</a:t>
            </a:r>
          </a:p>
        </p:txBody>
      </p:sp>
    </p:spTree>
    <p:extLst>
      <p:ext uri="{BB962C8B-B14F-4D97-AF65-F5344CB8AC3E}">
        <p14:creationId xmlns:p14="http://schemas.microsoft.com/office/powerpoint/2010/main" val="54647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92200" y="932597"/>
            <a:ext cx="6756400" cy="4809104"/>
            <a:chOff x="821597" y="1181100"/>
            <a:chExt cx="7114090" cy="5063702"/>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8" t="5072" r="128" b="-550"/>
            <a:stretch/>
          </p:blipFill>
          <p:spPr>
            <a:xfrm>
              <a:off x="821597" y="1181100"/>
              <a:ext cx="7114090" cy="5063702"/>
            </a:xfrm>
            <a:prstGeom prst="rect">
              <a:avLst/>
            </a:prstGeom>
          </p:spPr>
        </p:pic>
        <p:sp>
          <p:nvSpPr>
            <p:cNvPr id="4" name="TextBox 3"/>
            <p:cNvSpPr txBox="1"/>
            <p:nvPr/>
          </p:nvSpPr>
          <p:spPr>
            <a:xfrm>
              <a:off x="1778000" y="1320800"/>
              <a:ext cx="1028700" cy="400110"/>
            </a:xfrm>
            <a:prstGeom prst="rect">
              <a:avLst/>
            </a:prstGeom>
            <a:noFill/>
          </p:spPr>
          <p:txBody>
            <a:bodyPr wrap="square" rtlCol="0">
              <a:spAutoFit/>
            </a:bodyPr>
            <a:lstStyle/>
            <a:p>
              <a:r>
                <a:rPr lang="en-US" sz="2000" b="1" dirty="0"/>
                <a:t>DBO1</a:t>
              </a:r>
            </a:p>
          </p:txBody>
        </p:sp>
      </p:grpSp>
      <p:sp>
        <p:nvSpPr>
          <p:cNvPr id="7" name="TextBox 6"/>
          <p:cNvSpPr txBox="1"/>
          <p:nvPr/>
        </p:nvSpPr>
        <p:spPr>
          <a:xfrm>
            <a:off x="0" y="101600"/>
            <a:ext cx="9144000" cy="830997"/>
          </a:xfrm>
          <a:prstGeom prst="rect">
            <a:avLst/>
          </a:prstGeom>
          <a:noFill/>
        </p:spPr>
        <p:txBody>
          <a:bodyPr wrap="square" rtlCol="0">
            <a:spAutoFit/>
          </a:bodyPr>
          <a:lstStyle/>
          <a:p>
            <a:pPr algn="ctr"/>
            <a:r>
              <a:rPr lang="en-US" sz="2400" b="1" dirty="0"/>
              <a:t>Sea ice trends (Freeze-up, Annual Persistence, and Breakup)</a:t>
            </a:r>
          </a:p>
          <a:p>
            <a:pPr algn="ctr"/>
            <a:r>
              <a:rPr lang="en-US" sz="2400" b="1" dirty="0"/>
              <a:t> in the northern Bering Sea (DBO1)</a:t>
            </a:r>
          </a:p>
        </p:txBody>
      </p:sp>
      <p:sp>
        <p:nvSpPr>
          <p:cNvPr id="9" name="TextBox 8"/>
          <p:cNvSpPr txBox="1"/>
          <p:nvPr/>
        </p:nvSpPr>
        <p:spPr>
          <a:xfrm>
            <a:off x="0" y="5926367"/>
            <a:ext cx="9004300" cy="646331"/>
          </a:xfrm>
          <a:prstGeom prst="rect">
            <a:avLst/>
          </a:prstGeom>
          <a:noFill/>
        </p:spPr>
        <p:txBody>
          <a:bodyPr wrap="square" rtlCol="0">
            <a:spAutoFit/>
          </a:bodyPr>
          <a:lstStyle/>
          <a:p>
            <a:pPr marL="285750" indent="-285750">
              <a:buFont typeface="Arial" charset="0"/>
              <a:buChar char="•"/>
            </a:pPr>
            <a:r>
              <a:rPr lang="en-US" dirty="0"/>
              <a:t>gray boxes outline the time period of the focused 1998-2015 </a:t>
            </a:r>
            <a:r>
              <a:rPr lang="en-US" dirty="0" err="1"/>
              <a:t>macrofaunal</a:t>
            </a:r>
            <a:r>
              <a:rPr lang="en-US" dirty="0"/>
              <a:t> biomass analysis</a:t>
            </a:r>
          </a:p>
          <a:p>
            <a:pPr marL="285750" indent="-285750">
              <a:buFont typeface="Arial" charset="0"/>
              <a:buChar char="•"/>
            </a:pPr>
            <a:r>
              <a:rPr lang="en-US" dirty="0"/>
              <a:t>yellow circles indicate significant outliers at p&lt;0.0001, using Grubb’s test for outliers </a:t>
            </a:r>
          </a:p>
        </p:txBody>
      </p:sp>
    </p:spTree>
    <p:extLst>
      <p:ext uri="{BB962C8B-B14F-4D97-AF65-F5344CB8AC3E}">
        <p14:creationId xmlns:p14="http://schemas.microsoft.com/office/powerpoint/2010/main" val="204137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660"/>
            <a:ext cx="4840941" cy="461665"/>
          </a:xfrm>
          <a:prstGeom prst="rect">
            <a:avLst/>
          </a:prstGeom>
          <a:noFill/>
        </p:spPr>
        <p:txBody>
          <a:bodyPr wrap="square" rtlCol="0">
            <a:spAutoFit/>
          </a:bodyPr>
          <a:lstStyle/>
          <a:p>
            <a:pPr algn="ctr"/>
            <a:r>
              <a:rPr lang="en-US" sz="2400" b="1" dirty="0"/>
              <a:t>SWL July 2017-DBO1: Hydrography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79" y="584474"/>
            <a:ext cx="2537053" cy="1973263"/>
          </a:xfrm>
          <a:prstGeom prst="rect">
            <a:avLst/>
          </a:prstGeom>
        </p:spPr>
      </p:pic>
      <p:cxnSp>
        <p:nvCxnSpPr>
          <p:cNvPr id="12" name="Straight Connector 11"/>
          <p:cNvCxnSpPr/>
          <p:nvPr/>
        </p:nvCxnSpPr>
        <p:spPr>
          <a:xfrm flipH="1">
            <a:off x="856812" y="1019164"/>
            <a:ext cx="1994946" cy="1266414"/>
          </a:xfrm>
          <a:prstGeom prst="line">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562" y="549714"/>
            <a:ext cx="1699700" cy="173586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626" y="2755028"/>
            <a:ext cx="4317688" cy="185722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785" y="4723123"/>
            <a:ext cx="4291600" cy="187233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1001" y="194845"/>
            <a:ext cx="3639070" cy="15803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6476" y="3405048"/>
            <a:ext cx="3691040" cy="1610324"/>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471" y="1809314"/>
            <a:ext cx="3657600" cy="1595734"/>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1736" y="5015372"/>
            <a:ext cx="3657600" cy="1611222"/>
          </a:xfrm>
          <a:prstGeom prst="rect">
            <a:avLst/>
          </a:prstGeom>
        </p:spPr>
      </p:pic>
      <p:sp>
        <p:nvSpPr>
          <p:cNvPr id="20" name="Rectangle 19"/>
          <p:cNvSpPr/>
          <p:nvPr/>
        </p:nvSpPr>
        <p:spPr>
          <a:xfrm>
            <a:off x="8464751" y="314534"/>
            <a:ext cx="282765" cy="2689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43" y="6578213"/>
            <a:ext cx="1921232" cy="276999"/>
          </a:xfrm>
          <a:prstGeom prst="rect">
            <a:avLst/>
          </a:prstGeom>
        </p:spPr>
        <p:txBody>
          <a:bodyPr wrap="none">
            <a:spAutoFit/>
          </a:bodyPr>
          <a:lstStyle/>
          <a:p>
            <a:r>
              <a:rPr lang="en-US" sz="1200" dirty="0">
                <a:latin typeface="Calibri" charset="0"/>
                <a:ea typeface="Calibri" charset="0"/>
                <a:cs typeface="Calibri" charset="0"/>
              </a:rPr>
              <a:t>[Grebmeier, Cooper], </a:t>
            </a:r>
            <a:r>
              <a:rPr lang="en-US" sz="1200" dirty="0" err="1">
                <a:latin typeface="Calibri" charset="0"/>
                <a:ea typeface="Calibri" charset="0"/>
                <a:cs typeface="Calibri" charset="0"/>
              </a:rPr>
              <a:t>Vagle</a:t>
            </a:r>
            <a:r>
              <a:rPr lang="en-US" sz="1200" dirty="0">
                <a:latin typeface="Calibri" charset="0"/>
                <a:ea typeface="Calibri" charset="0"/>
                <a:cs typeface="Calibri" charset="0"/>
              </a:rPr>
              <a:t>]</a:t>
            </a:r>
          </a:p>
        </p:txBody>
      </p:sp>
      <p:sp>
        <p:nvSpPr>
          <p:cNvPr id="3" name="TextBox 2"/>
          <p:cNvSpPr txBox="1"/>
          <p:nvPr/>
        </p:nvSpPr>
        <p:spPr>
          <a:xfrm>
            <a:off x="1156419" y="5750759"/>
            <a:ext cx="2225040" cy="646331"/>
          </a:xfrm>
          <a:prstGeom prst="rect">
            <a:avLst/>
          </a:prstGeom>
          <a:noFill/>
        </p:spPr>
        <p:txBody>
          <a:bodyPr wrap="square" rtlCol="0">
            <a:spAutoFit/>
          </a:bodyPr>
          <a:lstStyle/>
          <a:p>
            <a:r>
              <a:rPr lang="en-US" dirty="0">
                <a:solidFill>
                  <a:schemeClr val="bg1"/>
                </a:solidFill>
              </a:rPr>
              <a:t>Water temperature &lt;0°C year-round</a:t>
            </a:r>
          </a:p>
        </p:txBody>
      </p:sp>
    </p:spTree>
    <p:extLst>
      <p:ext uri="{BB962C8B-B14F-4D97-AF65-F5344CB8AC3E}">
        <p14:creationId xmlns:p14="http://schemas.microsoft.com/office/powerpoint/2010/main" val="40415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6650"/>
          <a:stretch/>
        </p:blipFill>
        <p:spPr>
          <a:xfrm>
            <a:off x="1228298" y="1121754"/>
            <a:ext cx="6687404" cy="5541522"/>
          </a:xfrm>
          <a:prstGeom prst="rect">
            <a:avLst/>
          </a:prstGeom>
        </p:spPr>
      </p:pic>
      <p:sp>
        <p:nvSpPr>
          <p:cNvPr id="5" name="TextBox 4"/>
          <p:cNvSpPr txBox="1"/>
          <p:nvPr/>
        </p:nvSpPr>
        <p:spPr>
          <a:xfrm>
            <a:off x="0" y="151079"/>
            <a:ext cx="9144000" cy="830997"/>
          </a:xfrm>
          <a:prstGeom prst="rect">
            <a:avLst/>
          </a:prstGeom>
          <a:noFill/>
        </p:spPr>
        <p:txBody>
          <a:bodyPr wrap="square" rtlCol="0">
            <a:spAutoFit/>
          </a:bodyPr>
          <a:lstStyle/>
          <a:p>
            <a:pPr algn="ctr"/>
            <a:r>
              <a:rPr lang="en-US" sz="2400" b="1" dirty="0"/>
              <a:t>Satellite-based Chlorophyll a concentrations (mg/m</a:t>
            </a:r>
            <a:r>
              <a:rPr lang="en-US" sz="2400" b="1" baseline="30000" dirty="0"/>
              <a:t>2</a:t>
            </a:r>
            <a:r>
              <a:rPr lang="en-US" sz="2400" b="1" dirty="0"/>
              <a:t>)</a:t>
            </a:r>
          </a:p>
          <a:p>
            <a:pPr algn="ctr"/>
            <a:r>
              <a:rPr lang="en-US" sz="2400" b="1" dirty="0"/>
              <a:t>South of St. Lawrence Island (DBO1)</a:t>
            </a:r>
          </a:p>
        </p:txBody>
      </p:sp>
      <p:sp>
        <p:nvSpPr>
          <p:cNvPr id="2" name="Rectangle 1"/>
          <p:cNvSpPr/>
          <p:nvPr/>
        </p:nvSpPr>
        <p:spPr>
          <a:xfrm>
            <a:off x="6453686" y="6509388"/>
            <a:ext cx="1462016" cy="307777"/>
          </a:xfrm>
          <a:prstGeom prst="rect">
            <a:avLst/>
          </a:prstGeom>
        </p:spPr>
        <p:txBody>
          <a:bodyPr wrap="square">
            <a:spAutoFit/>
          </a:bodyPr>
          <a:lstStyle/>
          <a:p>
            <a:r>
              <a:rPr lang="en-US" sz="1400" dirty="0"/>
              <a:t>[courtesy K. Frey]</a:t>
            </a:r>
          </a:p>
        </p:txBody>
      </p:sp>
    </p:spTree>
    <p:extLst>
      <p:ext uri="{BB962C8B-B14F-4D97-AF65-F5344CB8AC3E}">
        <p14:creationId xmlns:p14="http://schemas.microsoft.com/office/powerpoint/2010/main" val="49261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9094"/>
            <a:ext cx="9143999" cy="523220"/>
          </a:xfrm>
          <a:prstGeom prst="rect">
            <a:avLst/>
          </a:prstGeom>
        </p:spPr>
        <p:txBody>
          <a:bodyPr wrap="square">
            <a:spAutoFit/>
          </a:bodyPr>
          <a:lstStyle/>
          <a:p>
            <a:pPr algn="ctr"/>
            <a:r>
              <a:rPr lang="en-US" sz="2800" b="1" kern="0" dirty="0">
                <a:solidFill>
                  <a:srgbClr val="000000"/>
                </a:solidFill>
                <a:ea typeface="メイリオ" charset="-128"/>
              </a:rPr>
              <a:t>DBO1 - St. Lawrence Island Polynya region</a:t>
            </a:r>
          </a:p>
        </p:txBody>
      </p:sp>
      <p:pic>
        <p:nvPicPr>
          <p:cNvPr id="2" name="SLIP5 201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7399" y="806450"/>
            <a:ext cx="7569200" cy="5676900"/>
          </a:xfrm>
          <a:prstGeom prst="rect">
            <a:avLst/>
          </a:prstGeom>
        </p:spPr>
      </p:pic>
    </p:spTree>
    <p:extLst>
      <p:ext uri="{BB962C8B-B14F-4D97-AF65-F5344CB8AC3E}">
        <p14:creationId xmlns:p14="http://schemas.microsoft.com/office/powerpoint/2010/main" val="256308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83" y="860286"/>
            <a:ext cx="7884852" cy="5043714"/>
          </a:xfrm>
          <a:prstGeom prst="rect">
            <a:avLst/>
          </a:prstGeom>
        </p:spPr>
      </p:pic>
      <p:sp>
        <p:nvSpPr>
          <p:cNvPr id="3" name="TextBox 2"/>
          <p:cNvSpPr txBox="1"/>
          <p:nvPr/>
        </p:nvSpPr>
        <p:spPr>
          <a:xfrm>
            <a:off x="0" y="177191"/>
            <a:ext cx="9144000" cy="523220"/>
          </a:xfrm>
          <a:prstGeom prst="rect">
            <a:avLst/>
          </a:prstGeom>
          <a:noFill/>
        </p:spPr>
        <p:txBody>
          <a:bodyPr wrap="square" rtlCol="0">
            <a:spAutoFit/>
          </a:bodyPr>
          <a:lstStyle/>
          <a:p>
            <a:pPr algn="ctr"/>
            <a:r>
              <a:rPr lang="en-US" sz="2800" b="1" dirty="0"/>
              <a:t>Time series benthic </a:t>
            </a:r>
            <a:r>
              <a:rPr lang="en-US" sz="2800" b="1"/>
              <a:t>biomass for the DBO1 region</a:t>
            </a:r>
            <a:endParaRPr lang="en-US" sz="2800" b="1" dirty="0"/>
          </a:p>
        </p:txBody>
      </p:sp>
      <p:sp>
        <p:nvSpPr>
          <p:cNvPr id="4" name="TextBox 3"/>
          <p:cNvSpPr txBox="1"/>
          <p:nvPr/>
        </p:nvSpPr>
        <p:spPr>
          <a:xfrm>
            <a:off x="622300" y="6032500"/>
            <a:ext cx="8140700" cy="923330"/>
          </a:xfrm>
          <a:prstGeom prst="rect">
            <a:avLst/>
          </a:prstGeom>
          <a:noFill/>
        </p:spPr>
        <p:txBody>
          <a:bodyPr wrap="square" rtlCol="0">
            <a:spAutoFit/>
          </a:bodyPr>
          <a:lstStyle/>
          <a:p>
            <a:pPr marL="285750" indent="-285750">
              <a:buFont typeface="Arial" charset="0"/>
              <a:buChar char="•"/>
            </a:pPr>
            <a:r>
              <a:rPr lang="en-US" dirty="0"/>
              <a:t>Significant declining trend (dotted lines) in southern SLIP1-3 stations and average values </a:t>
            </a:r>
            <a:r>
              <a:rPr lang="en-US"/>
              <a:t>using Mann-Kendall </a:t>
            </a:r>
            <a:r>
              <a:rPr lang="en-US" dirty="0"/>
              <a:t>(Kendall’s tau) trend analysis (p&lt;0.0001)</a:t>
            </a:r>
          </a:p>
          <a:p>
            <a:pPr marL="285750" indent="-285750">
              <a:buFont typeface="Arial" charset="0"/>
              <a:buChar char="•"/>
            </a:pPr>
            <a:endParaRPr lang="en-US" dirty="0"/>
          </a:p>
        </p:txBody>
      </p:sp>
      <p:sp>
        <p:nvSpPr>
          <p:cNvPr id="7" name="TextBox 6"/>
          <p:cNvSpPr txBox="1"/>
          <p:nvPr/>
        </p:nvSpPr>
        <p:spPr>
          <a:xfrm>
            <a:off x="6959600" y="1063756"/>
            <a:ext cx="1168400" cy="400110"/>
          </a:xfrm>
          <a:prstGeom prst="rect">
            <a:avLst/>
          </a:prstGeom>
          <a:solidFill>
            <a:schemeClr val="bg1"/>
          </a:solidFill>
        </p:spPr>
        <p:txBody>
          <a:bodyPr wrap="square" rtlCol="0">
            <a:spAutoFit/>
          </a:bodyPr>
          <a:lstStyle/>
          <a:p>
            <a:r>
              <a:rPr lang="en-US" sz="2000" b="1" dirty="0"/>
              <a:t>     DBO1</a:t>
            </a:r>
          </a:p>
        </p:txBody>
      </p:sp>
    </p:spTree>
    <p:extLst>
      <p:ext uri="{BB962C8B-B14F-4D97-AF65-F5344CB8AC3E}">
        <p14:creationId xmlns:p14="http://schemas.microsoft.com/office/powerpoint/2010/main" val="800360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8919" y="1514829"/>
            <a:ext cx="8446160" cy="3913180"/>
            <a:chOff x="1064631" y="-10052"/>
            <a:chExt cx="7320604" cy="33917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631" y="-10052"/>
              <a:ext cx="7320604" cy="3391700"/>
            </a:xfrm>
            <a:prstGeom prst="rect">
              <a:avLst/>
            </a:prstGeom>
          </p:spPr>
        </p:pic>
        <p:grpSp>
          <p:nvGrpSpPr>
            <p:cNvPr id="9" name="Group 8"/>
            <p:cNvGrpSpPr/>
            <p:nvPr/>
          </p:nvGrpSpPr>
          <p:grpSpPr>
            <a:xfrm>
              <a:off x="1657121" y="68848"/>
              <a:ext cx="3997970" cy="2887851"/>
              <a:chOff x="1657121" y="68848"/>
              <a:chExt cx="3997970" cy="2887851"/>
            </a:xfrm>
          </p:grpSpPr>
          <p:sp>
            <p:nvSpPr>
              <p:cNvPr id="10" name="TextBox 9"/>
              <p:cNvSpPr txBox="1"/>
              <p:nvPr/>
            </p:nvSpPr>
            <p:spPr>
              <a:xfrm>
                <a:off x="4943146" y="2679700"/>
                <a:ext cx="684556" cy="276999"/>
              </a:xfrm>
              <a:prstGeom prst="rect">
                <a:avLst/>
              </a:prstGeom>
              <a:noFill/>
            </p:spPr>
            <p:txBody>
              <a:bodyPr wrap="square" rtlCol="0">
                <a:spAutoFit/>
              </a:bodyPr>
              <a:lstStyle/>
              <a:p>
                <a:r>
                  <a:rPr lang="en-US" sz="1200" dirty="0"/>
                  <a:t>SLIP1</a:t>
                </a:r>
              </a:p>
            </p:txBody>
          </p:sp>
          <p:grpSp>
            <p:nvGrpSpPr>
              <p:cNvPr id="11" name="Group 10"/>
              <p:cNvGrpSpPr/>
              <p:nvPr/>
            </p:nvGrpSpPr>
            <p:grpSpPr>
              <a:xfrm>
                <a:off x="1657121" y="68848"/>
                <a:ext cx="3997970" cy="2724653"/>
                <a:chOff x="1657121" y="68848"/>
                <a:chExt cx="3997970" cy="2724653"/>
              </a:xfrm>
            </p:grpSpPr>
            <p:sp>
              <p:nvSpPr>
                <p:cNvPr id="12" name="TextBox 11"/>
                <p:cNvSpPr txBox="1"/>
                <p:nvPr/>
              </p:nvSpPr>
              <p:spPr>
                <a:xfrm>
                  <a:off x="4943736" y="2516502"/>
                  <a:ext cx="613097" cy="276999"/>
                </a:xfrm>
                <a:prstGeom prst="rect">
                  <a:avLst/>
                </a:prstGeom>
                <a:noFill/>
              </p:spPr>
              <p:txBody>
                <a:bodyPr wrap="square" rtlCol="0">
                  <a:spAutoFit/>
                </a:bodyPr>
                <a:lstStyle/>
                <a:p>
                  <a:r>
                    <a:rPr lang="en-US" sz="1200" dirty="0"/>
                    <a:t>SLIP2</a:t>
                  </a:r>
                </a:p>
              </p:txBody>
            </p:sp>
            <p:sp>
              <p:nvSpPr>
                <p:cNvPr id="13" name="Rectangle 12"/>
                <p:cNvSpPr/>
                <p:nvPr/>
              </p:nvSpPr>
              <p:spPr>
                <a:xfrm>
                  <a:off x="4943146" y="2060098"/>
                  <a:ext cx="516488" cy="276999"/>
                </a:xfrm>
                <a:prstGeom prst="rect">
                  <a:avLst/>
                </a:prstGeom>
              </p:spPr>
              <p:txBody>
                <a:bodyPr wrap="none">
                  <a:spAutoFit/>
                </a:bodyPr>
                <a:lstStyle/>
                <a:p>
                  <a:r>
                    <a:rPr lang="en-US" sz="1200" dirty="0"/>
                    <a:t>SLIP3</a:t>
                  </a:r>
                </a:p>
              </p:txBody>
            </p:sp>
            <p:sp>
              <p:nvSpPr>
                <p:cNvPr id="14" name="Rectangle 13"/>
                <p:cNvSpPr/>
                <p:nvPr/>
              </p:nvSpPr>
              <p:spPr>
                <a:xfrm>
                  <a:off x="4947631" y="1824952"/>
                  <a:ext cx="605306" cy="276999"/>
                </a:xfrm>
                <a:prstGeom prst="rect">
                  <a:avLst/>
                </a:prstGeom>
              </p:spPr>
              <p:txBody>
                <a:bodyPr wrap="square">
                  <a:spAutoFit/>
                </a:bodyPr>
                <a:lstStyle/>
                <a:p>
                  <a:r>
                    <a:rPr lang="en-US" sz="1200" dirty="0"/>
                    <a:t>SLIP5</a:t>
                  </a:r>
                </a:p>
              </p:txBody>
            </p:sp>
            <p:sp>
              <p:nvSpPr>
                <p:cNvPr id="15" name="Rectangle 14"/>
                <p:cNvSpPr/>
                <p:nvPr/>
              </p:nvSpPr>
              <p:spPr>
                <a:xfrm>
                  <a:off x="4943146" y="1181760"/>
                  <a:ext cx="711945" cy="276999"/>
                </a:xfrm>
                <a:prstGeom prst="rect">
                  <a:avLst/>
                </a:prstGeom>
              </p:spPr>
              <p:txBody>
                <a:bodyPr wrap="square">
                  <a:spAutoFit/>
                </a:bodyPr>
                <a:lstStyle/>
                <a:p>
                  <a:r>
                    <a:rPr lang="en-US" sz="1200" dirty="0"/>
                    <a:t>SLIP4</a:t>
                  </a:r>
                </a:p>
              </p:txBody>
            </p:sp>
            <p:grpSp>
              <p:nvGrpSpPr>
                <p:cNvPr id="16" name="Group 15"/>
                <p:cNvGrpSpPr/>
                <p:nvPr/>
              </p:nvGrpSpPr>
              <p:grpSpPr>
                <a:xfrm>
                  <a:off x="1657121" y="68848"/>
                  <a:ext cx="1879004" cy="1096190"/>
                  <a:chOff x="1657121" y="68848"/>
                  <a:chExt cx="1879004" cy="1096190"/>
                </a:xfrm>
              </p:grpSpPr>
              <p:grpSp>
                <p:nvGrpSpPr>
                  <p:cNvPr id="17" name="Group 16"/>
                  <p:cNvGrpSpPr/>
                  <p:nvPr/>
                </p:nvGrpSpPr>
                <p:grpSpPr>
                  <a:xfrm>
                    <a:off x="1657121" y="68848"/>
                    <a:ext cx="1879004" cy="1096190"/>
                    <a:chOff x="2414932" y="-1173504"/>
                    <a:chExt cx="1879004" cy="109619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932" y="-1173504"/>
                      <a:ext cx="1879004" cy="1096190"/>
                    </a:xfrm>
                    <a:prstGeom prst="rect">
                      <a:avLst/>
                    </a:prstGeom>
                  </p:spPr>
                </p:pic>
                <p:sp>
                  <p:nvSpPr>
                    <p:cNvPr id="21" name="TextBox 20"/>
                    <p:cNvSpPr txBox="1"/>
                    <p:nvPr/>
                  </p:nvSpPr>
                  <p:spPr>
                    <a:xfrm>
                      <a:off x="2848381" y="-610002"/>
                      <a:ext cx="286655" cy="276999"/>
                    </a:xfrm>
                    <a:prstGeom prst="rect">
                      <a:avLst/>
                    </a:prstGeom>
                    <a:noFill/>
                  </p:spPr>
                  <p:txBody>
                    <a:bodyPr wrap="square" rtlCol="0">
                      <a:spAutoFit/>
                    </a:bodyPr>
                    <a:lstStyle/>
                    <a:p>
                      <a:r>
                        <a:rPr lang="en-US" sz="1200" dirty="0"/>
                        <a:t>3</a:t>
                      </a:r>
                    </a:p>
                  </p:txBody>
                </p:sp>
                <p:sp>
                  <p:nvSpPr>
                    <p:cNvPr id="22" name="TextBox 21"/>
                    <p:cNvSpPr txBox="1"/>
                    <p:nvPr/>
                  </p:nvSpPr>
                  <p:spPr>
                    <a:xfrm>
                      <a:off x="3165320" y="-971340"/>
                      <a:ext cx="334851" cy="276999"/>
                    </a:xfrm>
                    <a:prstGeom prst="rect">
                      <a:avLst/>
                    </a:prstGeom>
                    <a:noFill/>
                  </p:spPr>
                  <p:txBody>
                    <a:bodyPr wrap="square" rtlCol="0">
                      <a:spAutoFit/>
                    </a:bodyPr>
                    <a:lstStyle/>
                    <a:p>
                      <a:r>
                        <a:rPr lang="en-US" sz="1200" dirty="0"/>
                        <a:t>4</a:t>
                      </a:r>
                    </a:p>
                  </p:txBody>
                </p:sp>
                <p:sp>
                  <p:nvSpPr>
                    <p:cNvPr id="23" name="TextBox 22"/>
                    <p:cNvSpPr txBox="1"/>
                    <p:nvPr/>
                  </p:nvSpPr>
                  <p:spPr>
                    <a:xfrm>
                      <a:off x="3544357" y="-821449"/>
                      <a:ext cx="621566" cy="338554"/>
                    </a:xfrm>
                    <a:prstGeom prst="rect">
                      <a:avLst/>
                    </a:prstGeom>
                    <a:noFill/>
                  </p:spPr>
                  <p:txBody>
                    <a:bodyPr wrap="square" rtlCol="0">
                      <a:spAutoFit/>
                    </a:bodyPr>
                    <a:lstStyle/>
                    <a:p>
                      <a:r>
                        <a:rPr lang="en-US" sz="1600" dirty="0"/>
                        <a:t>SLIP</a:t>
                      </a:r>
                    </a:p>
                  </p:txBody>
                </p:sp>
                <p:sp>
                  <p:nvSpPr>
                    <p:cNvPr id="24" name="TextBox 23"/>
                    <p:cNvSpPr txBox="1"/>
                    <p:nvPr/>
                  </p:nvSpPr>
                  <p:spPr>
                    <a:xfrm>
                      <a:off x="2590910" y="-443717"/>
                      <a:ext cx="303965" cy="276999"/>
                    </a:xfrm>
                    <a:prstGeom prst="rect">
                      <a:avLst/>
                    </a:prstGeom>
                    <a:noFill/>
                  </p:spPr>
                  <p:txBody>
                    <a:bodyPr wrap="square" rtlCol="0">
                      <a:spAutoFit/>
                    </a:bodyPr>
                    <a:lstStyle/>
                    <a:p>
                      <a:r>
                        <a:rPr lang="en-US" sz="1200" dirty="0"/>
                        <a:t>2</a:t>
                      </a:r>
                    </a:p>
                  </p:txBody>
                </p:sp>
              </p:grpSp>
              <p:sp>
                <p:nvSpPr>
                  <p:cNvPr id="18" name="TextBox 17"/>
                  <p:cNvSpPr txBox="1"/>
                  <p:nvPr/>
                </p:nvSpPr>
                <p:spPr>
                  <a:xfrm>
                    <a:off x="1955039" y="853449"/>
                    <a:ext cx="333855" cy="276999"/>
                  </a:xfrm>
                  <a:prstGeom prst="rect">
                    <a:avLst/>
                  </a:prstGeom>
                  <a:noFill/>
                </p:spPr>
                <p:txBody>
                  <a:bodyPr wrap="square" rtlCol="0">
                    <a:spAutoFit/>
                  </a:bodyPr>
                  <a:lstStyle/>
                  <a:p>
                    <a:r>
                      <a:rPr lang="en-US" sz="1200" dirty="0"/>
                      <a:t>1</a:t>
                    </a:r>
                  </a:p>
                </p:txBody>
              </p:sp>
              <p:sp>
                <p:nvSpPr>
                  <p:cNvPr id="19" name="TextBox 18"/>
                  <p:cNvSpPr txBox="1"/>
                  <p:nvPr/>
                </p:nvSpPr>
                <p:spPr>
                  <a:xfrm>
                    <a:off x="2238134" y="451681"/>
                    <a:ext cx="360608" cy="276999"/>
                  </a:xfrm>
                  <a:prstGeom prst="rect">
                    <a:avLst/>
                  </a:prstGeom>
                  <a:noFill/>
                </p:spPr>
                <p:txBody>
                  <a:bodyPr wrap="square" rtlCol="0">
                    <a:spAutoFit/>
                  </a:bodyPr>
                  <a:lstStyle/>
                  <a:p>
                    <a:r>
                      <a:rPr lang="en-US" sz="1200" dirty="0"/>
                      <a:t>5</a:t>
                    </a:r>
                  </a:p>
                </p:txBody>
              </p:sp>
            </p:grpSp>
          </p:grpSp>
        </p:grpSp>
      </p:grpSp>
      <p:sp>
        <p:nvSpPr>
          <p:cNvPr id="2" name="TextBox 1"/>
          <p:cNvSpPr txBox="1"/>
          <p:nvPr/>
        </p:nvSpPr>
        <p:spPr>
          <a:xfrm>
            <a:off x="-1" y="194293"/>
            <a:ext cx="9143999" cy="954107"/>
          </a:xfrm>
          <a:prstGeom prst="rect">
            <a:avLst/>
          </a:prstGeom>
          <a:noFill/>
        </p:spPr>
        <p:txBody>
          <a:bodyPr wrap="square" rtlCol="0">
            <a:spAutoFit/>
          </a:bodyPr>
          <a:lstStyle/>
          <a:p>
            <a:pPr algn="ctr"/>
            <a:r>
              <a:rPr lang="en-US" sz="2800" b="1" dirty="0"/>
              <a:t>DBO1 - Benthic biomass in relation to full data series </a:t>
            </a:r>
          </a:p>
          <a:p>
            <a:pPr algn="ctr"/>
            <a:r>
              <a:rPr lang="en-US" sz="2800" b="1" dirty="0"/>
              <a:t>1971-2015</a:t>
            </a:r>
          </a:p>
        </p:txBody>
      </p:sp>
      <p:sp>
        <p:nvSpPr>
          <p:cNvPr id="3" name="TextBox 2"/>
          <p:cNvSpPr txBox="1"/>
          <p:nvPr/>
        </p:nvSpPr>
        <p:spPr>
          <a:xfrm>
            <a:off x="139699" y="5616299"/>
            <a:ext cx="9004300" cy="923330"/>
          </a:xfrm>
          <a:prstGeom prst="rect">
            <a:avLst/>
          </a:prstGeom>
          <a:noFill/>
        </p:spPr>
        <p:txBody>
          <a:bodyPr wrap="square" rtlCol="0">
            <a:spAutoFit/>
          </a:bodyPr>
          <a:lstStyle/>
          <a:p>
            <a:pPr marL="285750" indent="-285750">
              <a:buFont typeface="Arial" charset="0"/>
              <a:buChar char="•"/>
            </a:pPr>
            <a:r>
              <a:rPr lang="en-US" dirty="0"/>
              <a:t>The 5 core time series sites (SLIP1-5) are indicated in black on both the station map</a:t>
            </a:r>
          </a:p>
          <a:p>
            <a:pPr marL="285750" indent="-285750">
              <a:buFont typeface="Arial" charset="0"/>
              <a:buChar char="•"/>
            </a:pPr>
            <a:r>
              <a:rPr lang="en-US" dirty="0"/>
              <a:t>Northward movement of high biomass region</a:t>
            </a:r>
          </a:p>
          <a:p>
            <a:pPr marL="285750" indent="-285750">
              <a:buFont typeface="Arial" charset="0"/>
              <a:buChar char="•"/>
            </a:pPr>
            <a:r>
              <a:rPr lang="en-US" dirty="0"/>
              <a:t>All sites dominated by bivalves (</a:t>
            </a:r>
            <a:r>
              <a:rPr lang="en-US" i="1" dirty="0" err="1"/>
              <a:t>Nuculana</a:t>
            </a:r>
            <a:r>
              <a:rPr lang="en-US" i="1" dirty="0"/>
              <a:t> </a:t>
            </a:r>
            <a:r>
              <a:rPr lang="en-US" i="1" dirty="0" err="1"/>
              <a:t>radiata</a:t>
            </a:r>
            <a:r>
              <a:rPr lang="en-US" i="1" dirty="0"/>
              <a:t>, </a:t>
            </a:r>
            <a:r>
              <a:rPr lang="en-US" i="1" dirty="0" err="1"/>
              <a:t>Ennucula</a:t>
            </a:r>
            <a:r>
              <a:rPr lang="en-US" i="1" dirty="0"/>
              <a:t> tenuis, and </a:t>
            </a:r>
            <a:r>
              <a:rPr lang="en-US" i="1" dirty="0" err="1"/>
              <a:t>Macoma</a:t>
            </a:r>
            <a:r>
              <a:rPr lang="en-US" i="1" dirty="0"/>
              <a:t> </a:t>
            </a:r>
            <a:r>
              <a:rPr lang="en-US" i="1" dirty="0" err="1"/>
              <a:t>calcarea</a:t>
            </a:r>
            <a:r>
              <a:rPr lang="en-US" dirty="0"/>
              <a:t>)</a:t>
            </a:r>
          </a:p>
        </p:txBody>
      </p:sp>
      <p:pic>
        <p:nvPicPr>
          <p:cNvPr id="25" name="Picture 9" descr="mainclamsSLIP.jpg                                              0009551AG4portableHD                   C387832A:"/>
          <p:cNvPicPr>
            <a:picLocks noChangeAspect="1" noChangeArrowheads="1"/>
          </p:cNvPicPr>
          <p:nvPr/>
        </p:nvPicPr>
        <p:blipFill>
          <a:blip r:embed="rId5"/>
          <a:srcRect/>
          <a:stretch>
            <a:fillRect/>
          </a:stretch>
        </p:blipFill>
        <p:spPr bwMode="auto">
          <a:xfrm>
            <a:off x="2084541" y="3631968"/>
            <a:ext cx="1421593" cy="797877"/>
          </a:xfrm>
          <a:prstGeom prst="rect">
            <a:avLst/>
          </a:prstGeom>
          <a:noFill/>
        </p:spPr>
      </p:pic>
    </p:spTree>
    <p:extLst>
      <p:ext uri="{BB962C8B-B14F-4D97-AF65-F5344CB8AC3E}">
        <p14:creationId xmlns:p14="http://schemas.microsoft.com/office/powerpoint/2010/main" val="154141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CC91E-DD44-9744-9B90-65369E6623C3}"/>
              </a:ext>
            </a:extLst>
          </p:cNvPr>
          <p:cNvPicPr>
            <a:picLocks noChangeAspect="1"/>
          </p:cNvPicPr>
          <p:nvPr/>
        </p:nvPicPr>
        <p:blipFill>
          <a:blip r:embed="rId2"/>
          <a:stretch>
            <a:fillRect/>
          </a:stretch>
        </p:blipFill>
        <p:spPr>
          <a:xfrm>
            <a:off x="-321732" y="-241300"/>
            <a:ext cx="9465732" cy="7099299"/>
          </a:xfrm>
          <a:prstGeom prst="rect">
            <a:avLst/>
          </a:prstGeom>
        </p:spPr>
      </p:pic>
      <p:grpSp>
        <p:nvGrpSpPr>
          <p:cNvPr id="6" name="Group 5">
            <a:extLst>
              <a:ext uri="{FF2B5EF4-FFF2-40B4-BE49-F238E27FC236}">
                <a16:creationId xmlns:a16="http://schemas.microsoft.com/office/drawing/2014/main" id="{83860012-5872-F544-9F1D-C0347A91026E}"/>
              </a:ext>
            </a:extLst>
          </p:cNvPr>
          <p:cNvGrpSpPr/>
          <p:nvPr/>
        </p:nvGrpSpPr>
        <p:grpSpPr>
          <a:xfrm>
            <a:off x="939798" y="1452613"/>
            <a:ext cx="7355235" cy="4444515"/>
            <a:chOff x="1253064" y="793817"/>
            <a:chExt cx="9806980" cy="5926019"/>
          </a:xfrm>
        </p:grpSpPr>
        <p:sp>
          <p:nvSpPr>
            <p:cNvPr id="7" name="Rectangle 6">
              <a:extLst>
                <a:ext uri="{FF2B5EF4-FFF2-40B4-BE49-F238E27FC236}">
                  <a16:creationId xmlns:a16="http://schemas.microsoft.com/office/drawing/2014/main" id="{17AFD747-A888-CB47-A2A2-25C360B8D06A}"/>
                </a:ext>
              </a:extLst>
            </p:cNvPr>
            <p:cNvSpPr/>
            <p:nvPr/>
          </p:nvSpPr>
          <p:spPr>
            <a:xfrm>
              <a:off x="1253065" y="844616"/>
              <a:ext cx="9262533" cy="5452533"/>
            </a:xfrm>
            <a:prstGeom prst="rect">
              <a:avLst/>
            </a:prstGeom>
            <a:solidFill>
              <a:schemeClr val="bg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2E0A1D93-8A6D-6E4E-B9A9-63ECF27C58B1}"/>
                </a:ext>
              </a:extLst>
            </p:cNvPr>
            <p:cNvSpPr txBox="1"/>
            <p:nvPr/>
          </p:nvSpPr>
          <p:spPr>
            <a:xfrm>
              <a:off x="1566332" y="793817"/>
              <a:ext cx="8636000" cy="3354764"/>
            </a:xfrm>
            <a:prstGeom prst="rect">
              <a:avLst/>
            </a:prstGeom>
            <a:noFill/>
          </p:spPr>
          <p:txBody>
            <a:bodyPr wrap="square" rtlCol="0">
              <a:spAutoFit/>
            </a:bodyPr>
            <a:lstStyle/>
            <a:p>
              <a:pPr algn="ctr"/>
              <a:r>
                <a:rPr lang="en-US" sz="4050" b="1" dirty="0"/>
                <a:t>Welcome</a:t>
              </a:r>
              <a:endParaRPr lang="en-US" sz="3300" b="1" dirty="0"/>
            </a:p>
            <a:p>
              <a:pPr algn="ctr"/>
              <a:r>
                <a:rPr lang="en-US" sz="3000" b="1" dirty="0"/>
                <a:t>ARCUS Arctic Research Seminar Series</a:t>
              </a:r>
            </a:p>
            <a:p>
              <a:pPr algn="ctr"/>
              <a:endParaRPr lang="en-US" sz="3000" b="1" dirty="0"/>
            </a:p>
            <a:p>
              <a:pPr algn="ctr"/>
              <a:r>
                <a:rPr lang="en-US" sz="2400" i="1" dirty="0"/>
                <a:t>“The Pacific Arctic: An Ecosystem in Transition”</a:t>
              </a:r>
            </a:p>
            <a:p>
              <a:pPr algn="ctr"/>
              <a:endParaRPr lang="en-US" sz="1500" b="1" i="1" dirty="0"/>
            </a:p>
            <a:p>
              <a:pPr algn="ctr"/>
              <a:r>
                <a:rPr lang="en-US" b="1" i="1" dirty="0"/>
                <a:t>21 September 2018</a:t>
              </a:r>
            </a:p>
          </p:txBody>
        </p:sp>
        <p:sp>
          <p:nvSpPr>
            <p:cNvPr id="9" name="TextBox 8">
              <a:extLst>
                <a:ext uri="{FF2B5EF4-FFF2-40B4-BE49-F238E27FC236}">
                  <a16:creationId xmlns:a16="http://schemas.microsoft.com/office/drawing/2014/main" id="{49360FEC-0F4A-E248-8CD6-85132DA15012}"/>
                </a:ext>
              </a:extLst>
            </p:cNvPr>
            <p:cNvSpPr txBox="1"/>
            <p:nvPr/>
          </p:nvSpPr>
          <p:spPr>
            <a:xfrm>
              <a:off x="3581397" y="4750065"/>
              <a:ext cx="4309536" cy="1969771"/>
            </a:xfrm>
            <a:prstGeom prst="rect">
              <a:avLst/>
            </a:prstGeom>
            <a:noFill/>
          </p:spPr>
          <p:txBody>
            <a:bodyPr wrap="square" rtlCol="0">
              <a:spAutoFit/>
            </a:bodyPr>
            <a:lstStyle/>
            <a:p>
              <a:r>
                <a:rPr lang="en-US" sz="1500" b="1" dirty="0"/>
                <a:t>Presenter: </a:t>
              </a:r>
            </a:p>
            <a:p>
              <a:r>
                <a:rPr lang="en-US" sz="1500" dirty="0"/>
                <a:t>Jacqueline M. </a:t>
              </a:r>
              <a:r>
                <a:rPr lang="en-US" sz="1500" dirty="0" err="1"/>
                <a:t>Grebmeier</a:t>
              </a:r>
              <a:r>
                <a:rPr lang="en-US" sz="1500" dirty="0"/>
                <a:t>,</a:t>
              </a:r>
            </a:p>
            <a:p>
              <a:r>
                <a:rPr lang="en-US" sz="1500" dirty="0"/>
                <a:t>Chesapeake Biological Laboratory, University of Maryland Center for Environmental Science</a:t>
              </a:r>
            </a:p>
            <a:p>
              <a:endParaRPr lang="en-US" sz="1500" dirty="0"/>
            </a:p>
          </p:txBody>
        </p:sp>
        <p:pic>
          <p:nvPicPr>
            <p:cNvPr id="10" name="Picture 9">
              <a:extLst>
                <a:ext uri="{FF2B5EF4-FFF2-40B4-BE49-F238E27FC236}">
                  <a16:creationId xmlns:a16="http://schemas.microsoft.com/office/drawing/2014/main" id="{8F872916-35F5-8D4A-92CD-F215CEA07033}"/>
                </a:ext>
              </a:extLst>
            </p:cNvPr>
            <p:cNvPicPr>
              <a:picLocks noChangeAspect="1"/>
            </p:cNvPicPr>
            <p:nvPr/>
          </p:nvPicPr>
          <p:blipFill>
            <a:blip r:embed="rId3"/>
            <a:stretch>
              <a:fillRect/>
            </a:stretch>
          </p:blipFill>
          <p:spPr>
            <a:xfrm>
              <a:off x="1253064" y="4024836"/>
              <a:ext cx="2286002" cy="2272313"/>
            </a:xfrm>
            <a:prstGeom prst="rect">
              <a:avLst/>
            </a:prstGeom>
          </p:spPr>
        </p:pic>
        <p:pic>
          <p:nvPicPr>
            <p:cNvPr id="11" name="Picture 10">
              <a:extLst>
                <a:ext uri="{FF2B5EF4-FFF2-40B4-BE49-F238E27FC236}">
                  <a16:creationId xmlns:a16="http://schemas.microsoft.com/office/drawing/2014/main" id="{317D472E-AC7D-5C4A-AC33-ED269A968A69}"/>
                </a:ext>
              </a:extLst>
            </p:cNvPr>
            <p:cNvPicPr>
              <a:picLocks noChangeAspect="1"/>
            </p:cNvPicPr>
            <p:nvPr/>
          </p:nvPicPr>
          <p:blipFill rotWithShape="1">
            <a:blip r:embed="rId4"/>
            <a:srcRect r="57716"/>
            <a:stretch/>
          </p:blipFill>
          <p:spPr>
            <a:xfrm>
              <a:off x="8844361" y="4028559"/>
              <a:ext cx="1679697" cy="2272313"/>
            </a:xfrm>
            <a:prstGeom prst="rect">
              <a:avLst/>
            </a:prstGeom>
          </p:spPr>
        </p:pic>
        <p:sp>
          <p:nvSpPr>
            <p:cNvPr id="12" name="TextBox 11">
              <a:extLst>
                <a:ext uri="{FF2B5EF4-FFF2-40B4-BE49-F238E27FC236}">
                  <a16:creationId xmlns:a16="http://schemas.microsoft.com/office/drawing/2014/main" id="{3E32C646-72DC-E34E-9351-0CAC5317CD78}"/>
                </a:ext>
              </a:extLst>
            </p:cNvPr>
            <p:cNvSpPr txBox="1"/>
            <p:nvPr/>
          </p:nvSpPr>
          <p:spPr>
            <a:xfrm>
              <a:off x="8880805" y="6280216"/>
              <a:ext cx="2179239" cy="400109"/>
            </a:xfrm>
            <a:prstGeom prst="rect">
              <a:avLst/>
            </a:prstGeom>
            <a:noFill/>
          </p:spPr>
          <p:txBody>
            <a:bodyPr wrap="square" rtlCol="0">
              <a:spAutoFit/>
            </a:bodyPr>
            <a:lstStyle/>
            <a:p>
              <a:r>
                <a:rPr lang="en-US" sz="1350" dirty="0">
                  <a:solidFill>
                    <a:schemeClr val="bg1"/>
                  </a:solidFill>
                </a:rPr>
                <a:t>#</a:t>
              </a:r>
              <a:r>
                <a:rPr lang="en-US" sz="1350" dirty="0" err="1">
                  <a:solidFill>
                    <a:schemeClr val="bg1"/>
                  </a:solidFill>
                </a:rPr>
                <a:t>ARCUSwebinar</a:t>
              </a:r>
              <a:endParaRPr lang="en-US" sz="1350" dirty="0">
                <a:solidFill>
                  <a:schemeClr val="bg1"/>
                </a:solidFill>
              </a:endParaRPr>
            </a:p>
          </p:txBody>
        </p:sp>
      </p:grpSp>
      <p:sp>
        <p:nvSpPr>
          <p:cNvPr id="13" name="TextBox 12">
            <a:extLst>
              <a:ext uri="{FF2B5EF4-FFF2-40B4-BE49-F238E27FC236}">
                <a16:creationId xmlns:a16="http://schemas.microsoft.com/office/drawing/2014/main" id="{6499102F-B71D-D94C-A5A0-2B77D0B6426E}"/>
              </a:ext>
            </a:extLst>
          </p:cNvPr>
          <p:cNvSpPr txBox="1"/>
          <p:nvPr/>
        </p:nvSpPr>
        <p:spPr>
          <a:xfrm>
            <a:off x="74608" y="6442501"/>
            <a:ext cx="2541914" cy="307777"/>
          </a:xfrm>
          <a:prstGeom prst="rect">
            <a:avLst/>
          </a:prstGeom>
          <a:noFill/>
        </p:spPr>
        <p:txBody>
          <a:bodyPr wrap="none" rtlCol="0">
            <a:spAutoFit/>
          </a:bodyPr>
          <a:lstStyle/>
          <a:p>
            <a:r>
              <a:rPr lang="en-US" sz="1400" dirty="0">
                <a:solidFill>
                  <a:schemeClr val="bg1"/>
                </a:solidFill>
              </a:rPr>
              <a:t>Background photo by Ute Kaden</a:t>
            </a:r>
          </a:p>
        </p:txBody>
      </p:sp>
    </p:spTree>
    <p:extLst>
      <p:ext uri="{BB962C8B-B14F-4D97-AF65-F5344CB8AC3E}">
        <p14:creationId xmlns:p14="http://schemas.microsoft.com/office/powerpoint/2010/main" val="308827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7548"/>
            <a:ext cx="9144000" cy="830997"/>
          </a:xfrm>
          <a:prstGeom prst="rect">
            <a:avLst/>
          </a:prstGeom>
          <a:noFill/>
        </p:spPr>
        <p:txBody>
          <a:bodyPr wrap="square" rtlCol="0">
            <a:spAutoFit/>
          </a:bodyPr>
          <a:lstStyle/>
          <a:p>
            <a:pPr algn="ctr"/>
            <a:r>
              <a:rPr lang="en-US" sz="2400" b="1" dirty="0" err="1"/>
              <a:t>Macrofaunal</a:t>
            </a:r>
            <a:r>
              <a:rPr lang="en-US" sz="2400" b="1" dirty="0"/>
              <a:t> composition for SLIP1-5 time series stations south of St. Lawrence Island from 2000-2015 (DBO1)</a:t>
            </a:r>
          </a:p>
        </p:txBody>
      </p:sp>
      <p:grpSp>
        <p:nvGrpSpPr>
          <p:cNvPr id="2" name="Group 1"/>
          <p:cNvGrpSpPr/>
          <p:nvPr/>
        </p:nvGrpSpPr>
        <p:grpSpPr>
          <a:xfrm>
            <a:off x="78762" y="1165043"/>
            <a:ext cx="8986476" cy="4903328"/>
            <a:chOff x="78762" y="1165043"/>
            <a:chExt cx="8986476" cy="4903328"/>
          </a:xfrm>
        </p:grpSpPr>
        <p:pic>
          <p:nvPicPr>
            <p:cNvPr id="8" name="Picture 7" descr="SLIP1_5_gC_2000to2015 wo cap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2" y="1165043"/>
              <a:ext cx="8986476" cy="4903328"/>
            </a:xfrm>
            <a:prstGeom prst="rect">
              <a:avLst/>
            </a:prstGeom>
          </p:spPr>
        </p:pic>
        <p:sp>
          <p:nvSpPr>
            <p:cNvPr id="9" name="TextBox 8"/>
            <p:cNvSpPr txBox="1"/>
            <p:nvPr/>
          </p:nvSpPr>
          <p:spPr>
            <a:xfrm>
              <a:off x="8389587" y="2137981"/>
              <a:ext cx="527966" cy="338554"/>
            </a:xfrm>
            <a:prstGeom prst="rect">
              <a:avLst/>
            </a:prstGeom>
            <a:noFill/>
          </p:spPr>
          <p:txBody>
            <a:bodyPr wrap="square" rtlCol="0">
              <a:spAutoFit/>
            </a:bodyPr>
            <a:lstStyle/>
            <a:p>
              <a:r>
                <a:rPr lang="en-US" sz="1600" b="1" dirty="0">
                  <a:solidFill>
                    <a:srgbClr val="FF0000"/>
                  </a:solidFill>
                </a:rPr>
                <a:t> N</a:t>
              </a:r>
            </a:p>
          </p:txBody>
        </p:sp>
        <p:sp>
          <p:nvSpPr>
            <p:cNvPr id="10" name="TextBox 9"/>
            <p:cNvSpPr txBox="1"/>
            <p:nvPr/>
          </p:nvSpPr>
          <p:spPr>
            <a:xfrm>
              <a:off x="8399432" y="5407495"/>
              <a:ext cx="351977" cy="338554"/>
            </a:xfrm>
            <a:prstGeom prst="rect">
              <a:avLst/>
            </a:prstGeom>
            <a:noFill/>
          </p:spPr>
          <p:txBody>
            <a:bodyPr wrap="square" rtlCol="0">
              <a:spAutoFit/>
            </a:bodyPr>
            <a:lstStyle/>
            <a:p>
              <a:r>
                <a:rPr lang="en-US" sz="1600" b="1" dirty="0">
                  <a:solidFill>
                    <a:srgbClr val="FF0000"/>
                  </a:solidFill>
                </a:rPr>
                <a:t> S</a:t>
              </a:r>
            </a:p>
          </p:txBody>
        </p:sp>
        <p:cxnSp>
          <p:nvCxnSpPr>
            <p:cNvPr id="12" name="Straight Arrow Connector 11"/>
            <p:cNvCxnSpPr>
              <a:stCxn id="10" idx="0"/>
            </p:cNvCxnSpPr>
            <p:nvPr/>
          </p:nvCxnSpPr>
          <p:spPr>
            <a:xfrm flipV="1">
              <a:off x="8575421" y="2445759"/>
              <a:ext cx="0" cy="2961736"/>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26446" y="6039045"/>
            <a:ext cx="8838792" cy="646331"/>
          </a:xfrm>
          <a:prstGeom prst="rect">
            <a:avLst/>
          </a:prstGeom>
          <a:noFill/>
        </p:spPr>
        <p:txBody>
          <a:bodyPr wrap="square" rtlCol="0">
            <a:spAutoFit/>
          </a:bodyPr>
          <a:lstStyle/>
          <a:p>
            <a:pPr marL="285750" indent="-285750">
              <a:buFont typeface="Arial"/>
              <a:buChar char="•"/>
            </a:pPr>
            <a:r>
              <a:rPr lang="en-US" dirty="0">
                <a:solidFill>
                  <a:srgbClr val="000000"/>
                </a:solidFill>
              </a:rPr>
              <a:t>Station stacked from southern site (SLIP1) to northern site (SLIP4)</a:t>
            </a:r>
          </a:p>
          <a:p>
            <a:pPr marL="285750" indent="-285750">
              <a:buFont typeface="Arial"/>
              <a:buChar char="•"/>
            </a:pPr>
            <a:r>
              <a:rPr lang="en-US" dirty="0">
                <a:solidFill>
                  <a:srgbClr val="000000"/>
                </a:solidFill>
              </a:rPr>
              <a:t>Note change in dominance from bivalves to </a:t>
            </a:r>
            <a:r>
              <a:rPr lang="en-US" dirty="0" err="1">
                <a:solidFill>
                  <a:srgbClr val="000000"/>
                </a:solidFill>
              </a:rPr>
              <a:t>polychaetes</a:t>
            </a:r>
            <a:r>
              <a:rPr lang="en-US" dirty="0">
                <a:solidFill>
                  <a:srgbClr val="000000"/>
                </a:solidFill>
              </a:rPr>
              <a:t> in 2008 in southern sites</a:t>
            </a:r>
          </a:p>
        </p:txBody>
      </p:sp>
      <p:pic>
        <p:nvPicPr>
          <p:cNvPr id="11" name="Picture 9" descr="mainclamsSLIP.jpg                                              0009551AG4portableHD                   C387832A:"/>
          <p:cNvPicPr>
            <a:picLocks noChangeAspect="1" noChangeArrowheads="1"/>
          </p:cNvPicPr>
          <p:nvPr/>
        </p:nvPicPr>
        <p:blipFill>
          <a:blip r:embed="rId4"/>
          <a:srcRect/>
          <a:stretch>
            <a:fillRect/>
          </a:stretch>
        </p:blipFill>
        <p:spPr bwMode="auto">
          <a:xfrm>
            <a:off x="924341" y="4876187"/>
            <a:ext cx="777460" cy="436353"/>
          </a:xfrm>
          <a:prstGeom prst="rect">
            <a:avLst/>
          </a:prstGeom>
          <a:noFill/>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04" b="60668"/>
          <a:stretch/>
        </p:blipFill>
        <p:spPr>
          <a:xfrm>
            <a:off x="4460522" y="4883618"/>
            <a:ext cx="787596" cy="428922"/>
          </a:xfrm>
          <a:prstGeom prst="rect">
            <a:avLst/>
          </a:prstGeom>
        </p:spPr>
      </p:pic>
    </p:spTree>
    <p:extLst>
      <p:ext uri="{BB962C8B-B14F-4D97-AF65-F5344CB8AC3E}">
        <p14:creationId xmlns:p14="http://schemas.microsoft.com/office/powerpoint/2010/main" val="1406597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629" y="5527434"/>
            <a:ext cx="8915400" cy="1200329"/>
          </a:xfrm>
          <a:prstGeom prst="rect">
            <a:avLst/>
          </a:prstGeom>
          <a:noFill/>
        </p:spPr>
        <p:txBody>
          <a:bodyPr wrap="square" rtlCol="0">
            <a:spAutoFit/>
          </a:bodyPr>
          <a:lstStyle/>
          <a:p>
            <a:pPr marL="285750" indent="-285750">
              <a:buFont typeface="Arial" charset="0"/>
              <a:buChar char="•"/>
            </a:pPr>
            <a:r>
              <a:rPr lang="en-US" dirty="0"/>
              <a:t>Gray shading: SLIP1-5 stations in 2018 had a BW temperature that was a statistically significant outlier, without any standard deviation (</a:t>
            </a:r>
            <a:r>
              <a:rPr lang="en-US" dirty="0" err="1"/>
              <a:t>s.d.</a:t>
            </a:r>
            <a:r>
              <a:rPr lang="en-US" dirty="0"/>
              <a:t>) bar overlap</a:t>
            </a:r>
          </a:p>
          <a:p>
            <a:pPr marL="285750" indent="-285750">
              <a:buFont typeface="Arial" charset="0"/>
              <a:buChar char="•"/>
            </a:pPr>
            <a:endParaRPr lang="en-US" dirty="0"/>
          </a:p>
          <a:p>
            <a:pPr marL="285750" indent="-285750">
              <a:buFont typeface="Arial" charset="0"/>
              <a:buChar char="•"/>
            </a:pPr>
            <a:r>
              <a:rPr lang="en-US" dirty="0"/>
              <a:t>Although salinities are getting fresher in SLIP in July, they still have overlapping </a:t>
            </a:r>
            <a:r>
              <a:rPr lang="en-US" dirty="0" err="1"/>
              <a:t>s.d.</a:t>
            </a:r>
            <a:r>
              <a:rPr lang="en-US" dirty="0"/>
              <a:t> bars </a:t>
            </a:r>
          </a:p>
        </p:txBody>
      </p:sp>
      <p:sp>
        <p:nvSpPr>
          <p:cNvPr id="5" name="TextBox 4"/>
          <p:cNvSpPr txBox="1"/>
          <p:nvPr/>
        </p:nvSpPr>
        <p:spPr>
          <a:xfrm>
            <a:off x="0" y="185057"/>
            <a:ext cx="9144000" cy="461665"/>
          </a:xfrm>
          <a:prstGeom prst="rect">
            <a:avLst/>
          </a:prstGeom>
          <a:noFill/>
        </p:spPr>
        <p:txBody>
          <a:bodyPr wrap="square" rtlCol="0">
            <a:spAutoFit/>
          </a:bodyPr>
          <a:lstStyle/>
          <a:p>
            <a:pPr algn="ctr"/>
            <a:r>
              <a:rPr lang="en-US" sz="2400" b="1" dirty="0"/>
              <a:t>2018: A Tipping Point for the Northern Bering Sea (DBO1)?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19" y="918083"/>
            <a:ext cx="7417962" cy="4489460"/>
          </a:xfrm>
          <a:prstGeom prst="rect">
            <a:avLst/>
          </a:prstGeom>
        </p:spPr>
      </p:pic>
    </p:spTree>
    <p:extLst>
      <p:ext uri="{BB962C8B-B14F-4D97-AF65-F5344CB8AC3E}">
        <p14:creationId xmlns:p14="http://schemas.microsoft.com/office/powerpoint/2010/main" val="168426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4966"/>
          <a:stretch/>
        </p:blipFill>
        <p:spPr>
          <a:xfrm>
            <a:off x="1039336" y="988231"/>
            <a:ext cx="7065328" cy="5104276"/>
          </a:xfrm>
          <a:prstGeom prst="rect">
            <a:avLst/>
          </a:prstGeom>
        </p:spPr>
      </p:pic>
      <p:sp>
        <p:nvSpPr>
          <p:cNvPr id="3" name="TextBox 2"/>
          <p:cNvSpPr txBox="1"/>
          <p:nvPr/>
        </p:nvSpPr>
        <p:spPr>
          <a:xfrm>
            <a:off x="1879600" y="1117600"/>
            <a:ext cx="812800" cy="400110"/>
          </a:xfrm>
          <a:prstGeom prst="rect">
            <a:avLst/>
          </a:prstGeom>
          <a:noFill/>
        </p:spPr>
        <p:txBody>
          <a:bodyPr wrap="square" rtlCol="0">
            <a:spAutoFit/>
          </a:bodyPr>
          <a:lstStyle/>
          <a:p>
            <a:r>
              <a:rPr lang="en-US" sz="2000" b="1" dirty="0"/>
              <a:t>DBO2</a:t>
            </a:r>
          </a:p>
        </p:txBody>
      </p:sp>
      <p:sp>
        <p:nvSpPr>
          <p:cNvPr id="4" name="TextBox 3"/>
          <p:cNvSpPr txBox="1"/>
          <p:nvPr/>
        </p:nvSpPr>
        <p:spPr>
          <a:xfrm>
            <a:off x="368300" y="61921"/>
            <a:ext cx="8610600" cy="892552"/>
          </a:xfrm>
          <a:prstGeom prst="rect">
            <a:avLst/>
          </a:prstGeom>
          <a:noFill/>
        </p:spPr>
        <p:txBody>
          <a:bodyPr wrap="square" rtlCol="0">
            <a:spAutoFit/>
          </a:bodyPr>
          <a:lstStyle/>
          <a:p>
            <a:pPr algn="ctr"/>
            <a:r>
              <a:rPr lang="en-US" sz="2400" b="1" dirty="0"/>
              <a:t>Sea ice trends (Freeze-up, Annual Persistence, and Breakup) in the </a:t>
            </a:r>
            <a:r>
              <a:rPr lang="en-US" sz="2400" b="1" dirty="0" err="1"/>
              <a:t>Chirikov</a:t>
            </a:r>
            <a:r>
              <a:rPr lang="en-US" sz="2400" b="1" dirty="0"/>
              <a:t> Basin (DBO2</a:t>
            </a:r>
            <a:r>
              <a:rPr lang="en-US" sz="2800" b="1" dirty="0"/>
              <a:t>)</a:t>
            </a:r>
            <a:endParaRPr lang="en-US" sz="2800" dirty="0"/>
          </a:p>
        </p:txBody>
      </p:sp>
      <p:sp>
        <p:nvSpPr>
          <p:cNvPr id="5" name="TextBox 4"/>
          <p:cNvSpPr txBox="1"/>
          <p:nvPr/>
        </p:nvSpPr>
        <p:spPr>
          <a:xfrm>
            <a:off x="0" y="6120827"/>
            <a:ext cx="9144000" cy="646331"/>
          </a:xfrm>
          <a:prstGeom prst="rect">
            <a:avLst/>
          </a:prstGeom>
          <a:noFill/>
        </p:spPr>
        <p:txBody>
          <a:bodyPr wrap="square" rtlCol="0">
            <a:spAutoFit/>
          </a:bodyPr>
          <a:lstStyle/>
          <a:p>
            <a:pPr marL="285750" indent="-285750">
              <a:buFont typeface="Arial" charset="0"/>
              <a:buChar char="•"/>
            </a:pPr>
            <a:r>
              <a:rPr lang="en-US" dirty="0"/>
              <a:t>gray boxes outline the time period of the focused 1998-2015 </a:t>
            </a:r>
            <a:r>
              <a:rPr lang="en-US" dirty="0" err="1"/>
              <a:t>macrofaunal</a:t>
            </a:r>
            <a:r>
              <a:rPr lang="en-US" dirty="0"/>
              <a:t> biomass analysis; yellow circles indicate significant outliers at p&lt;0.0001, using Grubb’s test for outliers </a:t>
            </a:r>
          </a:p>
        </p:txBody>
      </p:sp>
    </p:spTree>
    <p:extLst>
      <p:ext uri="{BB962C8B-B14F-4D97-AF65-F5344CB8AC3E}">
        <p14:creationId xmlns:p14="http://schemas.microsoft.com/office/powerpoint/2010/main" val="1788916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934" y="579382"/>
            <a:ext cx="2453720" cy="120836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9" y="579382"/>
            <a:ext cx="2537053" cy="1973263"/>
          </a:xfrm>
          <a:prstGeom prst="rect">
            <a:avLst/>
          </a:prstGeom>
        </p:spPr>
      </p:pic>
      <p:cxnSp>
        <p:nvCxnSpPr>
          <p:cNvPr id="12" name="Straight Connector 11"/>
          <p:cNvCxnSpPr/>
          <p:nvPr/>
        </p:nvCxnSpPr>
        <p:spPr>
          <a:xfrm flipH="1">
            <a:off x="1204856" y="1348823"/>
            <a:ext cx="1457064" cy="523008"/>
          </a:xfrm>
          <a:prstGeom prst="line">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071" y="-4244"/>
            <a:ext cx="4851698" cy="769441"/>
          </a:xfrm>
          <a:prstGeom prst="rect">
            <a:avLst/>
          </a:prstGeom>
          <a:noFill/>
        </p:spPr>
        <p:txBody>
          <a:bodyPr wrap="square" rtlCol="0">
            <a:spAutoFit/>
          </a:bodyPr>
          <a:lstStyle/>
          <a:p>
            <a:r>
              <a:rPr lang="en-US" sz="2400" b="1" dirty="0"/>
              <a:t>SWL July 2017-DBO2: Hydrography</a:t>
            </a:r>
          </a:p>
          <a:p>
            <a:endParaRPr lang="en-US" sz="2000" dirty="0"/>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439" y="1906850"/>
            <a:ext cx="3840310" cy="1675446"/>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768" y="3598019"/>
            <a:ext cx="3835219" cy="1673227"/>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6690" y="270868"/>
            <a:ext cx="3713808" cy="1635982"/>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0855" y="5218278"/>
            <a:ext cx="3765478" cy="1658744"/>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518" y="4732531"/>
            <a:ext cx="4317118" cy="1883469"/>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386" y="2804342"/>
            <a:ext cx="4289452" cy="1845081"/>
          </a:xfrm>
          <a:prstGeom prst="rect">
            <a:avLst/>
          </a:prstGeom>
        </p:spPr>
      </p:pic>
      <p:sp>
        <p:nvSpPr>
          <p:cNvPr id="34" name="Rectangle 33"/>
          <p:cNvSpPr/>
          <p:nvPr/>
        </p:nvSpPr>
        <p:spPr>
          <a:xfrm>
            <a:off x="8640222" y="387274"/>
            <a:ext cx="282765" cy="2689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521" y="6610863"/>
            <a:ext cx="1708738" cy="276999"/>
          </a:xfrm>
          <a:prstGeom prst="rect">
            <a:avLst/>
          </a:prstGeom>
        </p:spPr>
        <p:txBody>
          <a:bodyPr wrap="none">
            <a:spAutoFit/>
          </a:bodyPr>
          <a:lstStyle/>
          <a:p>
            <a:r>
              <a:rPr lang="en-US" sz="1200" dirty="0">
                <a:latin typeface="Calibri" charset="0"/>
                <a:ea typeface="Calibri" charset="0"/>
                <a:cs typeface="Calibri" charset="0"/>
              </a:rPr>
              <a:t>[</a:t>
            </a:r>
            <a:r>
              <a:rPr lang="en-US" sz="1200" dirty="0" err="1">
                <a:latin typeface="Calibri" charset="0"/>
                <a:ea typeface="Calibri" charset="0"/>
                <a:cs typeface="Calibri" charset="0"/>
              </a:rPr>
              <a:t>Grebmeier</a:t>
            </a:r>
            <a:r>
              <a:rPr lang="en-US" sz="1200" dirty="0">
                <a:latin typeface="Calibri" charset="0"/>
                <a:ea typeface="Calibri" charset="0"/>
                <a:cs typeface="Calibri" charset="0"/>
              </a:rPr>
              <a:t> and Cooper]</a:t>
            </a:r>
          </a:p>
        </p:txBody>
      </p:sp>
      <p:sp>
        <p:nvSpPr>
          <p:cNvPr id="2" name="Rectangle 1"/>
          <p:cNvSpPr/>
          <p:nvPr/>
        </p:nvSpPr>
        <p:spPr>
          <a:xfrm>
            <a:off x="1247167" y="5967298"/>
            <a:ext cx="2675604" cy="369332"/>
          </a:xfrm>
          <a:prstGeom prst="rect">
            <a:avLst/>
          </a:prstGeom>
        </p:spPr>
        <p:txBody>
          <a:bodyPr wrap="none">
            <a:spAutoFit/>
          </a:bodyPr>
          <a:lstStyle/>
          <a:p>
            <a:r>
              <a:rPr lang="en-US" dirty="0">
                <a:solidFill>
                  <a:schemeClr val="bg1"/>
                </a:solidFill>
              </a:rPr>
              <a:t>Water temperature ~2-4°C</a:t>
            </a:r>
          </a:p>
        </p:txBody>
      </p:sp>
    </p:spTree>
    <p:extLst>
      <p:ext uri="{BB962C8B-B14F-4D97-AF65-F5344CB8AC3E}">
        <p14:creationId xmlns:p14="http://schemas.microsoft.com/office/powerpoint/2010/main" val="1418348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452" r="33240"/>
          <a:stretch/>
        </p:blipFill>
        <p:spPr>
          <a:xfrm>
            <a:off x="1160060" y="1092747"/>
            <a:ext cx="6823880" cy="5661722"/>
          </a:xfrm>
          <a:prstGeom prst="rect">
            <a:avLst/>
          </a:prstGeom>
        </p:spPr>
      </p:pic>
      <p:sp>
        <p:nvSpPr>
          <p:cNvPr id="5" name="TextBox 4"/>
          <p:cNvSpPr txBox="1"/>
          <p:nvPr/>
        </p:nvSpPr>
        <p:spPr>
          <a:xfrm>
            <a:off x="0" y="155123"/>
            <a:ext cx="9144000" cy="830997"/>
          </a:xfrm>
          <a:prstGeom prst="rect">
            <a:avLst/>
          </a:prstGeom>
          <a:noFill/>
        </p:spPr>
        <p:txBody>
          <a:bodyPr wrap="square" rtlCol="0">
            <a:spAutoFit/>
          </a:bodyPr>
          <a:lstStyle/>
          <a:p>
            <a:pPr algn="ctr"/>
            <a:r>
              <a:rPr lang="en-US" sz="2400" b="1" dirty="0"/>
              <a:t>Satellite-based Chlorophyll </a:t>
            </a:r>
            <a:r>
              <a:rPr lang="en-US" sz="2400" b="1" i="1" dirty="0"/>
              <a:t>a</a:t>
            </a:r>
            <a:r>
              <a:rPr lang="en-US" sz="2400" b="1" dirty="0"/>
              <a:t> concentrations (mg/m</a:t>
            </a:r>
            <a:r>
              <a:rPr lang="en-US" sz="2400" b="1" baseline="30000" dirty="0"/>
              <a:t>2</a:t>
            </a:r>
            <a:r>
              <a:rPr lang="en-US" sz="2400" b="1" dirty="0"/>
              <a:t>) in the </a:t>
            </a:r>
          </a:p>
          <a:p>
            <a:pPr algn="ctr"/>
            <a:r>
              <a:rPr lang="en-US" sz="2400" b="1" dirty="0" err="1"/>
              <a:t>Chirikov</a:t>
            </a:r>
            <a:r>
              <a:rPr lang="en-US" sz="2400" b="1" dirty="0"/>
              <a:t> Basin, north of St. Lawrence Island (DBO2)</a:t>
            </a:r>
          </a:p>
        </p:txBody>
      </p:sp>
      <p:sp>
        <p:nvSpPr>
          <p:cNvPr id="2" name="Rectangle 1"/>
          <p:cNvSpPr/>
          <p:nvPr/>
        </p:nvSpPr>
        <p:spPr>
          <a:xfrm>
            <a:off x="7983940" y="6446692"/>
            <a:ext cx="783997" cy="307777"/>
          </a:xfrm>
          <a:prstGeom prst="rect">
            <a:avLst/>
          </a:prstGeom>
        </p:spPr>
        <p:txBody>
          <a:bodyPr wrap="none">
            <a:spAutoFit/>
          </a:bodyPr>
          <a:lstStyle/>
          <a:p>
            <a:r>
              <a:rPr lang="en-US" sz="1400" dirty="0"/>
              <a:t>[K. Frey]</a:t>
            </a:r>
          </a:p>
        </p:txBody>
      </p:sp>
    </p:spTree>
    <p:extLst>
      <p:ext uri="{BB962C8B-B14F-4D97-AF65-F5344CB8AC3E}">
        <p14:creationId xmlns:p14="http://schemas.microsoft.com/office/powerpoint/2010/main" val="1225046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9094"/>
            <a:ext cx="9143999" cy="523220"/>
          </a:xfrm>
          <a:prstGeom prst="rect">
            <a:avLst/>
          </a:prstGeom>
        </p:spPr>
        <p:txBody>
          <a:bodyPr wrap="square">
            <a:spAutoFit/>
          </a:bodyPr>
          <a:lstStyle/>
          <a:p>
            <a:pPr algn="ctr"/>
            <a:r>
              <a:rPr lang="en-US" sz="2800" b="1" kern="0" dirty="0">
                <a:solidFill>
                  <a:srgbClr val="000000"/>
                </a:solidFill>
                <a:ea typeface="メイリオ" charset="-128"/>
              </a:rPr>
              <a:t>DBO2-Chirikov Basin</a:t>
            </a:r>
          </a:p>
        </p:txBody>
      </p:sp>
      <p:pic>
        <p:nvPicPr>
          <p:cNvPr id="2" name="UTBS2 201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3520" y="736600"/>
            <a:ext cx="7656958" cy="5742718"/>
          </a:xfrm>
          <a:prstGeom prst="rect">
            <a:avLst/>
          </a:prstGeom>
        </p:spPr>
      </p:pic>
    </p:spTree>
    <p:extLst>
      <p:ext uri="{BB962C8B-B14F-4D97-AF65-F5344CB8AC3E}">
        <p14:creationId xmlns:p14="http://schemas.microsoft.com/office/powerpoint/2010/main" val="355444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47" y="674914"/>
            <a:ext cx="7845894" cy="5147130"/>
          </a:xfrm>
          <a:prstGeom prst="rect">
            <a:avLst/>
          </a:prstGeom>
        </p:spPr>
      </p:pic>
      <p:sp>
        <p:nvSpPr>
          <p:cNvPr id="3" name="TextBox 2"/>
          <p:cNvSpPr txBox="1"/>
          <p:nvPr/>
        </p:nvSpPr>
        <p:spPr>
          <a:xfrm>
            <a:off x="0" y="158821"/>
            <a:ext cx="9002486" cy="461665"/>
          </a:xfrm>
          <a:prstGeom prst="rect">
            <a:avLst/>
          </a:prstGeom>
          <a:noFill/>
        </p:spPr>
        <p:txBody>
          <a:bodyPr wrap="square" rtlCol="0">
            <a:spAutoFit/>
          </a:bodyPr>
          <a:lstStyle/>
          <a:p>
            <a:pPr algn="ctr"/>
            <a:r>
              <a:rPr lang="en-US" sz="2400" b="1" dirty="0"/>
              <a:t>Time series benthic biomass for the DBO2 region</a:t>
            </a:r>
          </a:p>
        </p:txBody>
      </p:sp>
      <p:sp>
        <p:nvSpPr>
          <p:cNvPr id="5" name="TextBox 4"/>
          <p:cNvSpPr txBox="1"/>
          <p:nvPr/>
        </p:nvSpPr>
        <p:spPr>
          <a:xfrm>
            <a:off x="2169886" y="947013"/>
            <a:ext cx="489857" cy="276999"/>
          </a:xfrm>
          <a:prstGeom prst="rect">
            <a:avLst/>
          </a:prstGeom>
          <a:noFill/>
        </p:spPr>
        <p:txBody>
          <a:bodyPr wrap="square" rtlCol="0">
            <a:spAutoFit/>
          </a:bodyPr>
          <a:lstStyle/>
          <a:p>
            <a:r>
              <a:rPr lang="en-US" sz="1200" dirty="0"/>
              <a:t>(NE)</a:t>
            </a:r>
          </a:p>
        </p:txBody>
      </p:sp>
      <p:sp>
        <p:nvSpPr>
          <p:cNvPr id="6" name="Rectangle 5"/>
          <p:cNvSpPr/>
          <p:nvPr/>
        </p:nvSpPr>
        <p:spPr>
          <a:xfrm>
            <a:off x="2203057" y="1149262"/>
            <a:ext cx="423514" cy="276999"/>
          </a:xfrm>
          <a:prstGeom prst="rect">
            <a:avLst/>
          </a:prstGeom>
        </p:spPr>
        <p:txBody>
          <a:bodyPr wrap="none">
            <a:spAutoFit/>
          </a:bodyPr>
          <a:lstStyle/>
          <a:p>
            <a:r>
              <a:rPr lang="en-US" sz="1200"/>
              <a:t>(SE)</a:t>
            </a:r>
            <a:endParaRPr lang="en-US" sz="1200" dirty="0"/>
          </a:p>
        </p:txBody>
      </p:sp>
      <p:sp>
        <p:nvSpPr>
          <p:cNvPr id="7" name="Rectangle 6"/>
          <p:cNvSpPr/>
          <p:nvPr/>
        </p:nvSpPr>
        <p:spPr>
          <a:xfrm>
            <a:off x="2169886" y="1357611"/>
            <a:ext cx="513282" cy="276999"/>
          </a:xfrm>
          <a:prstGeom prst="rect">
            <a:avLst/>
          </a:prstGeom>
        </p:spPr>
        <p:txBody>
          <a:bodyPr wrap="none">
            <a:spAutoFit/>
          </a:bodyPr>
          <a:lstStyle/>
          <a:p>
            <a:r>
              <a:rPr lang="en-US" sz="1200"/>
              <a:t>(NW)</a:t>
            </a:r>
            <a:endParaRPr lang="en-US" sz="1200" dirty="0"/>
          </a:p>
        </p:txBody>
      </p:sp>
      <p:sp>
        <p:nvSpPr>
          <p:cNvPr id="8" name="Rectangle 7"/>
          <p:cNvSpPr/>
          <p:nvPr/>
        </p:nvSpPr>
        <p:spPr>
          <a:xfrm>
            <a:off x="2185355" y="1559860"/>
            <a:ext cx="483337" cy="276999"/>
          </a:xfrm>
          <a:prstGeom prst="rect">
            <a:avLst/>
          </a:prstGeom>
        </p:spPr>
        <p:txBody>
          <a:bodyPr wrap="none">
            <a:spAutoFit/>
          </a:bodyPr>
          <a:lstStyle/>
          <a:p>
            <a:r>
              <a:rPr lang="en-US" sz="1200" dirty="0"/>
              <a:t>(SW)</a:t>
            </a:r>
          </a:p>
        </p:txBody>
      </p:sp>
      <p:sp>
        <p:nvSpPr>
          <p:cNvPr id="9" name="TextBox 8"/>
          <p:cNvSpPr txBox="1"/>
          <p:nvPr/>
        </p:nvSpPr>
        <p:spPr>
          <a:xfrm>
            <a:off x="457947" y="5930900"/>
            <a:ext cx="8012953" cy="646331"/>
          </a:xfrm>
          <a:prstGeom prst="rect">
            <a:avLst/>
          </a:prstGeom>
          <a:noFill/>
        </p:spPr>
        <p:txBody>
          <a:bodyPr wrap="square" rtlCol="0">
            <a:spAutoFit/>
          </a:bodyPr>
          <a:lstStyle/>
          <a:p>
            <a:pPr marL="285750" indent="-285750">
              <a:buFont typeface="Arial" charset="0"/>
              <a:buChar char="•"/>
            </a:pPr>
            <a:r>
              <a:rPr lang="en-US" dirty="0"/>
              <a:t>Only significant </a:t>
            </a:r>
            <a:r>
              <a:rPr lang="en-US" dirty="0" err="1"/>
              <a:t>decliining</a:t>
            </a:r>
            <a:r>
              <a:rPr lang="en-US" dirty="0"/>
              <a:t> </a:t>
            </a:r>
            <a:r>
              <a:rPr lang="en-US" dirty="0" err="1"/>
              <a:t>benthc</a:t>
            </a:r>
            <a:r>
              <a:rPr lang="en-US" dirty="0"/>
              <a:t> biomass trend UTBS4 (NW)-now bivalves</a:t>
            </a:r>
          </a:p>
          <a:p>
            <a:pPr marL="285750" indent="-285750">
              <a:buFont typeface="Arial" charset="0"/>
              <a:buChar char="•"/>
            </a:pPr>
            <a:r>
              <a:rPr lang="en-US" dirty="0"/>
              <a:t>Complexity over time in W (bivalves, </a:t>
            </a:r>
            <a:r>
              <a:rPr lang="en-US" dirty="0" err="1"/>
              <a:t>polychaetes</a:t>
            </a:r>
            <a:r>
              <a:rPr lang="en-US" dirty="0"/>
              <a:t>) to E (amphipods)</a:t>
            </a:r>
          </a:p>
        </p:txBody>
      </p:sp>
      <p:sp>
        <p:nvSpPr>
          <p:cNvPr id="11" name="Rectangle 10"/>
          <p:cNvSpPr/>
          <p:nvPr/>
        </p:nvSpPr>
        <p:spPr>
          <a:xfrm>
            <a:off x="6250253" y="1026151"/>
            <a:ext cx="1725347" cy="400110"/>
          </a:xfrm>
          <a:prstGeom prst="rect">
            <a:avLst/>
          </a:prstGeom>
          <a:solidFill>
            <a:schemeClr val="bg1"/>
          </a:solidFill>
        </p:spPr>
        <p:txBody>
          <a:bodyPr wrap="square">
            <a:spAutoFit/>
          </a:bodyPr>
          <a:lstStyle/>
          <a:p>
            <a:r>
              <a:rPr lang="en-US" sz="2000" b="1"/>
              <a:t>              DBO2</a:t>
            </a:r>
            <a:endParaRPr lang="en-US" sz="2000" b="1" dirty="0"/>
          </a:p>
        </p:txBody>
      </p:sp>
    </p:spTree>
    <p:extLst>
      <p:ext uri="{BB962C8B-B14F-4D97-AF65-F5344CB8AC3E}">
        <p14:creationId xmlns:p14="http://schemas.microsoft.com/office/powerpoint/2010/main" val="177940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171" b="1990"/>
          <a:stretch/>
        </p:blipFill>
        <p:spPr>
          <a:xfrm>
            <a:off x="1234674" y="1053090"/>
            <a:ext cx="7547166" cy="5028603"/>
          </a:xfrm>
          <a:prstGeom prst="rect">
            <a:avLst/>
          </a:prstGeom>
        </p:spPr>
      </p:pic>
      <p:sp>
        <p:nvSpPr>
          <p:cNvPr id="3" name="TextBox 2"/>
          <p:cNvSpPr txBox="1"/>
          <p:nvPr/>
        </p:nvSpPr>
        <p:spPr>
          <a:xfrm>
            <a:off x="109182" y="54490"/>
            <a:ext cx="9034818" cy="1107996"/>
          </a:xfrm>
          <a:prstGeom prst="rect">
            <a:avLst/>
          </a:prstGeom>
          <a:noFill/>
        </p:spPr>
        <p:txBody>
          <a:bodyPr wrap="square" rtlCol="0">
            <a:spAutoFit/>
          </a:bodyPr>
          <a:lstStyle/>
          <a:p>
            <a:pPr algn="ctr"/>
            <a:r>
              <a:rPr lang="en-US" sz="2400" b="1" dirty="0">
                <a:solidFill>
                  <a:prstClr val="black"/>
                </a:solidFill>
                <a:cs typeface="Arial"/>
              </a:rPr>
              <a:t>DBO 2 - </a:t>
            </a:r>
            <a:r>
              <a:rPr lang="en-US" sz="2400" b="1" dirty="0" err="1">
                <a:solidFill>
                  <a:prstClr val="black"/>
                </a:solidFill>
                <a:cs typeface="Arial"/>
              </a:rPr>
              <a:t>Chirikov</a:t>
            </a:r>
            <a:r>
              <a:rPr lang="en-US" sz="2400" b="1" dirty="0">
                <a:solidFill>
                  <a:prstClr val="black"/>
                </a:solidFill>
                <a:cs typeface="Arial"/>
              </a:rPr>
              <a:t> Basin </a:t>
            </a:r>
            <a:r>
              <a:rPr lang="en-US" sz="2400" b="1" dirty="0" err="1">
                <a:solidFill>
                  <a:prstClr val="black"/>
                </a:solidFill>
                <a:cs typeface="Arial"/>
              </a:rPr>
              <a:t>ampeliscid</a:t>
            </a:r>
            <a:r>
              <a:rPr lang="en-US" sz="2400" b="1" dirty="0">
                <a:solidFill>
                  <a:prstClr val="black"/>
                </a:solidFill>
                <a:cs typeface="Arial"/>
              </a:rPr>
              <a:t> amphipod prey hotspot contracting spatially northward</a:t>
            </a:r>
          </a:p>
          <a:p>
            <a:endParaRPr lang="en-US" dirty="0"/>
          </a:p>
        </p:txBody>
      </p:sp>
      <p:pic>
        <p:nvPicPr>
          <p:cNvPr id="4" name="Picture 3" descr="amphipod.JPG                                                   00010C87G3Macintosh HD                 B88589B1:"/>
          <p:cNvPicPr>
            <a:picLocks noChangeAspect="1" noChangeArrowheads="1"/>
          </p:cNvPicPr>
          <p:nvPr/>
        </p:nvPicPr>
        <p:blipFill rotWithShape="1">
          <a:blip r:embed="rId4"/>
          <a:srcRect l="12439" t="15906" r="11224" b="11795"/>
          <a:stretch/>
        </p:blipFill>
        <p:spPr bwMode="auto">
          <a:xfrm>
            <a:off x="7398999" y="620821"/>
            <a:ext cx="1454736" cy="1216808"/>
          </a:xfrm>
          <a:prstGeom prst="rect">
            <a:avLst/>
          </a:prstGeom>
          <a:noFill/>
        </p:spPr>
      </p:pic>
      <p:grpSp>
        <p:nvGrpSpPr>
          <p:cNvPr id="8" name="Group 7"/>
          <p:cNvGrpSpPr/>
          <p:nvPr/>
        </p:nvGrpSpPr>
        <p:grpSpPr>
          <a:xfrm>
            <a:off x="0" y="679355"/>
            <a:ext cx="1524000" cy="1017384"/>
            <a:chOff x="0" y="722134"/>
            <a:chExt cx="1524000" cy="1017384"/>
          </a:xfrm>
        </p:grpSpPr>
        <p:pic>
          <p:nvPicPr>
            <p:cNvPr id="5" name="Picture 8" descr="gray whale pic.JPG"/>
            <p:cNvPicPr>
              <a:picLocks noChangeAspect="1"/>
            </p:cNvPicPr>
            <p:nvPr/>
          </p:nvPicPr>
          <p:blipFill>
            <a:blip r:embed="rId5" cstate="print">
              <a:extLst>
                <a:ext uri="{28A0092B-C50C-407E-A947-70E740481C1C}">
                  <a14:useLocalDpi xmlns:a14="http://schemas.microsoft.com/office/drawing/2010/main" val="0"/>
                </a:ext>
              </a:extLst>
            </a:blip>
            <a:srcRect l="8772"/>
            <a:stretch>
              <a:fillRect/>
            </a:stretch>
          </p:blipFill>
          <p:spPr bwMode="auto">
            <a:xfrm>
              <a:off x="0" y="722134"/>
              <a:ext cx="1524000" cy="1017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0" y="1444352"/>
              <a:ext cx="899036" cy="215444"/>
            </a:xfrm>
            <a:prstGeom prst="rect">
              <a:avLst/>
            </a:prstGeom>
            <a:noFill/>
          </p:spPr>
          <p:txBody>
            <a:bodyPr wrap="square" rtlCol="0">
              <a:spAutoFit/>
            </a:bodyPr>
            <a:lstStyle/>
            <a:p>
              <a:r>
                <a:rPr lang="en-US" sz="800" dirty="0">
                  <a:solidFill>
                    <a:schemeClr val="bg1"/>
                  </a:solidFill>
                  <a:latin typeface="Arial"/>
                </a:rPr>
                <a:t>[Kate Stafford]</a:t>
              </a:r>
            </a:p>
          </p:txBody>
        </p:sp>
      </p:grpSp>
      <p:sp>
        <p:nvSpPr>
          <p:cNvPr id="7" name="TextBox 6"/>
          <p:cNvSpPr txBox="1"/>
          <p:nvPr/>
        </p:nvSpPr>
        <p:spPr>
          <a:xfrm>
            <a:off x="0" y="6506550"/>
            <a:ext cx="2784143" cy="307777"/>
          </a:xfrm>
          <a:prstGeom prst="rect">
            <a:avLst/>
          </a:prstGeom>
          <a:noFill/>
        </p:spPr>
        <p:txBody>
          <a:bodyPr wrap="square" rtlCol="0">
            <a:spAutoFit/>
          </a:bodyPr>
          <a:lstStyle/>
          <a:p>
            <a:endParaRPr lang="en-US" sz="1400" dirty="0"/>
          </a:p>
        </p:txBody>
      </p:sp>
      <p:pic>
        <p:nvPicPr>
          <p:cNvPr id="9" name="Picture 8" descr="ampharetid5GOODl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500" y="4967330"/>
            <a:ext cx="988874" cy="741656"/>
          </a:xfrm>
          <a:prstGeom prst="rect">
            <a:avLst/>
          </a:prstGeom>
        </p:spPr>
      </p:pic>
      <p:cxnSp>
        <p:nvCxnSpPr>
          <p:cNvPr id="13" name="Straight Arrow Connector 12"/>
          <p:cNvCxnSpPr/>
          <p:nvPr/>
        </p:nvCxnSpPr>
        <p:spPr>
          <a:xfrm flipV="1">
            <a:off x="4354374" y="4594623"/>
            <a:ext cx="1347926" cy="467550"/>
          </a:xfrm>
          <a:prstGeom prst="straightConnector1">
            <a:avLst/>
          </a:prstGeom>
          <a:ln w="19050">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2784144" y="4686301"/>
            <a:ext cx="581356" cy="356414"/>
          </a:xfrm>
          <a:prstGeom prst="straightConnector1">
            <a:avLst/>
          </a:prstGeom>
          <a:ln w="190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9182" y="6104933"/>
            <a:ext cx="9034818" cy="707886"/>
          </a:xfrm>
          <a:prstGeom prst="rect">
            <a:avLst/>
          </a:prstGeom>
          <a:noFill/>
        </p:spPr>
        <p:txBody>
          <a:bodyPr wrap="square" rtlCol="0">
            <a:spAutoFit/>
          </a:bodyPr>
          <a:lstStyle/>
          <a:p>
            <a:pPr marL="285750" indent="-285750">
              <a:buFont typeface="Arial"/>
              <a:buChar char="•"/>
            </a:pPr>
            <a:r>
              <a:rPr lang="en-US" sz="2000" dirty="0"/>
              <a:t>Northward direction of core benthic biomass of amphipods in hotspot</a:t>
            </a:r>
          </a:p>
          <a:p>
            <a:pPr marL="285750" indent="-285750">
              <a:buFont typeface="Arial"/>
              <a:buChar char="•"/>
            </a:pPr>
            <a:r>
              <a:rPr lang="en-US" sz="2000" dirty="0" err="1"/>
              <a:t>Polychaetes</a:t>
            </a:r>
            <a:r>
              <a:rPr lang="en-US" sz="2000" dirty="0"/>
              <a:t> and bivalves replacing amphipods in the SW and NW, respectively</a:t>
            </a:r>
          </a:p>
        </p:txBody>
      </p:sp>
      <p:sp>
        <p:nvSpPr>
          <p:cNvPr id="20" name="TextBox 19"/>
          <p:cNvSpPr txBox="1"/>
          <p:nvPr/>
        </p:nvSpPr>
        <p:spPr>
          <a:xfrm>
            <a:off x="4677220" y="5416598"/>
            <a:ext cx="1121932" cy="292388"/>
          </a:xfrm>
          <a:prstGeom prst="rect">
            <a:avLst/>
          </a:prstGeom>
          <a:solidFill>
            <a:schemeClr val="bg1"/>
          </a:solidFill>
        </p:spPr>
        <p:txBody>
          <a:bodyPr wrap="square" rtlCol="0">
            <a:spAutoFit/>
          </a:bodyPr>
          <a:lstStyle/>
          <a:p>
            <a:r>
              <a:rPr lang="en-US" sz="1300" b="1" i="1" dirty="0">
                <a:latin typeface="Arial" charset="0"/>
                <a:ea typeface="Arial" charset="0"/>
                <a:cs typeface="Arial" charset="0"/>
              </a:rPr>
              <a:t>2000-2015</a:t>
            </a:r>
          </a:p>
        </p:txBody>
      </p:sp>
      <p:cxnSp>
        <p:nvCxnSpPr>
          <p:cNvPr id="27" name="Straight Connector 26"/>
          <p:cNvCxnSpPr/>
          <p:nvPr/>
        </p:nvCxnSpPr>
        <p:spPr>
          <a:xfrm>
            <a:off x="4664428" y="5680075"/>
            <a:ext cx="11475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77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8595"/>
            <a:ext cx="9144000" cy="830997"/>
          </a:xfrm>
          <a:prstGeom prst="rect">
            <a:avLst/>
          </a:prstGeom>
          <a:noFill/>
        </p:spPr>
        <p:txBody>
          <a:bodyPr wrap="square" rtlCol="0">
            <a:spAutoFit/>
          </a:bodyPr>
          <a:lstStyle/>
          <a:p>
            <a:pPr algn="ctr"/>
            <a:r>
              <a:rPr lang="en-US" sz="2400" b="1" dirty="0" err="1"/>
              <a:t>Macrofaunal</a:t>
            </a:r>
            <a:r>
              <a:rPr lang="en-US" sz="2400" b="1" dirty="0"/>
              <a:t> composition for UTBS1-4 time series stations north of St. Lawrence Island from 2000-2015 (DBO2)</a:t>
            </a:r>
          </a:p>
        </p:txBody>
      </p:sp>
      <p:sp>
        <p:nvSpPr>
          <p:cNvPr id="9" name="TextBox 8"/>
          <p:cNvSpPr txBox="1"/>
          <p:nvPr/>
        </p:nvSpPr>
        <p:spPr>
          <a:xfrm>
            <a:off x="8135450" y="3507986"/>
            <a:ext cx="527966" cy="338554"/>
          </a:xfrm>
          <a:prstGeom prst="rect">
            <a:avLst/>
          </a:prstGeom>
          <a:noFill/>
        </p:spPr>
        <p:txBody>
          <a:bodyPr wrap="square" rtlCol="0">
            <a:spAutoFit/>
          </a:bodyPr>
          <a:lstStyle/>
          <a:p>
            <a:r>
              <a:rPr lang="en-US" sz="1600" b="1" dirty="0">
                <a:solidFill>
                  <a:srgbClr val="FF0000"/>
                </a:solidFill>
              </a:rPr>
              <a:t> </a:t>
            </a:r>
          </a:p>
        </p:txBody>
      </p:sp>
      <p:sp>
        <p:nvSpPr>
          <p:cNvPr id="4" name="Rectangle 3"/>
          <p:cNvSpPr/>
          <p:nvPr/>
        </p:nvSpPr>
        <p:spPr>
          <a:xfrm>
            <a:off x="111070" y="5962962"/>
            <a:ext cx="9032930" cy="923330"/>
          </a:xfrm>
          <a:prstGeom prst="rect">
            <a:avLst/>
          </a:prstGeom>
        </p:spPr>
        <p:txBody>
          <a:bodyPr wrap="square">
            <a:spAutoFit/>
          </a:bodyPr>
          <a:lstStyle/>
          <a:p>
            <a:pPr marL="285750" indent="-285750">
              <a:buFont typeface="Arial"/>
              <a:buChar char="•"/>
            </a:pPr>
            <a:r>
              <a:rPr lang="en-US" dirty="0"/>
              <a:t>Station stacked spatially from UTBS5 (SW) and UTBS4 (NW) and UTBS2 (SE) and UTBS1 (NE)</a:t>
            </a:r>
          </a:p>
          <a:p>
            <a:pPr marL="285750" indent="-285750">
              <a:buFont typeface="Arial"/>
              <a:buChar char="•"/>
            </a:pPr>
            <a:r>
              <a:rPr lang="en-US" dirty="0"/>
              <a:t>UTBS5 (lower graph) was dominated by </a:t>
            </a:r>
            <a:r>
              <a:rPr lang="en-US" dirty="0" err="1"/>
              <a:t>ampeliscid</a:t>
            </a:r>
            <a:r>
              <a:rPr lang="en-US" dirty="0"/>
              <a:t> amphipods in the 1980s, but changed to bivalves in the early 2000s and </a:t>
            </a:r>
            <a:r>
              <a:rPr lang="en-US" dirty="0" err="1"/>
              <a:t>polychaetes</a:t>
            </a:r>
            <a:r>
              <a:rPr lang="en-US" dirty="0"/>
              <a:t> became dominant from 2003</a:t>
            </a:r>
          </a:p>
        </p:txBody>
      </p:sp>
      <p:grpSp>
        <p:nvGrpSpPr>
          <p:cNvPr id="3" name="Group 2"/>
          <p:cNvGrpSpPr/>
          <p:nvPr/>
        </p:nvGrpSpPr>
        <p:grpSpPr>
          <a:xfrm>
            <a:off x="8078871" y="2081943"/>
            <a:ext cx="744576" cy="3907862"/>
            <a:chOff x="8078871" y="2081943"/>
            <a:chExt cx="744576" cy="3907862"/>
          </a:xfrm>
        </p:grpSpPr>
        <p:sp>
          <p:nvSpPr>
            <p:cNvPr id="10" name="TextBox 9"/>
            <p:cNvSpPr txBox="1"/>
            <p:nvPr/>
          </p:nvSpPr>
          <p:spPr>
            <a:xfrm>
              <a:off x="8135450" y="5651251"/>
              <a:ext cx="527966" cy="338554"/>
            </a:xfrm>
            <a:prstGeom prst="rect">
              <a:avLst/>
            </a:prstGeom>
            <a:noFill/>
          </p:spPr>
          <p:txBody>
            <a:bodyPr wrap="square" rtlCol="0">
              <a:spAutoFit/>
            </a:bodyPr>
            <a:lstStyle/>
            <a:p>
              <a:r>
                <a:rPr lang="en-US" sz="1600" b="1" dirty="0">
                  <a:solidFill>
                    <a:srgbClr val="FF0000"/>
                  </a:solidFill>
                </a:rPr>
                <a:t> SW</a:t>
              </a:r>
            </a:p>
          </p:txBody>
        </p:sp>
        <p:cxnSp>
          <p:nvCxnSpPr>
            <p:cNvPr id="12" name="Straight Arrow Connector 11"/>
            <p:cNvCxnSpPr/>
            <p:nvPr/>
          </p:nvCxnSpPr>
          <p:spPr>
            <a:xfrm flipV="1">
              <a:off x="8399433" y="4085512"/>
              <a:ext cx="0" cy="1531060"/>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399433" y="2081943"/>
              <a:ext cx="0" cy="1196311"/>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8357153" y="2081943"/>
              <a:ext cx="466294" cy="338554"/>
            </a:xfrm>
            <a:prstGeom prst="rect">
              <a:avLst/>
            </a:prstGeom>
          </p:spPr>
          <p:txBody>
            <a:bodyPr wrap="none">
              <a:spAutoFit/>
            </a:bodyPr>
            <a:lstStyle/>
            <a:p>
              <a:r>
                <a:rPr lang="en-US" sz="1600" b="1" dirty="0">
                  <a:solidFill>
                    <a:srgbClr val="FF0000"/>
                  </a:solidFill>
                </a:rPr>
                <a:t> NE</a:t>
              </a:r>
            </a:p>
          </p:txBody>
        </p:sp>
        <p:sp>
          <p:nvSpPr>
            <p:cNvPr id="17" name="Rectangle 16"/>
            <p:cNvSpPr/>
            <p:nvPr/>
          </p:nvSpPr>
          <p:spPr>
            <a:xfrm>
              <a:off x="8208565" y="3338709"/>
              <a:ext cx="381735" cy="338554"/>
            </a:xfrm>
            <a:prstGeom prst="rect">
              <a:avLst/>
            </a:prstGeom>
          </p:spPr>
          <p:txBody>
            <a:bodyPr wrap="none">
              <a:spAutoFit/>
            </a:bodyPr>
            <a:lstStyle/>
            <a:p>
              <a:r>
                <a:rPr lang="en-US" sz="1600" b="1" dirty="0">
                  <a:solidFill>
                    <a:srgbClr val="FF0000"/>
                  </a:solidFill>
                </a:rPr>
                <a:t>SE</a:t>
              </a:r>
            </a:p>
          </p:txBody>
        </p:sp>
        <p:sp>
          <p:nvSpPr>
            <p:cNvPr id="19" name="Rectangle 18"/>
            <p:cNvSpPr/>
            <p:nvPr/>
          </p:nvSpPr>
          <p:spPr>
            <a:xfrm>
              <a:off x="8078871" y="3746958"/>
              <a:ext cx="556563" cy="338554"/>
            </a:xfrm>
            <a:prstGeom prst="rect">
              <a:avLst/>
            </a:prstGeom>
          </p:spPr>
          <p:txBody>
            <a:bodyPr wrap="none">
              <a:spAutoFit/>
            </a:bodyPr>
            <a:lstStyle/>
            <a:p>
              <a:r>
                <a:rPr lang="en-US" sz="1600" b="1" dirty="0">
                  <a:solidFill>
                    <a:srgbClr val="FF0000"/>
                  </a:solidFill>
                </a:rPr>
                <a:t> NW</a:t>
              </a:r>
            </a:p>
          </p:txBody>
        </p:sp>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296"/>
          <a:stretch/>
        </p:blipFill>
        <p:spPr>
          <a:xfrm>
            <a:off x="111070" y="869592"/>
            <a:ext cx="8921860" cy="5200899"/>
          </a:xfrm>
          <a:prstGeom prst="rect">
            <a:avLst/>
          </a:prstGeom>
        </p:spPr>
      </p:pic>
      <p:pic>
        <p:nvPicPr>
          <p:cNvPr id="14" name="Picture 13" descr="amphipod.JPG                                                   00010C87G3Macintosh HD                 B88589B1:"/>
          <p:cNvPicPr>
            <a:picLocks noChangeAspect="1" noChangeArrowheads="1"/>
          </p:cNvPicPr>
          <p:nvPr/>
        </p:nvPicPr>
        <p:blipFill rotWithShape="1">
          <a:blip r:embed="rId4"/>
          <a:srcRect l="12439" t="15906" r="11224" b="11795"/>
          <a:stretch/>
        </p:blipFill>
        <p:spPr bwMode="auto">
          <a:xfrm>
            <a:off x="584200" y="914736"/>
            <a:ext cx="763834" cy="638906"/>
          </a:xfrm>
          <a:prstGeom prst="rect">
            <a:avLst/>
          </a:prstGeom>
          <a:noFill/>
        </p:spPr>
      </p:pic>
      <p:pic>
        <p:nvPicPr>
          <p:cNvPr id="15" name="Picture 14" descr="ampharetid5GOODl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400" y="4596006"/>
            <a:ext cx="734873" cy="551155"/>
          </a:xfrm>
          <a:prstGeom prst="rect">
            <a:avLst/>
          </a:prstGeom>
        </p:spPr>
      </p:pic>
    </p:spTree>
    <p:extLst>
      <p:ext uri="{BB962C8B-B14F-4D97-AF65-F5344CB8AC3E}">
        <p14:creationId xmlns:p14="http://schemas.microsoft.com/office/powerpoint/2010/main" val="268331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07733" y="15984"/>
            <a:ext cx="4636389" cy="461665"/>
          </a:xfrm>
          <a:prstGeom prst="rect">
            <a:avLst/>
          </a:prstGeom>
          <a:noFill/>
        </p:spPr>
        <p:txBody>
          <a:bodyPr wrap="square" rtlCol="0">
            <a:spAutoFit/>
          </a:bodyPr>
          <a:lstStyle/>
          <a:p>
            <a:pPr algn="ctr"/>
            <a:r>
              <a:rPr lang="en-US" sz="2400" b="1" dirty="0"/>
              <a:t>SWL July 2017</a:t>
            </a:r>
            <a:r>
              <a:rPr lang="en-US" sz="2400" b="1"/>
              <a:t>: DBO3-Hydrography</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3585" y="5090139"/>
            <a:ext cx="3871142" cy="17052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399" y="585371"/>
            <a:ext cx="2325534" cy="11890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66" y="2786947"/>
            <a:ext cx="4405465" cy="187719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960" y="3443262"/>
            <a:ext cx="3812052" cy="16631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666" y="4708944"/>
            <a:ext cx="4275665" cy="186538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2" y="577702"/>
            <a:ext cx="2537053" cy="1973263"/>
          </a:xfrm>
          <a:prstGeom prst="rect">
            <a:avLst/>
          </a:prstGeom>
        </p:spPr>
      </p:pic>
      <p:cxnSp>
        <p:nvCxnSpPr>
          <p:cNvPr id="12" name="Straight Connector 11"/>
          <p:cNvCxnSpPr/>
          <p:nvPr/>
        </p:nvCxnSpPr>
        <p:spPr>
          <a:xfrm flipH="1">
            <a:off x="1280019" y="1012392"/>
            <a:ext cx="1414752" cy="345322"/>
          </a:xfrm>
          <a:prstGeom prst="line">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2694" y="69562"/>
            <a:ext cx="3862318" cy="168504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4434" y="1743646"/>
            <a:ext cx="3870578" cy="1688652"/>
          </a:xfrm>
          <a:prstGeom prst="rect">
            <a:avLst/>
          </a:prstGeom>
        </p:spPr>
      </p:pic>
      <p:sp>
        <p:nvSpPr>
          <p:cNvPr id="18" name="Rectangle 17"/>
          <p:cNvSpPr/>
          <p:nvPr/>
        </p:nvSpPr>
        <p:spPr>
          <a:xfrm>
            <a:off x="8622872" y="96769"/>
            <a:ext cx="282765" cy="2689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7733" y="6581001"/>
            <a:ext cx="1708738" cy="276999"/>
          </a:xfrm>
          <a:prstGeom prst="rect">
            <a:avLst/>
          </a:prstGeom>
        </p:spPr>
        <p:txBody>
          <a:bodyPr wrap="none">
            <a:spAutoFit/>
          </a:bodyPr>
          <a:lstStyle/>
          <a:p>
            <a:r>
              <a:rPr lang="en-US" sz="1200" dirty="0">
                <a:latin typeface="Calibri" charset="0"/>
                <a:ea typeface="Calibri" charset="0"/>
                <a:cs typeface="Calibri" charset="0"/>
              </a:rPr>
              <a:t>[</a:t>
            </a:r>
            <a:r>
              <a:rPr lang="en-US" sz="1200" dirty="0" err="1">
                <a:latin typeface="Calibri" charset="0"/>
                <a:ea typeface="Calibri" charset="0"/>
                <a:cs typeface="Calibri" charset="0"/>
              </a:rPr>
              <a:t>Grebmeier</a:t>
            </a:r>
            <a:r>
              <a:rPr lang="en-US" sz="1200" dirty="0">
                <a:latin typeface="Calibri" charset="0"/>
                <a:ea typeface="Calibri" charset="0"/>
                <a:cs typeface="Calibri" charset="0"/>
              </a:rPr>
              <a:t> and Cooper]</a:t>
            </a:r>
          </a:p>
        </p:txBody>
      </p:sp>
      <p:sp>
        <p:nvSpPr>
          <p:cNvPr id="5" name="Rectangle 4"/>
          <p:cNvSpPr/>
          <p:nvPr/>
        </p:nvSpPr>
        <p:spPr>
          <a:xfrm>
            <a:off x="962102" y="5942785"/>
            <a:ext cx="2488053" cy="369332"/>
          </a:xfrm>
          <a:prstGeom prst="rect">
            <a:avLst/>
          </a:prstGeom>
        </p:spPr>
        <p:txBody>
          <a:bodyPr wrap="none">
            <a:spAutoFit/>
          </a:bodyPr>
          <a:lstStyle/>
          <a:p>
            <a:r>
              <a:rPr lang="en-US">
                <a:solidFill>
                  <a:schemeClr val="bg1"/>
                </a:solidFill>
              </a:rPr>
              <a:t>Water temperature ~4°C</a:t>
            </a:r>
            <a:endParaRPr lang="en-US" dirty="0">
              <a:solidFill>
                <a:schemeClr val="bg1"/>
              </a:solidFill>
            </a:endParaRPr>
          </a:p>
        </p:txBody>
      </p:sp>
    </p:spTree>
    <p:extLst>
      <p:ext uri="{BB962C8B-B14F-4D97-AF65-F5344CB8AC3E}">
        <p14:creationId xmlns:p14="http://schemas.microsoft.com/office/powerpoint/2010/main" val="128256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78364-ED22-1746-8373-9E90CF3F4BD0}"/>
              </a:ext>
            </a:extLst>
          </p:cNvPr>
          <p:cNvPicPr>
            <a:picLocks noChangeAspect="1"/>
          </p:cNvPicPr>
          <p:nvPr/>
        </p:nvPicPr>
        <p:blipFill>
          <a:blip r:embed="rId2"/>
          <a:stretch>
            <a:fillRect/>
          </a:stretch>
        </p:blipFill>
        <p:spPr>
          <a:xfrm>
            <a:off x="-307217" y="-230414"/>
            <a:ext cx="9451217" cy="7088413"/>
          </a:xfrm>
          <a:prstGeom prst="rect">
            <a:avLst/>
          </a:prstGeom>
        </p:spPr>
      </p:pic>
      <p:sp>
        <p:nvSpPr>
          <p:cNvPr id="6" name="Rectangle 5">
            <a:extLst>
              <a:ext uri="{FF2B5EF4-FFF2-40B4-BE49-F238E27FC236}">
                <a16:creationId xmlns:a16="http://schemas.microsoft.com/office/drawing/2014/main" id="{05533EAC-298F-244C-99D8-FAB25CD2D801}"/>
              </a:ext>
            </a:extLst>
          </p:cNvPr>
          <p:cNvSpPr/>
          <p:nvPr/>
        </p:nvSpPr>
        <p:spPr>
          <a:xfrm>
            <a:off x="894384" y="1445290"/>
            <a:ext cx="6946900" cy="4089400"/>
          </a:xfrm>
          <a:prstGeom prst="rect">
            <a:avLst/>
          </a:prstGeom>
          <a:solidFill>
            <a:schemeClr val="bg2">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id="{E9ACDEEA-4375-1B46-B1C2-8EFD2B9825FE}"/>
              </a:ext>
            </a:extLst>
          </p:cNvPr>
          <p:cNvPicPr>
            <a:picLocks noChangeAspect="1"/>
          </p:cNvPicPr>
          <p:nvPr/>
        </p:nvPicPr>
        <p:blipFill rotWithShape="1">
          <a:blip r:embed="rId3"/>
          <a:srcRect r="57716"/>
          <a:stretch/>
        </p:blipFill>
        <p:spPr>
          <a:xfrm>
            <a:off x="6641080" y="3905250"/>
            <a:ext cx="1206548" cy="1632232"/>
          </a:xfrm>
          <a:prstGeom prst="rect">
            <a:avLst/>
          </a:prstGeom>
        </p:spPr>
      </p:pic>
      <p:sp>
        <p:nvSpPr>
          <p:cNvPr id="12" name="TextBox 11">
            <a:extLst>
              <a:ext uri="{FF2B5EF4-FFF2-40B4-BE49-F238E27FC236}">
                <a16:creationId xmlns:a16="http://schemas.microsoft.com/office/drawing/2014/main" id="{AD310556-3A90-114E-B83F-4EE9C7EE0F8A}"/>
              </a:ext>
            </a:extLst>
          </p:cNvPr>
          <p:cNvSpPr txBox="1"/>
          <p:nvPr/>
        </p:nvSpPr>
        <p:spPr>
          <a:xfrm>
            <a:off x="6615189" y="5521990"/>
            <a:ext cx="1634429" cy="300082"/>
          </a:xfrm>
          <a:prstGeom prst="rect">
            <a:avLst/>
          </a:prstGeom>
          <a:noFill/>
        </p:spPr>
        <p:txBody>
          <a:bodyPr wrap="square" rtlCol="0">
            <a:spAutoFit/>
          </a:bodyPr>
          <a:lstStyle/>
          <a:p>
            <a:r>
              <a:rPr lang="en-US" sz="1350" dirty="0">
                <a:solidFill>
                  <a:schemeClr val="bg1"/>
                </a:solidFill>
              </a:rPr>
              <a:t>#</a:t>
            </a:r>
            <a:r>
              <a:rPr lang="en-US" sz="1350" dirty="0" err="1">
                <a:solidFill>
                  <a:schemeClr val="bg1"/>
                </a:solidFill>
              </a:rPr>
              <a:t>ARCUSwebinar</a:t>
            </a:r>
            <a:endParaRPr lang="en-US" sz="1350" dirty="0">
              <a:solidFill>
                <a:schemeClr val="bg1"/>
              </a:solidFill>
            </a:endParaRPr>
          </a:p>
        </p:txBody>
      </p:sp>
      <p:sp>
        <p:nvSpPr>
          <p:cNvPr id="3" name="TextBox 2">
            <a:extLst>
              <a:ext uri="{FF2B5EF4-FFF2-40B4-BE49-F238E27FC236}">
                <a16:creationId xmlns:a16="http://schemas.microsoft.com/office/drawing/2014/main" id="{9B1B031F-8D53-2649-8939-DB506716D123}"/>
              </a:ext>
            </a:extLst>
          </p:cNvPr>
          <p:cNvSpPr txBox="1"/>
          <p:nvPr/>
        </p:nvSpPr>
        <p:spPr>
          <a:xfrm>
            <a:off x="894384" y="1543053"/>
            <a:ext cx="6946900" cy="461665"/>
          </a:xfrm>
          <a:prstGeom prst="rect">
            <a:avLst/>
          </a:prstGeom>
          <a:noFill/>
        </p:spPr>
        <p:txBody>
          <a:bodyPr wrap="square" rtlCol="0">
            <a:spAutoFit/>
          </a:bodyPr>
          <a:lstStyle/>
          <a:p>
            <a:pPr algn="ctr"/>
            <a:r>
              <a:rPr lang="en-US" sz="2400" dirty="0"/>
              <a:t>For Those Joining via Webinar</a:t>
            </a:r>
          </a:p>
        </p:txBody>
      </p:sp>
      <p:sp>
        <p:nvSpPr>
          <p:cNvPr id="16" name="TextBox 15">
            <a:extLst>
              <a:ext uri="{FF2B5EF4-FFF2-40B4-BE49-F238E27FC236}">
                <a16:creationId xmlns:a16="http://schemas.microsoft.com/office/drawing/2014/main" id="{1F0D31B7-EF66-E141-8916-044A975FF00B}"/>
              </a:ext>
            </a:extLst>
          </p:cNvPr>
          <p:cNvSpPr txBox="1"/>
          <p:nvPr/>
        </p:nvSpPr>
        <p:spPr>
          <a:xfrm>
            <a:off x="949718" y="2046736"/>
            <a:ext cx="6444343" cy="3139321"/>
          </a:xfrm>
          <a:prstGeom prst="rect">
            <a:avLst/>
          </a:prstGeom>
          <a:noFill/>
        </p:spPr>
        <p:txBody>
          <a:bodyPr wrap="square" rtlCol="0">
            <a:spAutoFit/>
          </a:bodyPr>
          <a:lstStyle/>
          <a:p>
            <a:pPr marL="257175" indent="-257175">
              <a:buFont typeface="Wingdings" pitchFamily="2" charset="2"/>
              <a:buChar char="v"/>
            </a:pPr>
            <a:r>
              <a:rPr lang="en-US" dirty="0"/>
              <a:t>You are invited to chat with other webinar participants at any time. </a:t>
            </a:r>
          </a:p>
          <a:p>
            <a:pPr marL="557213" lvl="1" indent="-214313">
              <a:buFont typeface="Arial" panose="020B0604020202020204" pitchFamily="34" charset="0"/>
              <a:buChar char="•"/>
            </a:pPr>
            <a:r>
              <a:rPr lang="en-US" dirty="0"/>
              <a:t>To do so, click the Chat icon at the bottom of the screen and select the name of the participant that you wish to chat with.</a:t>
            </a:r>
          </a:p>
          <a:p>
            <a:pPr marL="557213" lvl="1" indent="-214313">
              <a:buFont typeface="Arial" panose="020B0604020202020204" pitchFamily="34" charset="0"/>
              <a:buChar char="•"/>
            </a:pPr>
            <a:r>
              <a:rPr lang="en-US" dirty="0"/>
              <a:t>There is also an option to chat with everyone participating in the webinar.</a:t>
            </a:r>
          </a:p>
          <a:p>
            <a:pPr lvl="1"/>
            <a:endParaRPr lang="en-US" dirty="0"/>
          </a:p>
          <a:p>
            <a:pPr marL="257175" indent="-257175">
              <a:buFont typeface="Wingdings" pitchFamily="2" charset="2"/>
              <a:buChar char="v"/>
            </a:pPr>
            <a:r>
              <a:rPr lang="en-US" dirty="0"/>
              <a:t>Questions will be addressed at the end of the </a:t>
            </a:r>
          </a:p>
          <a:p>
            <a:r>
              <a:rPr lang="en-US" dirty="0"/>
              <a:t>     presentation. </a:t>
            </a:r>
          </a:p>
          <a:p>
            <a:pPr marL="600075" lvl="1" indent="-257175">
              <a:buFont typeface="Arial" panose="020B0604020202020204" pitchFamily="34" charset="0"/>
              <a:buChar char="•"/>
            </a:pPr>
            <a:r>
              <a:rPr lang="en-US" dirty="0"/>
              <a:t>Type your questions into the chat window at any </a:t>
            </a:r>
          </a:p>
          <a:p>
            <a:pPr lvl="1"/>
            <a:r>
              <a:rPr lang="en-US" dirty="0"/>
              <a:t>     time. A facilitator will ask your question during Q&amp;A.</a:t>
            </a:r>
          </a:p>
        </p:txBody>
      </p:sp>
      <p:sp>
        <p:nvSpPr>
          <p:cNvPr id="9" name="TextBox 8">
            <a:extLst>
              <a:ext uri="{FF2B5EF4-FFF2-40B4-BE49-F238E27FC236}">
                <a16:creationId xmlns:a16="http://schemas.microsoft.com/office/drawing/2014/main" id="{830B2B96-A948-F94E-8A42-72AC4E6E22BD}"/>
              </a:ext>
            </a:extLst>
          </p:cNvPr>
          <p:cNvSpPr txBox="1"/>
          <p:nvPr/>
        </p:nvSpPr>
        <p:spPr>
          <a:xfrm>
            <a:off x="74608" y="6442501"/>
            <a:ext cx="2541914" cy="307777"/>
          </a:xfrm>
          <a:prstGeom prst="rect">
            <a:avLst/>
          </a:prstGeom>
          <a:noFill/>
        </p:spPr>
        <p:txBody>
          <a:bodyPr wrap="none" rtlCol="0">
            <a:spAutoFit/>
          </a:bodyPr>
          <a:lstStyle/>
          <a:p>
            <a:r>
              <a:rPr lang="en-US" sz="1400" dirty="0">
                <a:solidFill>
                  <a:schemeClr val="bg1"/>
                </a:solidFill>
              </a:rPr>
              <a:t>Background photo by Ute Kaden</a:t>
            </a:r>
          </a:p>
        </p:txBody>
      </p:sp>
    </p:spTree>
    <p:extLst>
      <p:ext uri="{BB962C8B-B14F-4D97-AF65-F5344CB8AC3E}">
        <p14:creationId xmlns:p14="http://schemas.microsoft.com/office/powerpoint/2010/main" val="594514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6528"/>
          <a:stretch/>
        </p:blipFill>
        <p:spPr>
          <a:xfrm>
            <a:off x="1184700" y="967865"/>
            <a:ext cx="6731002" cy="5557240"/>
          </a:xfrm>
          <a:prstGeom prst="rect">
            <a:avLst/>
          </a:prstGeom>
        </p:spPr>
      </p:pic>
      <p:sp>
        <p:nvSpPr>
          <p:cNvPr id="5" name="TextBox 4"/>
          <p:cNvSpPr txBox="1"/>
          <p:nvPr/>
        </p:nvSpPr>
        <p:spPr>
          <a:xfrm>
            <a:off x="0" y="136868"/>
            <a:ext cx="9144000" cy="830997"/>
          </a:xfrm>
          <a:prstGeom prst="rect">
            <a:avLst/>
          </a:prstGeom>
          <a:noFill/>
        </p:spPr>
        <p:txBody>
          <a:bodyPr wrap="square" rtlCol="0">
            <a:spAutoFit/>
          </a:bodyPr>
          <a:lstStyle/>
          <a:p>
            <a:pPr algn="ctr"/>
            <a:r>
              <a:rPr lang="en-US" sz="2400" b="1" dirty="0"/>
              <a:t>Satellite-based Chlorophyll a concentrations (mg/m</a:t>
            </a:r>
            <a:r>
              <a:rPr lang="en-US" sz="2400" b="1" baseline="30000" dirty="0"/>
              <a:t>2</a:t>
            </a:r>
            <a:r>
              <a:rPr lang="en-US" sz="2400" b="1" dirty="0"/>
              <a:t>) </a:t>
            </a:r>
          </a:p>
          <a:p>
            <a:pPr algn="ctr"/>
            <a:r>
              <a:rPr lang="en-US" sz="2400" b="1" dirty="0"/>
              <a:t>SE Chukchi Sea (DBO3)</a:t>
            </a:r>
          </a:p>
        </p:txBody>
      </p:sp>
      <p:sp>
        <p:nvSpPr>
          <p:cNvPr id="2" name="Rectangle 1"/>
          <p:cNvSpPr/>
          <p:nvPr/>
        </p:nvSpPr>
        <p:spPr>
          <a:xfrm>
            <a:off x="6453686" y="6509388"/>
            <a:ext cx="1462016" cy="307777"/>
          </a:xfrm>
          <a:prstGeom prst="rect">
            <a:avLst/>
          </a:prstGeom>
        </p:spPr>
        <p:txBody>
          <a:bodyPr wrap="square">
            <a:spAutoFit/>
          </a:bodyPr>
          <a:lstStyle/>
          <a:p>
            <a:r>
              <a:rPr lang="en-US" sz="1400" dirty="0"/>
              <a:t>[courtesy K. Frey]</a:t>
            </a:r>
          </a:p>
        </p:txBody>
      </p:sp>
    </p:spTree>
    <p:extLst>
      <p:ext uri="{BB962C8B-B14F-4D97-AF65-F5344CB8AC3E}">
        <p14:creationId xmlns:p14="http://schemas.microsoft.com/office/powerpoint/2010/main" val="197616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132"/>
          <a:stretch/>
        </p:blipFill>
        <p:spPr>
          <a:xfrm>
            <a:off x="1008054" y="1121870"/>
            <a:ext cx="7127892" cy="5128345"/>
          </a:xfrm>
          <a:prstGeom prst="rect">
            <a:avLst/>
          </a:prstGeom>
        </p:spPr>
      </p:pic>
      <p:sp>
        <p:nvSpPr>
          <p:cNvPr id="8" name="TextBox 7"/>
          <p:cNvSpPr txBox="1"/>
          <p:nvPr/>
        </p:nvSpPr>
        <p:spPr>
          <a:xfrm>
            <a:off x="1485900" y="740620"/>
            <a:ext cx="1104900" cy="369332"/>
          </a:xfrm>
          <a:prstGeom prst="rect">
            <a:avLst/>
          </a:prstGeom>
          <a:solidFill>
            <a:schemeClr val="bg1"/>
          </a:solidFill>
        </p:spPr>
        <p:txBody>
          <a:bodyPr wrap="square" rtlCol="0">
            <a:spAutoFit/>
          </a:bodyPr>
          <a:lstStyle/>
          <a:p>
            <a:endParaRPr lang="en-US" dirty="0"/>
          </a:p>
        </p:txBody>
      </p:sp>
      <p:sp>
        <p:nvSpPr>
          <p:cNvPr id="3" name="Rectangle 2"/>
          <p:cNvSpPr/>
          <p:nvPr/>
        </p:nvSpPr>
        <p:spPr>
          <a:xfrm>
            <a:off x="1857907" y="1230336"/>
            <a:ext cx="732893" cy="369332"/>
          </a:xfrm>
          <a:prstGeom prst="rect">
            <a:avLst/>
          </a:prstGeom>
        </p:spPr>
        <p:txBody>
          <a:bodyPr wrap="none">
            <a:spAutoFit/>
          </a:bodyPr>
          <a:lstStyle/>
          <a:p>
            <a:r>
              <a:rPr lang="en-US" b="1" dirty="0"/>
              <a:t>DBO3</a:t>
            </a:r>
          </a:p>
        </p:txBody>
      </p:sp>
      <p:sp>
        <p:nvSpPr>
          <p:cNvPr id="4" name="TextBox 3"/>
          <p:cNvSpPr txBox="1"/>
          <p:nvPr/>
        </p:nvSpPr>
        <p:spPr>
          <a:xfrm>
            <a:off x="0" y="110422"/>
            <a:ext cx="9144000" cy="1107996"/>
          </a:xfrm>
          <a:prstGeom prst="rect">
            <a:avLst/>
          </a:prstGeom>
          <a:noFill/>
        </p:spPr>
        <p:txBody>
          <a:bodyPr wrap="square" rtlCol="0">
            <a:spAutoFit/>
          </a:bodyPr>
          <a:lstStyle/>
          <a:p>
            <a:pPr algn="ctr"/>
            <a:r>
              <a:rPr lang="en-US" sz="2400" b="1" dirty="0"/>
              <a:t>Sea ice trends (Freeze-up, Annual Persistence, and Breakup)</a:t>
            </a:r>
          </a:p>
          <a:p>
            <a:pPr algn="ctr"/>
            <a:r>
              <a:rPr lang="en-US" sz="2400" b="1" dirty="0"/>
              <a:t> in the </a:t>
            </a:r>
            <a:r>
              <a:rPr lang="en-US" sz="2400" b="1" dirty="0" err="1"/>
              <a:t>Chirikov</a:t>
            </a:r>
            <a:r>
              <a:rPr lang="en-US" sz="2400" b="1" dirty="0"/>
              <a:t> Basin (DBO3)</a:t>
            </a:r>
          </a:p>
          <a:p>
            <a:endParaRPr lang="en-US" dirty="0"/>
          </a:p>
        </p:txBody>
      </p:sp>
      <p:sp>
        <p:nvSpPr>
          <p:cNvPr id="5" name="TextBox 4"/>
          <p:cNvSpPr txBox="1"/>
          <p:nvPr/>
        </p:nvSpPr>
        <p:spPr>
          <a:xfrm>
            <a:off x="228600" y="6375400"/>
            <a:ext cx="8801100" cy="369332"/>
          </a:xfrm>
          <a:prstGeom prst="rect">
            <a:avLst/>
          </a:prstGeom>
          <a:noFill/>
        </p:spPr>
        <p:txBody>
          <a:bodyPr wrap="square" rtlCol="0">
            <a:spAutoFit/>
          </a:bodyPr>
          <a:lstStyle/>
          <a:p>
            <a:pPr marL="285750" indent="-285750">
              <a:buFont typeface="Arial" charset="0"/>
              <a:buChar char="•"/>
            </a:pPr>
            <a:r>
              <a:rPr lang="en-US" dirty="0"/>
              <a:t>Significant declining trend all sea ice parameters using Kendal tau’s trend analysis</a:t>
            </a:r>
          </a:p>
        </p:txBody>
      </p:sp>
    </p:spTree>
    <p:extLst>
      <p:ext uri="{BB962C8B-B14F-4D97-AF65-F5344CB8AC3E}">
        <p14:creationId xmlns:p14="http://schemas.microsoft.com/office/powerpoint/2010/main" val="104889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69" y="825619"/>
            <a:ext cx="7822862" cy="5017924"/>
          </a:xfrm>
          <a:prstGeom prst="rect">
            <a:avLst/>
          </a:prstGeom>
        </p:spPr>
      </p:pic>
      <p:sp>
        <p:nvSpPr>
          <p:cNvPr id="3" name="TextBox 2"/>
          <p:cNvSpPr txBox="1"/>
          <p:nvPr/>
        </p:nvSpPr>
        <p:spPr>
          <a:xfrm>
            <a:off x="622300" y="5970592"/>
            <a:ext cx="8521700" cy="646331"/>
          </a:xfrm>
          <a:prstGeom prst="rect">
            <a:avLst/>
          </a:prstGeom>
          <a:noFill/>
        </p:spPr>
        <p:txBody>
          <a:bodyPr wrap="square" rtlCol="0">
            <a:spAutoFit/>
          </a:bodyPr>
          <a:lstStyle/>
          <a:p>
            <a:pPr marL="285750" indent="-285750">
              <a:buFont typeface="Arial" charset="0"/>
              <a:buChar char="•"/>
            </a:pPr>
            <a:r>
              <a:rPr lang="en-US" dirty="0"/>
              <a:t>Significant increasing trend at UTN1 (S) and UTN5 (N), as well as average values</a:t>
            </a:r>
          </a:p>
          <a:p>
            <a:pPr marL="285750" indent="-285750">
              <a:buFont typeface="Arial" charset="0"/>
              <a:buChar char="•"/>
            </a:pPr>
            <a:r>
              <a:rPr lang="en-US" dirty="0"/>
              <a:t>Expanding high biomass region spatially since 2012</a:t>
            </a:r>
          </a:p>
        </p:txBody>
      </p:sp>
      <p:sp>
        <p:nvSpPr>
          <p:cNvPr id="4" name="TextBox 3"/>
          <p:cNvSpPr txBox="1"/>
          <p:nvPr/>
        </p:nvSpPr>
        <p:spPr>
          <a:xfrm>
            <a:off x="0" y="204688"/>
            <a:ext cx="9144000" cy="461665"/>
          </a:xfrm>
          <a:prstGeom prst="rect">
            <a:avLst/>
          </a:prstGeom>
          <a:noFill/>
        </p:spPr>
        <p:txBody>
          <a:bodyPr wrap="square" rtlCol="0">
            <a:spAutoFit/>
          </a:bodyPr>
          <a:lstStyle/>
          <a:p>
            <a:pPr algn="ctr"/>
            <a:r>
              <a:rPr lang="en-US" sz="2400" b="1" dirty="0"/>
              <a:t>Time series benthic biomass in the DBO3 region</a:t>
            </a:r>
          </a:p>
        </p:txBody>
      </p:sp>
      <p:sp>
        <p:nvSpPr>
          <p:cNvPr id="7" name="Rectangle 6"/>
          <p:cNvSpPr/>
          <p:nvPr/>
        </p:nvSpPr>
        <p:spPr>
          <a:xfrm>
            <a:off x="6440753" y="1275834"/>
            <a:ext cx="1191947" cy="400110"/>
          </a:xfrm>
          <a:prstGeom prst="rect">
            <a:avLst/>
          </a:prstGeom>
          <a:solidFill>
            <a:schemeClr val="bg1"/>
          </a:solidFill>
        </p:spPr>
        <p:txBody>
          <a:bodyPr wrap="square">
            <a:spAutoFit/>
          </a:bodyPr>
          <a:lstStyle/>
          <a:p>
            <a:r>
              <a:rPr lang="en-US" sz="2000" b="1" dirty="0"/>
              <a:t>      DBO3</a:t>
            </a:r>
          </a:p>
        </p:txBody>
      </p:sp>
    </p:spTree>
    <p:extLst>
      <p:ext uri="{BB962C8B-B14F-4D97-AF65-F5344CB8AC3E}">
        <p14:creationId xmlns:p14="http://schemas.microsoft.com/office/powerpoint/2010/main" val="1971262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9094"/>
            <a:ext cx="9143999" cy="461665"/>
          </a:xfrm>
          <a:prstGeom prst="rect">
            <a:avLst/>
          </a:prstGeom>
        </p:spPr>
        <p:txBody>
          <a:bodyPr wrap="square">
            <a:spAutoFit/>
          </a:bodyPr>
          <a:lstStyle/>
          <a:p>
            <a:pPr algn="ctr"/>
            <a:r>
              <a:rPr lang="en-US" sz="2400" b="1" kern="0" dirty="0">
                <a:solidFill>
                  <a:srgbClr val="000000"/>
                </a:solidFill>
                <a:ea typeface="メイリオ" charset="-128"/>
              </a:rPr>
              <a:t>DBO3-SE </a:t>
            </a:r>
            <a:r>
              <a:rPr lang="en-US" sz="2400" b="1" kern="0" dirty="0" err="1">
                <a:solidFill>
                  <a:srgbClr val="000000"/>
                </a:solidFill>
                <a:ea typeface="メイリオ" charset="-128"/>
              </a:rPr>
              <a:t>Chuckhi</a:t>
            </a:r>
            <a:r>
              <a:rPr lang="en-US" sz="2400" b="1" kern="0" dirty="0">
                <a:solidFill>
                  <a:srgbClr val="000000"/>
                </a:solidFill>
                <a:ea typeface="メイリオ" charset="-128"/>
              </a:rPr>
              <a:t> Sea</a:t>
            </a:r>
          </a:p>
        </p:txBody>
      </p:sp>
      <p:pic>
        <p:nvPicPr>
          <p:cNvPr id="5" name="SEC1 201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3899" y="822325"/>
            <a:ext cx="7696200" cy="5772150"/>
          </a:xfrm>
          <a:prstGeom prst="rect">
            <a:avLst/>
          </a:prstGeom>
        </p:spPr>
      </p:pic>
    </p:spTree>
    <p:extLst>
      <p:ext uri="{BB962C8B-B14F-4D97-AF65-F5344CB8AC3E}">
        <p14:creationId xmlns:p14="http://schemas.microsoft.com/office/powerpoint/2010/main" val="18253628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090"/>
          <a:stretch/>
        </p:blipFill>
        <p:spPr>
          <a:xfrm>
            <a:off x="45005" y="1056459"/>
            <a:ext cx="9053990" cy="4898028"/>
          </a:xfrm>
          <a:prstGeom prst="rect">
            <a:avLst/>
          </a:prstGeom>
        </p:spPr>
      </p:pic>
      <p:sp>
        <p:nvSpPr>
          <p:cNvPr id="6" name="TextBox 5"/>
          <p:cNvSpPr txBox="1"/>
          <p:nvPr/>
        </p:nvSpPr>
        <p:spPr>
          <a:xfrm>
            <a:off x="0" y="108290"/>
            <a:ext cx="9144000" cy="830997"/>
          </a:xfrm>
          <a:prstGeom prst="rect">
            <a:avLst/>
          </a:prstGeom>
          <a:noFill/>
        </p:spPr>
        <p:txBody>
          <a:bodyPr wrap="square" rtlCol="0">
            <a:spAutoFit/>
          </a:bodyPr>
          <a:lstStyle/>
          <a:p>
            <a:pPr algn="ctr"/>
            <a:r>
              <a:rPr lang="en-US" sz="2400" b="1" dirty="0" err="1"/>
              <a:t>Macrofaunal</a:t>
            </a:r>
            <a:r>
              <a:rPr lang="en-US" sz="2400" b="1" dirty="0"/>
              <a:t> composition for UTN1-7 time series stations in Southeast Chukchi Sea from 2000-2015 (DBO3)</a:t>
            </a:r>
          </a:p>
        </p:txBody>
      </p:sp>
      <p:sp>
        <p:nvSpPr>
          <p:cNvPr id="4" name="Rectangle 3"/>
          <p:cNvSpPr/>
          <p:nvPr/>
        </p:nvSpPr>
        <p:spPr>
          <a:xfrm>
            <a:off x="167067" y="5934670"/>
            <a:ext cx="8931928" cy="923330"/>
          </a:xfrm>
          <a:prstGeom prst="rect">
            <a:avLst/>
          </a:prstGeom>
        </p:spPr>
        <p:txBody>
          <a:bodyPr wrap="square">
            <a:spAutoFit/>
          </a:bodyPr>
          <a:lstStyle/>
          <a:p>
            <a:pPr marL="285750" indent="-285750">
              <a:buFont typeface="Arial"/>
              <a:buChar char="•"/>
            </a:pPr>
            <a:r>
              <a:rPr lang="en-US" dirty="0">
                <a:solidFill>
                  <a:srgbClr val="000000"/>
                </a:solidFill>
              </a:rPr>
              <a:t>Station stacked </a:t>
            </a:r>
            <a:r>
              <a:rPr lang="en-US" dirty="0" err="1">
                <a:solidFill>
                  <a:srgbClr val="000000"/>
                </a:solidFill>
              </a:rPr>
              <a:t>latitudinally</a:t>
            </a:r>
            <a:r>
              <a:rPr lang="en-US" dirty="0">
                <a:solidFill>
                  <a:srgbClr val="000000"/>
                </a:solidFill>
              </a:rPr>
              <a:t> from UTN1 in the south to UTN7 in the north</a:t>
            </a:r>
          </a:p>
          <a:p>
            <a:pPr marL="285750" indent="-285750">
              <a:buFont typeface="Arial"/>
              <a:buChar char="•"/>
            </a:pPr>
            <a:r>
              <a:rPr lang="en-US" dirty="0">
                <a:solidFill>
                  <a:srgbClr val="000000"/>
                </a:solidFill>
              </a:rPr>
              <a:t>Large biomass expansion southward from UTN5 to UTN2 since 2012 coincident with observations of increased primary production in SECS (Arrigo and van Dijken 2015)</a:t>
            </a:r>
          </a:p>
        </p:txBody>
      </p:sp>
      <p:sp>
        <p:nvSpPr>
          <p:cNvPr id="10" name="TextBox 9"/>
          <p:cNvSpPr txBox="1"/>
          <p:nvPr/>
        </p:nvSpPr>
        <p:spPr>
          <a:xfrm>
            <a:off x="8383568" y="5321055"/>
            <a:ext cx="336653" cy="338554"/>
          </a:xfrm>
          <a:prstGeom prst="rect">
            <a:avLst/>
          </a:prstGeom>
          <a:noFill/>
        </p:spPr>
        <p:txBody>
          <a:bodyPr wrap="square" rtlCol="0">
            <a:spAutoFit/>
          </a:bodyPr>
          <a:lstStyle/>
          <a:p>
            <a:r>
              <a:rPr lang="en-US" sz="1600" dirty="0">
                <a:solidFill>
                  <a:srgbClr val="FF0000"/>
                </a:solidFill>
              </a:rPr>
              <a:t> </a:t>
            </a:r>
            <a:r>
              <a:rPr lang="en-US" sz="1200" dirty="0">
                <a:solidFill>
                  <a:srgbClr val="FF0000"/>
                </a:solidFill>
              </a:rPr>
              <a:t>S</a:t>
            </a:r>
          </a:p>
        </p:txBody>
      </p:sp>
      <p:cxnSp>
        <p:nvCxnSpPr>
          <p:cNvPr id="12" name="Straight Arrow Connector 11"/>
          <p:cNvCxnSpPr/>
          <p:nvPr/>
        </p:nvCxnSpPr>
        <p:spPr>
          <a:xfrm flipV="1">
            <a:off x="8551896" y="2340642"/>
            <a:ext cx="0" cy="3047129"/>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418949" y="2112499"/>
            <a:ext cx="265893" cy="276999"/>
          </a:xfrm>
          <a:prstGeom prst="rect">
            <a:avLst/>
          </a:prstGeom>
          <a:noFill/>
        </p:spPr>
        <p:txBody>
          <a:bodyPr wrap="square" rtlCol="0">
            <a:spAutoFit/>
          </a:bodyPr>
          <a:lstStyle/>
          <a:p>
            <a:r>
              <a:rPr lang="en-US" sz="1200" dirty="0">
                <a:solidFill>
                  <a:srgbClr val="FF0000"/>
                </a:solidFill>
              </a:rPr>
              <a:t>N</a:t>
            </a:r>
          </a:p>
        </p:txBody>
      </p:sp>
    </p:spTree>
    <p:extLst>
      <p:ext uri="{BB962C8B-B14F-4D97-AF65-F5344CB8AC3E}">
        <p14:creationId xmlns:p14="http://schemas.microsoft.com/office/powerpoint/2010/main" val="2697636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830997"/>
            <a:ext cx="6554216" cy="5402296"/>
          </a:xfrm>
          <a:prstGeom prst="rect">
            <a:avLst/>
          </a:prstGeom>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2400" b="1" dirty="0"/>
              <a:t>Trends in benthic </a:t>
            </a:r>
            <a:r>
              <a:rPr lang="en-US" sz="2400" b="1" dirty="0" err="1"/>
              <a:t>macrofaunal</a:t>
            </a:r>
            <a:r>
              <a:rPr lang="en-US" sz="2400" b="1" dirty="0"/>
              <a:t> biomass at time series sites in </a:t>
            </a:r>
          </a:p>
          <a:p>
            <a:pPr algn="ctr"/>
            <a:r>
              <a:rPr lang="en-US" sz="2400" b="1" dirty="0"/>
              <a:t>DBO1, DBO2, and DBO3</a:t>
            </a:r>
          </a:p>
        </p:txBody>
      </p:sp>
      <p:sp>
        <p:nvSpPr>
          <p:cNvPr id="4" name="TextBox 3"/>
          <p:cNvSpPr txBox="1"/>
          <p:nvPr/>
        </p:nvSpPr>
        <p:spPr>
          <a:xfrm>
            <a:off x="0" y="6410061"/>
            <a:ext cx="9144000" cy="369332"/>
          </a:xfrm>
          <a:prstGeom prst="rect">
            <a:avLst/>
          </a:prstGeom>
          <a:noFill/>
        </p:spPr>
        <p:txBody>
          <a:bodyPr wrap="square" rtlCol="0">
            <a:spAutoFit/>
          </a:bodyPr>
          <a:lstStyle/>
          <a:p>
            <a:pPr algn="ctr"/>
            <a:r>
              <a:rPr lang="en-US" b="1" dirty="0"/>
              <a:t>* indicates significant trend, p &lt;0.05 </a:t>
            </a:r>
          </a:p>
        </p:txBody>
      </p:sp>
    </p:spTree>
    <p:extLst>
      <p:ext uri="{BB962C8B-B14F-4D97-AF65-F5344CB8AC3E}">
        <p14:creationId xmlns:p14="http://schemas.microsoft.com/office/powerpoint/2010/main" val="605255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480" y="542021"/>
            <a:ext cx="4346922" cy="3390104"/>
          </a:xfrm>
          <a:prstGeom prst="rect">
            <a:avLst/>
          </a:prstGeom>
        </p:spPr>
      </p:pic>
      <p:pic>
        <p:nvPicPr>
          <p:cNvPr id="6" name="Picture 5" descr="Synthesis-of-Arctic-Research-S_2015_Progress-in-Oceanography 4.pdf"/>
          <p:cNvPicPr>
            <a:picLocks noChangeAspect="1"/>
          </p:cNvPicPr>
          <p:nvPr/>
        </p:nvPicPr>
        <p:blipFill rotWithShape="1">
          <a:blip r:embed="rId4">
            <a:extLst>
              <a:ext uri="{28A0092B-C50C-407E-A947-70E740481C1C}">
                <a14:useLocalDpi xmlns:a14="http://schemas.microsoft.com/office/drawing/2010/main" val="0"/>
              </a:ext>
            </a:extLst>
          </a:blip>
          <a:srcRect l="19496" t="58796" r="20725" b="6249"/>
          <a:stretch/>
        </p:blipFill>
        <p:spPr>
          <a:xfrm>
            <a:off x="309832" y="705853"/>
            <a:ext cx="3789218" cy="2956744"/>
          </a:xfrm>
          <a:prstGeom prst="rect">
            <a:avLst/>
          </a:prstGeom>
        </p:spPr>
      </p:pic>
      <p:sp>
        <p:nvSpPr>
          <p:cNvPr id="9" name="TextBox 8"/>
          <p:cNvSpPr txBox="1"/>
          <p:nvPr/>
        </p:nvSpPr>
        <p:spPr>
          <a:xfrm>
            <a:off x="0" y="0"/>
            <a:ext cx="9143999" cy="523220"/>
          </a:xfrm>
          <a:prstGeom prst="rect">
            <a:avLst/>
          </a:prstGeom>
          <a:noFill/>
        </p:spPr>
        <p:txBody>
          <a:bodyPr wrap="square" rtlCol="0">
            <a:spAutoFit/>
          </a:bodyPr>
          <a:lstStyle/>
          <a:p>
            <a:pPr algn="ctr"/>
            <a:r>
              <a:rPr lang="en-US" sz="2800" b="1" dirty="0">
                <a:latin typeface="Arial" charset="0"/>
                <a:ea typeface="Arial" charset="0"/>
                <a:cs typeface="Arial" charset="0"/>
              </a:rPr>
              <a:t>Conceptual Models</a:t>
            </a:r>
          </a:p>
        </p:txBody>
      </p:sp>
      <p:sp>
        <p:nvSpPr>
          <p:cNvPr id="2" name="TextBox 1"/>
          <p:cNvSpPr txBox="1"/>
          <p:nvPr/>
        </p:nvSpPr>
        <p:spPr>
          <a:xfrm>
            <a:off x="2306499" y="3344312"/>
            <a:ext cx="1739145" cy="246221"/>
          </a:xfrm>
          <a:prstGeom prst="rect">
            <a:avLst/>
          </a:prstGeom>
          <a:noFill/>
        </p:spPr>
        <p:txBody>
          <a:bodyPr wrap="square" rtlCol="0">
            <a:spAutoFit/>
          </a:bodyPr>
          <a:lstStyle/>
          <a:p>
            <a:r>
              <a:rPr lang="en-US" sz="1000" dirty="0">
                <a:latin typeface="Calibri" charset="0"/>
                <a:ea typeface="Calibri" charset="0"/>
                <a:cs typeface="Calibri" charset="0"/>
              </a:rPr>
              <a:t>[Moore and </a:t>
            </a:r>
            <a:r>
              <a:rPr lang="en-US" sz="1000" dirty="0" err="1">
                <a:latin typeface="Calibri" charset="0"/>
                <a:ea typeface="Calibri" charset="0"/>
                <a:cs typeface="Calibri" charset="0"/>
              </a:rPr>
              <a:t>Stabeno</a:t>
            </a:r>
            <a:r>
              <a:rPr lang="en-US" sz="1000" dirty="0">
                <a:latin typeface="Calibri" charset="0"/>
                <a:ea typeface="Calibri" charset="0"/>
                <a:cs typeface="Calibri" charset="0"/>
              </a:rPr>
              <a:t> 2015]</a:t>
            </a:r>
          </a:p>
        </p:txBody>
      </p:sp>
      <p:sp>
        <p:nvSpPr>
          <p:cNvPr id="4" name="Rectangle 3"/>
          <p:cNvSpPr/>
          <p:nvPr/>
        </p:nvSpPr>
        <p:spPr>
          <a:xfrm>
            <a:off x="7132529" y="3707274"/>
            <a:ext cx="1761873" cy="275911"/>
          </a:xfrm>
          <a:prstGeom prst="rect">
            <a:avLst/>
          </a:prstGeom>
        </p:spPr>
        <p:txBody>
          <a:bodyPr wrap="square">
            <a:spAutoFit/>
          </a:bodyPr>
          <a:lstStyle/>
          <a:p>
            <a:r>
              <a:rPr lang="en-US" sz="1200" dirty="0">
                <a:latin typeface="Calibri" charset="0"/>
                <a:ea typeface="Calibri" charset="0"/>
                <a:cs typeface="Calibri" charset="0"/>
              </a:rPr>
              <a:t>[</a:t>
            </a:r>
            <a:r>
              <a:rPr lang="en-US" sz="1200" dirty="0" err="1">
                <a:latin typeface="Calibri" charset="0"/>
                <a:ea typeface="Calibri" charset="0"/>
                <a:cs typeface="Calibri" charset="0"/>
              </a:rPr>
              <a:t>Grebmeier</a:t>
            </a:r>
            <a:r>
              <a:rPr lang="en-US" sz="1200" dirty="0">
                <a:latin typeface="Calibri" charset="0"/>
                <a:ea typeface="Calibri" charset="0"/>
                <a:cs typeface="Calibri" charset="0"/>
              </a:rPr>
              <a:t> et al. 2015]</a:t>
            </a:r>
          </a:p>
        </p:txBody>
      </p:sp>
      <p:sp>
        <p:nvSpPr>
          <p:cNvPr id="20" name="TextBox 19"/>
          <p:cNvSpPr txBox="1"/>
          <p:nvPr/>
        </p:nvSpPr>
        <p:spPr>
          <a:xfrm>
            <a:off x="3001534" y="6212532"/>
            <a:ext cx="795867" cy="307777"/>
          </a:xfrm>
          <a:prstGeom prst="rect">
            <a:avLst/>
          </a:prstGeom>
          <a:noFill/>
        </p:spPr>
        <p:txBody>
          <a:bodyPr wrap="square" rtlCol="0">
            <a:spAutoFit/>
          </a:bodyPr>
          <a:lstStyle/>
          <a:p>
            <a:r>
              <a:rPr lang="en-US" sz="1400">
                <a:solidFill>
                  <a:schemeClr val="bg1"/>
                </a:solidFill>
              </a:rPr>
              <a:t>(AMP)</a:t>
            </a:r>
          </a:p>
        </p:txBody>
      </p:sp>
      <p:grpSp>
        <p:nvGrpSpPr>
          <p:cNvPr id="8" name="Group 7"/>
          <p:cNvGrpSpPr/>
          <p:nvPr/>
        </p:nvGrpSpPr>
        <p:grpSpPr>
          <a:xfrm>
            <a:off x="309832" y="3932125"/>
            <a:ext cx="6264423" cy="4023370"/>
            <a:chOff x="309832" y="3800935"/>
            <a:chExt cx="6264423" cy="4023370"/>
          </a:xfrm>
        </p:grpSpPr>
        <p:grpSp>
          <p:nvGrpSpPr>
            <p:cNvPr id="11" name="Group 10"/>
            <p:cNvGrpSpPr/>
            <p:nvPr/>
          </p:nvGrpSpPr>
          <p:grpSpPr>
            <a:xfrm>
              <a:off x="309832" y="3800935"/>
              <a:ext cx="6264423" cy="4023370"/>
              <a:chOff x="708634" y="21432490"/>
              <a:chExt cx="17457123" cy="1121196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34" y="21432490"/>
                <a:ext cx="10149840" cy="7739166"/>
              </a:xfrm>
              <a:prstGeom prst="rect">
                <a:avLst/>
              </a:prstGeom>
            </p:spPr>
          </p:pic>
          <p:sp>
            <p:nvSpPr>
              <p:cNvPr id="14" name="TextBox 13"/>
              <p:cNvSpPr txBox="1"/>
              <p:nvPr/>
            </p:nvSpPr>
            <p:spPr>
              <a:xfrm>
                <a:off x="13180541" y="31700999"/>
                <a:ext cx="4985216" cy="943451"/>
              </a:xfrm>
              <a:prstGeom prst="rect">
                <a:avLst/>
              </a:prstGeom>
              <a:noFill/>
            </p:spPr>
            <p:txBody>
              <a:bodyPr wrap="square" rtlCol="0">
                <a:spAutoFit/>
              </a:bodyPr>
              <a:ls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a:lstStyle>
              <a:p>
                <a:endParaRPr lang="en-US" sz="1600" dirty="0"/>
              </a:p>
            </p:txBody>
          </p:sp>
        </p:grpSp>
        <p:sp>
          <p:nvSpPr>
            <p:cNvPr id="5" name="Rectangle 4"/>
            <p:cNvSpPr/>
            <p:nvPr/>
          </p:nvSpPr>
          <p:spPr>
            <a:xfrm>
              <a:off x="1699061" y="6360783"/>
              <a:ext cx="2244525" cy="246221"/>
            </a:xfrm>
            <a:prstGeom prst="rect">
              <a:avLst/>
            </a:prstGeom>
          </p:spPr>
          <p:txBody>
            <a:bodyPr wrap="none">
              <a:spAutoFit/>
            </a:bodyPr>
            <a:lstStyle/>
            <a:p>
              <a:r>
                <a:rPr lang="en-US" sz="1000" dirty="0">
                  <a:latin typeface="Calibri" charset="0"/>
                  <a:ea typeface="Calibri" charset="0"/>
                  <a:cs typeface="Calibri" charset="0"/>
                </a:rPr>
                <a:t>Courtesy of Jack Cook (WHOI Graphics) </a:t>
              </a:r>
            </a:p>
          </p:txBody>
        </p:sp>
      </p:grpSp>
      <p:sp>
        <p:nvSpPr>
          <p:cNvPr id="15" name="TextBox 14"/>
          <p:cNvSpPr txBox="1"/>
          <p:nvPr/>
        </p:nvSpPr>
        <p:spPr>
          <a:xfrm>
            <a:off x="4099050" y="4085353"/>
            <a:ext cx="5044948" cy="2246769"/>
          </a:xfrm>
          <a:prstGeom prst="rect">
            <a:avLst/>
          </a:prstGeom>
          <a:noFill/>
        </p:spPr>
        <p:txBody>
          <a:bodyPr wrap="square" rtlCol="0">
            <a:spAutoFit/>
          </a:bodyPr>
          <a:lstStyle/>
          <a:p>
            <a:pPr marL="285750" indent="-285750">
              <a:buFont typeface="Arial" charset="0"/>
              <a:buChar char="•"/>
            </a:pPr>
            <a:r>
              <a:rPr lang="en-US" sz="2000" dirty="0">
                <a:latin typeface="Calibri" charset="0"/>
                <a:ea typeface="Calibri" charset="0"/>
                <a:cs typeface="Calibri" charset="0"/>
              </a:rPr>
              <a:t>Need to capture seasonality in carbon production and deposition, advection, and freshwater inflow into modeling activities</a:t>
            </a:r>
          </a:p>
          <a:p>
            <a:pPr marL="285750" indent="-285750">
              <a:buFont typeface="Arial" charset="0"/>
              <a:buChar char="•"/>
            </a:pPr>
            <a:endParaRPr lang="en-US" sz="2000" dirty="0">
              <a:latin typeface="Calibri" charset="0"/>
              <a:ea typeface="Calibri" charset="0"/>
              <a:cs typeface="Calibri" charset="0"/>
            </a:endParaRPr>
          </a:p>
          <a:p>
            <a:pPr marL="285750" indent="-285750">
              <a:buFont typeface="Arial" charset="0"/>
              <a:buChar char="•"/>
            </a:pPr>
            <a:r>
              <a:rPr lang="en-US" sz="2000" dirty="0">
                <a:latin typeface="Calibri" charset="0"/>
                <a:ea typeface="Calibri" charset="0"/>
                <a:cs typeface="Calibri" charset="0"/>
              </a:rPr>
              <a:t>Develop models to include biological parameters, temporally and spatially, as response indicators to ecosystem change</a:t>
            </a:r>
          </a:p>
        </p:txBody>
      </p:sp>
      <p:grpSp>
        <p:nvGrpSpPr>
          <p:cNvPr id="17" name="Group 16"/>
          <p:cNvGrpSpPr/>
          <p:nvPr/>
        </p:nvGrpSpPr>
        <p:grpSpPr>
          <a:xfrm>
            <a:off x="592180" y="31976470"/>
            <a:ext cx="10626407" cy="9325713"/>
            <a:chOff x="12942580" y="5270016"/>
            <a:chExt cx="10626407" cy="9325713"/>
          </a:xfrm>
        </p:grpSpPr>
        <p:sp>
          <p:nvSpPr>
            <p:cNvPr id="18" name="Rectangle 17"/>
            <p:cNvSpPr/>
            <p:nvPr/>
          </p:nvSpPr>
          <p:spPr>
            <a:xfrm>
              <a:off x="13144827" y="5270016"/>
              <a:ext cx="10424160" cy="830997"/>
            </a:xfrm>
            <a:prstGeom prst="rect">
              <a:avLst/>
            </a:prstGeom>
            <a:gradFill>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50800">
              <a:solidFill>
                <a:srgbClr val="000E1F"/>
              </a:solidFill>
            </a:ln>
            <a:effectLst>
              <a:glow rad="228600">
                <a:schemeClr val="accent5">
                  <a:satMod val="175000"/>
                  <a:alpha val="40000"/>
                </a:schemeClr>
              </a:glow>
            </a:effectLst>
            <a:scene3d>
              <a:camera prst="orthographicFront"/>
              <a:lightRig rig="threePt" dir="t"/>
            </a:scene3d>
            <a:sp3d>
              <a:bevelT/>
            </a:sp3d>
          </p:spPr>
          <p:txBody>
            <a:bodyPr wrap="square" lIns="91440" tIns="45720" rIns="91440" bIns="45720">
              <a:spAutoFit/>
            </a:bodyPr>
            <a:lstStyle/>
            <a:p>
              <a:pPr algn="ctr"/>
              <a:r>
                <a:rPr lang="en-US" sz="4800" dirty="0">
                  <a:ln w="22225">
                    <a:solidFill>
                      <a:srgbClr val="0070C0"/>
                    </a:solidFill>
                    <a:prstDash val="solid"/>
                  </a:ln>
                  <a:solidFill>
                    <a:srgbClr val="0070C0"/>
                  </a:solidFill>
                  <a:latin typeface="Arial" charset="0"/>
                  <a:ea typeface="Arial" charset="0"/>
                  <a:cs typeface="Arial" charset="0"/>
                </a:rPr>
                <a:t>Ice-Ocean-Biogeochemical</a:t>
              </a:r>
              <a:r>
                <a:rPr lang="zh-CN" altLang="en-US" sz="4800" dirty="0">
                  <a:ln w="22225">
                    <a:solidFill>
                      <a:srgbClr val="0070C0"/>
                    </a:solidFill>
                    <a:prstDash val="solid"/>
                  </a:ln>
                  <a:solidFill>
                    <a:srgbClr val="0070C0"/>
                  </a:solidFill>
                  <a:latin typeface="Arial" charset="0"/>
                  <a:ea typeface="Arial" charset="0"/>
                  <a:cs typeface="Arial" charset="0"/>
                </a:rPr>
                <a:t> </a:t>
              </a:r>
              <a:r>
                <a:rPr lang="en-US" sz="4800" dirty="0">
                  <a:ln w="22225">
                    <a:solidFill>
                      <a:srgbClr val="0070C0"/>
                    </a:solidFill>
                    <a:prstDash val="solid"/>
                  </a:ln>
                  <a:solidFill>
                    <a:srgbClr val="0070C0"/>
                  </a:solidFill>
                  <a:latin typeface="Arial" charset="0"/>
                  <a:ea typeface="Arial" charset="0"/>
                  <a:cs typeface="Arial" charset="0"/>
                </a:rPr>
                <a:t>Model</a:t>
              </a:r>
            </a:p>
          </p:txBody>
        </p:sp>
        <p:grpSp>
          <p:nvGrpSpPr>
            <p:cNvPr id="19" name="Group 18"/>
            <p:cNvGrpSpPr/>
            <p:nvPr/>
          </p:nvGrpSpPr>
          <p:grpSpPr>
            <a:xfrm>
              <a:off x="13087789" y="6366129"/>
              <a:ext cx="10424160" cy="8229600"/>
              <a:chOff x="13202089" y="6166104"/>
              <a:chExt cx="10424160" cy="8229600"/>
            </a:xfrm>
          </p:grpSpPr>
          <p:sp>
            <p:nvSpPr>
              <p:cNvPr id="59" name="TextBox 58"/>
              <p:cNvSpPr txBox="1"/>
              <p:nvPr/>
            </p:nvSpPr>
            <p:spPr>
              <a:xfrm>
                <a:off x="17652959" y="6384024"/>
                <a:ext cx="5904749" cy="6786473"/>
              </a:xfrm>
              <a:prstGeom prst="rect">
                <a:avLst/>
              </a:prstGeom>
              <a:noFill/>
            </p:spPr>
            <p:txBody>
              <a:bodyPr wrap="square" rtlCol="0">
                <a:spAutoFit/>
              </a:bodyPr>
              <a:lstStyle/>
              <a:p>
                <a:pPr marL="457200" indent="-457200">
                  <a:buFont typeface="Wingdings" charset="2"/>
                  <a:buChar char="q"/>
                </a:pPr>
                <a:r>
                  <a:rPr lang="en-US" sz="3000" b="1" dirty="0">
                    <a:latin typeface="Arial" charset="0"/>
                    <a:ea typeface="Arial" charset="0"/>
                    <a:cs typeface="Arial" charset="0"/>
                  </a:rPr>
                  <a:t>B</a:t>
                </a:r>
                <a:r>
                  <a:rPr lang="en-US" sz="3000" dirty="0">
                    <a:latin typeface="Arial" charset="0"/>
                    <a:ea typeface="Arial" charset="0"/>
                    <a:cs typeface="Arial" charset="0"/>
                  </a:rPr>
                  <a:t>iology-</a:t>
                </a:r>
                <a:r>
                  <a:rPr lang="en-US" sz="3000" b="1" dirty="0">
                    <a:latin typeface="Arial" charset="0"/>
                    <a:ea typeface="Arial" charset="0"/>
                    <a:cs typeface="Arial" charset="0"/>
                  </a:rPr>
                  <a:t>I</a:t>
                </a:r>
                <a:r>
                  <a:rPr lang="en-US" sz="3000" dirty="0">
                    <a:latin typeface="Arial" charset="0"/>
                    <a:ea typeface="Arial" charset="0"/>
                    <a:cs typeface="Arial" charset="0"/>
                  </a:rPr>
                  <a:t>ce-</a:t>
                </a:r>
                <a:r>
                  <a:rPr lang="en-US" sz="3000" b="1" dirty="0">
                    <a:latin typeface="Arial" charset="0"/>
                    <a:ea typeface="Arial" charset="0"/>
                    <a:cs typeface="Arial" charset="0"/>
                  </a:rPr>
                  <a:t>O</a:t>
                </a:r>
                <a:r>
                  <a:rPr lang="en-US" sz="3000" dirty="0">
                    <a:latin typeface="Arial" charset="0"/>
                    <a:ea typeface="Arial" charset="0"/>
                    <a:cs typeface="Arial" charset="0"/>
                  </a:rPr>
                  <a:t>cean </a:t>
                </a:r>
                <a:r>
                  <a:rPr lang="en-US" sz="3000" b="1" dirty="0">
                    <a:latin typeface="Arial" charset="0"/>
                    <a:ea typeface="Arial" charset="0"/>
                    <a:cs typeface="Arial" charset="0"/>
                  </a:rPr>
                  <a:t>M</a:t>
                </a:r>
                <a:r>
                  <a:rPr lang="en-US" sz="3000" dirty="0">
                    <a:latin typeface="Arial" charset="0"/>
                    <a:ea typeface="Arial" charset="0"/>
                    <a:cs typeface="Arial" charset="0"/>
                  </a:rPr>
                  <a:t>odeling &amp; </a:t>
                </a:r>
                <a:r>
                  <a:rPr lang="en-US" sz="3000" b="1" dirty="0">
                    <a:latin typeface="Arial" charset="0"/>
                    <a:ea typeface="Arial" charset="0"/>
                    <a:cs typeface="Arial" charset="0"/>
                  </a:rPr>
                  <a:t>A</a:t>
                </a:r>
                <a:r>
                  <a:rPr lang="en-US" sz="3000" dirty="0">
                    <a:latin typeface="Arial" charset="0"/>
                    <a:ea typeface="Arial" charset="0"/>
                    <a:cs typeface="Arial" charset="0"/>
                  </a:rPr>
                  <a:t>ssimilation </a:t>
                </a:r>
                <a:r>
                  <a:rPr lang="en-US" sz="3000" b="1" dirty="0">
                    <a:latin typeface="Arial" charset="0"/>
                    <a:ea typeface="Arial" charset="0"/>
                    <a:cs typeface="Arial" charset="0"/>
                  </a:rPr>
                  <a:t>S</a:t>
                </a:r>
                <a:r>
                  <a:rPr lang="en-US" sz="3000" dirty="0">
                    <a:latin typeface="Arial" charset="0"/>
                    <a:ea typeface="Arial" charset="0"/>
                    <a:cs typeface="Arial" charset="0"/>
                  </a:rPr>
                  <a:t>ystem (</a:t>
                </a:r>
                <a:r>
                  <a:rPr lang="en-US" sz="3000" b="1" dirty="0">
                    <a:latin typeface="Arial" charset="0"/>
                    <a:ea typeface="Arial" charset="0"/>
                    <a:cs typeface="Arial" charset="0"/>
                  </a:rPr>
                  <a:t>BIOMAS</a:t>
                </a:r>
                <a:r>
                  <a:rPr lang="en-US" sz="3000" dirty="0">
                    <a:latin typeface="Arial" charset="0"/>
                    <a:ea typeface="Arial" charset="0"/>
                    <a:cs typeface="Arial" charset="0"/>
                  </a:rPr>
                  <a:t>) </a:t>
                </a:r>
                <a:r>
                  <a:rPr lang="en-US" sz="3000" baseline="30000" dirty="0">
                    <a:latin typeface="Arial" charset="0"/>
                    <a:ea typeface="Arial" charset="0"/>
                    <a:cs typeface="Arial" charset="0"/>
                  </a:rPr>
                  <a:t>[2]</a:t>
                </a:r>
                <a:r>
                  <a:rPr lang="en-US" sz="3000" dirty="0">
                    <a:latin typeface="Arial" charset="0"/>
                    <a:ea typeface="Arial" charset="0"/>
                    <a:cs typeface="Arial" charset="0"/>
                  </a:rPr>
                  <a:t>:</a:t>
                </a:r>
              </a:p>
              <a:p>
                <a:pPr marL="571500" indent="-571500">
                  <a:spcAft>
                    <a:spcPts val="600"/>
                  </a:spcAft>
                  <a:buFont typeface="Wingdings" charset="2"/>
                  <a:buChar char="§"/>
                </a:pPr>
                <a:r>
                  <a:rPr lang="en-US" sz="3000" dirty="0">
                    <a:latin typeface="Arial" charset="0"/>
                    <a:ea typeface="Arial" charset="0"/>
                    <a:cs typeface="Arial" charset="0"/>
                  </a:rPr>
                  <a:t>Dynamically coupled sub-models for sea ice/snow, ocean circulation, biogeochemical cycling, and ice algae;</a:t>
                </a:r>
              </a:p>
              <a:p>
                <a:pPr marL="571500" indent="-571500">
                  <a:spcAft>
                    <a:spcPts val="600"/>
                  </a:spcAft>
                  <a:buFont typeface="Wingdings" charset="2"/>
                  <a:buChar char="§"/>
                </a:pPr>
                <a:r>
                  <a:rPr lang="en-US" altLang="zh-CN" sz="3000" dirty="0">
                    <a:latin typeface="Arial" charset="0"/>
                    <a:ea typeface="Arial" charset="0"/>
                    <a:cs typeface="Arial" charset="0"/>
                  </a:rPr>
                  <a:t>Climate</a:t>
                </a:r>
                <a:r>
                  <a:rPr lang="zh-CN" altLang="en-US" sz="3000" dirty="0">
                    <a:latin typeface="Arial" charset="0"/>
                    <a:ea typeface="Arial" charset="0"/>
                    <a:cs typeface="Arial" charset="0"/>
                  </a:rPr>
                  <a:t> </a:t>
                </a:r>
                <a:r>
                  <a:rPr lang="en-US" altLang="zh-CN" sz="3000" dirty="0">
                    <a:latin typeface="Arial" charset="0"/>
                    <a:ea typeface="Arial" charset="0"/>
                    <a:cs typeface="Arial" charset="0"/>
                  </a:rPr>
                  <a:t>Forecast</a:t>
                </a:r>
                <a:r>
                  <a:rPr lang="zh-CN" altLang="en-US" sz="3000" dirty="0">
                    <a:latin typeface="Arial" charset="0"/>
                    <a:ea typeface="Arial" charset="0"/>
                    <a:cs typeface="Arial" charset="0"/>
                  </a:rPr>
                  <a:t> </a:t>
                </a:r>
                <a:r>
                  <a:rPr lang="en-US" altLang="zh-CN" sz="3000" dirty="0">
                    <a:latin typeface="Arial" charset="0"/>
                    <a:ea typeface="Arial" charset="0"/>
                    <a:cs typeface="Arial" charset="0"/>
                  </a:rPr>
                  <a:t>System</a:t>
                </a:r>
                <a:r>
                  <a:rPr lang="zh-CN" altLang="en-US" sz="3000" dirty="0">
                    <a:latin typeface="Arial" charset="0"/>
                    <a:ea typeface="Arial" charset="0"/>
                    <a:cs typeface="Arial" charset="0"/>
                  </a:rPr>
                  <a:t> </a:t>
                </a:r>
                <a:r>
                  <a:rPr lang="en-US" altLang="zh-CN" sz="3000" dirty="0">
                    <a:latin typeface="Arial" charset="0"/>
                    <a:ea typeface="Arial" charset="0"/>
                    <a:cs typeface="Arial" charset="0"/>
                  </a:rPr>
                  <a:t>(CFS)</a:t>
                </a:r>
                <a:r>
                  <a:rPr lang="zh-CN" altLang="en-US" sz="3000" dirty="0">
                    <a:latin typeface="Arial" charset="0"/>
                    <a:ea typeface="Arial" charset="0"/>
                    <a:cs typeface="Arial" charset="0"/>
                  </a:rPr>
                  <a:t> </a:t>
                </a:r>
                <a:r>
                  <a:rPr lang="en-US" altLang="zh-CN" sz="3000" dirty="0">
                    <a:latin typeface="Arial" charset="0"/>
                    <a:ea typeface="Arial" charset="0"/>
                    <a:cs typeface="Arial" charset="0"/>
                  </a:rPr>
                  <a:t>reanalysis</a:t>
                </a:r>
                <a:r>
                  <a:rPr lang="en-US" sz="3000" dirty="0">
                    <a:latin typeface="Arial" charset="0"/>
                    <a:ea typeface="Arial" charset="0"/>
                    <a:cs typeface="Arial" charset="0"/>
                  </a:rPr>
                  <a:t> forcing; </a:t>
                </a:r>
              </a:p>
              <a:p>
                <a:pPr marL="571500" indent="-571500">
                  <a:spcAft>
                    <a:spcPts val="600"/>
                  </a:spcAft>
                  <a:buFont typeface="Wingdings" charset="2"/>
                  <a:buChar char="§"/>
                </a:pPr>
                <a:r>
                  <a:rPr lang="en-US" sz="3000" dirty="0">
                    <a:latin typeface="Arial" charset="0"/>
                    <a:ea typeface="Arial" charset="0"/>
                    <a:cs typeface="Arial" charset="0"/>
                  </a:rPr>
                  <a:t>Data assimilation for sea ice concentration (SIC) and sea surface temperature (SST).</a:t>
                </a:r>
              </a:p>
              <a:p>
                <a:pPr marL="571500" indent="-571500">
                  <a:spcAft>
                    <a:spcPts val="600"/>
                  </a:spcAft>
                  <a:buFont typeface="Wingdings" charset="2"/>
                  <a:buChar char="§"/>
                </a:pPr>
                <a:r>
                  <a:rPr lang="en-US" sz="3000" dirty="0">
                    <a:latin typeface="Arial" charset="0"/>
                    <a:ea typeface="Arial" charset="0"/>
                    <a:cs typeface="Arial" charset="0"/>
                  </a:rPr>
                  <a:t>~10 km horizontal resolution.</a:t>
                </a:r>
              </a:p>
            </p:txBody>
          </p:sp>
          <p:sp>
            <p:nvSpPr>
              <p:cNvPr id="60" name="Rectangle 59"/>
              <p:cNvSpPr/>
              <p:nvPr/>
            </p:nvSpPr>
            <p:spPr>
              <a:xfrm>
                <a:off x="13202089" y="6166104"/>
                <a:ext cx="10424160" cy="8229600"/>
              </a:xfrm>
              <a:prstGeom prst="rect">
                <a:avLst/>
              </a:prstGeom>
              <a:noFill/>
              <a:ln w="63500" cap="flat">
                <a:solidFill>
                  <a:srgbClr val="00B0F0"/>
                </a:solidFill>
              </a:ln>
              <a:effectLst>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8599">
                  <a:ln w="0"/>
                  <a:solidFill>
                    <a:schemeClr val="tx1"/>
                  </a:solidFill>
                  <a:effectLst>
                    <a:outerShdw blurRad="38100" dist="19050" dir="2700000" algn="tl" rotWithShape="0">
                      <a:schemeClr val="dk1">
                        <a:alpha val="40000"/>
                      </a:schemeClr>
                    </a:outerShdw>
                  </a:effectLst>
                  <a:latin typeface="Arial" charset="0"/>
                  <a:ea typeface="Arial" charset="0"/>
                  <a:cs typeface="Arial" charset="0"/>
                </a:endParaRPr>
              </a:p>
            </p:txBody>
          </p:sp>
        </p:grpSp>
        <p:grpSp>
          <p:nvGrpSpPr>
            <p:cNvPr id="21" name="Group 20"/>
            <p:cNvGrpSpPr/>
            <p:nvPr/>
          </p:nvGrpSpPr>
          <p:grpSpPr>
            <a:xfrm>
              <a:off x="12942580" y="6429587"/>
              <a:ext cx="4775783" cy="6596631"/>
              <a:chOff x="12942580" y="6635327"/>
              <a:chExt cx="4775783" cy="6596631"/>
            </a:xfrm>
          </p:grpSpPr>
          <p:grpSp>
            <p:nvGrpSpPr>
              <p:cNvPr id="22" name="Group 21"/>
              <p:cNvGrpSpPr>
                <a:grpSpLocks noChangeAspect="1"/>
              </p:cNvGrpSpPr>
              <p:nvPr/>
            </p:nvGrpSpPr>
            <p:grpSpPr>
              <a:xfrm>
                <a:off x="12942580" y="6635327"/>
                <a:ext cx="4754880" cy="5418099"/>
                <a:chOff x="19201481" y="7780801"/>
                <a:chExt cx="4308479" cy="4909432"/>
              </a:xfrm>
            </p:grpSpPr>
            <p:grpSp>
              <p:nvGrpSpPr>
                <p:cNvPr id="24" name="Group 23"/>
                <p:cNvGrpSpPr>
                  <a:grpSpLocks noChangeAspect="1"/>
                </p:cNvGrpSpPr>
                <p:nvPr/>
              </p:nvGrpSpPr>
              <p:grpSpPr>
                <a:xfrm>
                  <a:off x="19711761" y="8344670"/>
                  <a:ext cx="3798199" cy="4345563"/>
                  <a:chOff x="526130" y="225790"/>
                  <a:chExt cx="5868790" cy="6714546"/>
                </a:xfrm>
              </p:grpSpPr>
              <p:sp>
                <p:nvSpPr>
                  <p:cNvPr id="55" name="Cube 54"/>
                  <p:cNvSpPr/>
                  <p:nvPr/>
                </p:nvSpPr>
                <p:spPr>
                  <a:xfrm>
                    <a:off x="547901" y="996736"/>
                    <a:ext cx="5486399" cy="5943600"/>
                  </a:xfrm>
                  <a:prstGeom prst="cub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547901" y="225790"/>
                    <a:ext cx="5486399" cy="2119597"/>
                  </a:xfrm>
                  <a:prstGeom prst="cube">
                    <a:avLst>
                      <a:gd name="adj" fmla="val 65444"/>
                    </a:avLst>
                  </a:prstGeom>
                  <a:ln>
                    <a:solidFill>
                      <a:schemeClr val="accent5">
                        <a:alpha val="36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7" name="Parallelogram 56"/>
                  <p:cNvSpPr/>
                  <p:nvPr/>
                </p:nvSpPr>
                <p:spPr>
                  <a:xfrm rot="8153243">
                    <a:off x="4291800" y="1480467"/>
                    <a:ext cx="2103120" cy="182880"/>
                  </a:xfrm>
                  <a:prstGeom prst="parallelogram">
                    <a:avLst>
                      <a:gd name="adj" fmla="val 87278"/>
                    </a:avLst>
                  </a:prstGeom>
                  <a:solidFill>
                    <a:srgbClr val="77933C">
                      <a:alpha val="88000"/>
                    </a:srgb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58" name="Rectangle 57"/>
                  <p:cNvSpPr/>
                  <p:nvPr/>
                </p:nvSpPr>
                <p:spPr>
                  <a:xfrm>
                    <a:off x="526130" y="2168056"/>
                    <a:ext cx="4114800" cy="182880"/>
                  </a:xfrm>
                  <a:prstGeom prst="rect">
                    <a:avLst/>
                  </a:prstGeom>
                  <a:solidFill>
                    <a:srgbClr val="77933C">
                      <a:alpha val="88000"/>
                    </a:srgb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grpSp>
            <p:grpSp>
              <p:nvGrpSpPr>
                <p:cNvPr id="25" name="Group 24"/>
                <p:cNvGrpSpPr/>
                <p:nvPr/>
              </p:nvGrpSpPr>
              <p:grpSpPr>
                <a:xfrm>
                  <a:off x="19424096" y="9870029"/>
                  <a:ext cx="3682618" cy="2786363"/>
                  <a:chOff x="4583495" y="3665082"/>
                  <a:chExt cx="3682618" cy="2786363"/>
                </a:xfrm>
              </p:grpSpPr>
              <p:grpSp>
                <p:nvGrpSpPr>
                  <p:cNvPr id="36" name="Group 35"/>
                  <p:cNvGrpSpPr/>
                  <p:nvPr/>
                </p:nvGrpSpPr>
                <p:grpSpPr>
                  <a:xfrm>
                    <a:off x="4583495" y="3665082"/>
                    <a:ext cx="3682618" cy="2786363"/>
                    <a:chOff x="4583495" y="3665082"/>
                    <a:chExt cx="3682618" cy="2786363"/>
                  </a:xfrm>
                </p:grpSpPr>
                <p:grpSp>
                  <p:nvGrpSpPr>
                    <p:cNvPr id="43" name="Group 42"/>
                    <p:cNvGrpSpPr/>
                    <p:nvPr/>
                  </p:nvGrpSpPr>
                  <p:grpSpPr>
                    <a:xfrm>
                      <a:off x="5458893" y="3665082"/>
                      <a:ext cx="1511266" cy="937257"/>
                      <a:chOff x="5257587" y="3629224"/>
                      <a:chExt cx="1875892" cy="937257"/>
                    </a:xfrm>
                  </p:grpSpPr>
                  <p:sp>
                    <p:nvSpPr>
                      <p:cNvPr id="53" name="Oval 52"/>
                      <p:cNvSpPr/>
                      <p:nvPr/>
                    </p:nvSpPr>
                    <p:spPr>
                      <a:xfrm>
                        <a:off x="5257587" y="3629224"/>
                        <a:ext cx="1875892" cy="937257"/>
                      </a:xfrm>
                      <a:prstGeom prst="ellipse">
                        <a:avLst/>
                      </a:prstGeom>
                      <a:gradFill>
                        <a:gsLst>
                          <a:gs pos="0">
                            <a:srgbClr val="00B050"/>
                          </a:gs>
                          <a:gs pos="100000">
                            <a:srgbClr val="92D05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54" name="TextBox 53"/>
                      <p:cNvSpPr txBox="1"/>
                      <p:nvPr/>
                    </p:nvSpPr>
                    <p:spPr>
                      <a:xfrm>
                        <a:off x="5446084" y="3861552"/>
                        <a:ext cx="1587917" cy="418323"/>
                      </a:xfrm>
                      <a:prstGeom prst="rect">
                        <a:avLst/>
                      </a:prstGeom>
                      <a:noFill/>
                    </p:spPr>
                    <p:txBody>
                      <a:bodyPr wrap="square" rtlCol="0">
                        <a:spAutoFit/>
                      </a:bodyPr>
                      <a:lstStyle/>
                      <a:p>
                        <a:pPr algn="ctr"/>
                        <a:r>
                          <a:rPr lang="en-US" sz="2400" dirty="0">
                            <a:solidFill>
                              <a:schemeClr val="bg1"/>
                            </a:solidFill>
                          </a:rPr>
                          <a:t>2 P</a:t>
                        </a:r>
                      </a:p>
                    </p:txBody>
                  </p:sp>
                </p:grpSp>
                <p:grpSp>
                  <p:nvGrpSpPr>
                    <p:cNvPr id="44" name="Group 43"/>
                    <p:cNvGrpSpPr/>
                    <p:nvPr/>
                  </p:nvGrpSpPr>
                  <p:grpSpPr>
                    <a:xfrm>
                      <a:off x="6754847" y="4602339"/>
                      <a:ext cx="1511266" cy="937257"/>
                      <a:chOff x="5278607" y="3629224"/>
                      <a:chExt cx="1875892" cy="937257"/>
                    </a:xfrm>
                  </p:grpSpPr>
                  <p:sp>
                    <p:nvSpPr>
                      <p:cNvPr id="51" name="Oval 50"/>
                      <p:cNvSpPr/>
                      <p:nvPr/>
                    </p:nvSpPr>
                    <p:spPr>
                      <a:xfrm>
                        <a:off x="5278607" y="3629224"/>
                        <a:ext cx="1875892" cy="937257"/>
                      </a:xfrm>
                      <a:prstGeom prst="ellipse">
                        <a:avLst/>
                      </a:prstGeom>
                      <a:gradFill>
                        <a:gsLst>
                          <a:gs pos="0">
                            <a:schemeClr val="tx2">
                              <a:lumMod val="60000"/>
                              <a:lumOff val="40000"/>
                            </a:schemeClr>
                          </a:gs>
                          <a:gs pos="100000">
                            <a:schemeClr val="accent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52" name="TextBox 51"/>
                      <p:cNvSpPr txBox="1"/>
                      <p:nvPr/>
                    </p:nvSpPr>
                    <p:spPr>
                      <a:xfrm>
                        <a:off x="5422595" y="3870019"/>
                        <a:ext cx="1587917" cy="418323"/>
                      </a:xfrm>
                      <a:prstGeom prst="rect">
                        <a:avLst/>
                      </a:prstGeom>
                      <a:noFill/>
                    </p:spPr>
                    <p:txBody>
                      <a:bodyPr wrap="square" rtlCol="0">
                        <a:spAutoFit/>
                      </a:bodyPr>
                      <a:lstStyle/>
                      <a:p>
                        <a:pPr algn="ctr"/>
                        <a:r>
                          <a:rPr lang="en-US" altLang="zh-CN" sz="2400" dirty="0">
                            <a:solidFill>
                              <a:schemeClr val="bg1"/>
                            </a:solidFill>
                          </a:rPr>
                          <a:t>3</a:t>
                        </a:r>
                        <a:r>
                          <a:rPr lang="zh-CN" altLang="en-US" sz="2400" dirty="0">
                            <a:solidFill>
                              <a:schemeClr val="bg1"/>
                            </a:solidFill>
                          </a:rPr>
                          <a:t> </a:t>
                        </a:r>
                        <a:r>
                          <a:rPr lang="en-US" sz="2400" dirty="0">
                            <a:solidFill>
                              <a:schemeClr val="bg1"/>
                            </a:solidFill>
                          </a:rPr>
                          <a:t>N + Si</a:t>
                        </a:r>
                      </a:p>
                    </p:txBody>
                  </p:sp>
                </p:grpSp>
                <p:grpSp>
                  <p:nvGrpSpPr>
                    <p:cNvPr id="45" name="Group 44"/>
                    <p:cNvGrpSpPr/>
                    <p:nvPr/>
                  </p:nvGrpSpPr>
                  <p:grpSpPr>
                    <a:xfrm>
                      <a:off x="4583495" y="4722915"/>
                      <a:ext cx="1511266" cy="937257"/>
                      <a:chOff x="5598772" y="3629224"/>
                      <a:chExt cx="1875892" cy="937257"/>
                    </a:xfrm>
                  </p:grpSpPr>
                  <p:sp>
                    <p:nvSpPr>
                      <p:cNvPr id="49" name="Oval 48"/>
                      <p:cNvSpPr/>
                      <p:nvPr/>
                    </p:nvSpPr>
                    <p:spPr>
                      <a:xfrm>
                        <a:off x="5598772" y="3629224"/>
                        <a:ext cx="1875892" cy="937257"/>
                      </a:xfrm>
                      <a:prstGeom prst="ellipse">
                        <a:avLst/>
                      </a:prstGeom>
                      <a:gradFill>
                        <a:gsLst>
                          <a:gs pos="0">
                            <a:schemeClr val="accent2">
                              <a:lumMod val="75000"/>
                            </a:schemeClr>
                          </a:gs>
                          <a:gs pos="100000">
                            <a:schemeClr val="accent2">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50" name="TextBox 49"/>
                      <p:cNvSpPr txBox="1"/>
                      <p:nvPr/>
                    </p:nvSpPr>
                    <p:spPr>
                      <a:xfrm>
                        <a:off x="5773771" y="3865037"/>
                        <a:ext cx="1587917" cy="418323"/>
                      </a:xfrm>
                      <a:prstGeom prst="rect">
                        <a:avLst/>
                      </a:prstGeom>
                      <a:noFill/>
                    </p:spPr>
                    <p:txBody>
                      <a:bodyPr wrap="square" rtlCol="0">
                        <a:spAutoFit/>
                      </a:bodyPr>
                      <a:lstStyle/>
                      <a:p>
                        <a:pPr algn="ctr"/>
                        <a:r>
                          <a:rPr lang="en-US" sz="2400" dirty="0">
                            <a:solidFill>
                              <a:schemeClr val="bg1"/>
                            </a:solidFill>
                          </a:rPr>
                          <a:t>3 Z</a:t>
                        </a:r>
                      </a:p>
                    </p:txBody>
                  </p:sp>
                </p:grpSp>
                <p:grpSp>
                  <p:nvGrpSpPr>
                    <p:cNvPr id="46" name="Group 45"/>
                    <p:cNvGrpSpPr/>
                    <p:nvPr/>
                  </p:nvGrpSpPr>
                  <p:grpSpPr>
                    <a:xfrm>
                      <a:off x="5681721" y="5514188"/>
                      <a:ext cx="1511266" cy="937257"/>
                      <a:chOff x="5345681" y="3518384"/>
                      <a:chExt cx="1875892" cy="937257"/>
                    </a:xfrm>
                  </p:grpSpPr>
                  <p:sp>
                    <p:nvSpPr>
                      <p:cNvPr id="47" name="Oval 46"/>
                      <p:cNvSpPr/>
                      <p:nvPr/>
                    </p:nvSpPr>
                    <p:spPr>
                      <a:xfrm>
                        <a:off x="5345681" y="3518384"/>
                        <a:ext cx="1875892" cy="937257"/>
                      </a:xfrm>
                      <a:prstGeom prst="ellipse">
                        <a:avLst/>
                      </a:prstGeom>
                      <a:gradFill>
                        <a:gsLst>
                          <a:gs pos="0">
                            <a:srgbClr val="FFC000"/>
                          </a:gs>
                          <a:gs pos="100000">
                            <a:schemeClr val="accent6">
                              <a:lumMod val="7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48" name="TextBox 47"/>
                      <p:cNvSpPr txBox="1"/>
                      <p:nvPr/>
                    </p:nvSpPr>
                    <p:spPr>
                      <a:xfrm>
                        <a:off x="5509445" y="3769138"/>
                        <a:ext cx="1587917" cy="418323"/>
                      </a:xfrm>
                      <a:prstGeom prst="rect">
                        <a:avLst/>
                      </a:prstGeom>
                      <a:noFill/>
                    </p:spPr>
                    <p:txBody>
                      <a:bodyPr wrap="square" rtlCol="0">
                        <a:spAutoFit/>
                      </a:bodyPr>
                      <a:lstStyle/>
                      <a:p>
                        <a:pPr algn="ctr"/>
                        <a:r>
                          <a:rPr lang="en-US" altLang="zh-CN" sz="2400" dirty="0">
                            <a:solidFill>
                              <a:schemeClr val="bg1"/>
                            </a:solidFill>
                          </a:rPr>
                          <a:t>2</a:t>
                        </a:r>
                        <a:r>
                          <a:rPr lang="zh-CN" altLang="en-US" sz="2400" dirty="0">
                            <a:solidFill>
                              <a:schemeClr val="bg1"/>
                            </a:solidFill>
                          </a:rPr>
                          <a:t> </a:t>
                        </a:r>
                        <a:r>
                          <a:rPr lang="en-US" sz="2400" dirty="0">
                            <a:solidFill>
                              <a:schemeClr val="bg1"/>
                            </a:solidFill>
                          </a:rPr>
                          <a:t>D</a:t>
                        </a:r>
                      </a:p>
                    </p:txBody>
                  </p:sp>
                </p:grpSp>
              </p:grpSp>
              <p:grpSp>
                <p:nvGrpSpPr>
                  <p:cNvPr id="37" name="Group 36"/>
                  <p:cNvGrpSpPr/>
                  <p:nvPr/>
                </p:nvGrpSpPr>
                <p:grpSpPr>
                  <a:xfrm>
                    <a:off x="5430028" y="4316986"/>
                    <a:ext cx="1874201" cy="1523071"/>
                    <a:chOff x="5430028" y="4316986"/>
                    <a:chExt cx="1874201" cy="1523071"/>
                  </a:xfrm>
                </p:grpSpPr>
                <p:cxnSp>
                  <p:nvCxnSpPr>
                    <p:cNvPr id="38" name="Straight Arrow Connector 37"/>
                    <p:cNvCxnSpPr/>
                    <p:nvPr/>
                  </p:nvCxnSpPr>
                  <p:spPr>
                    <a:xfrm flipH="1" flipV="1">
                      <a:off x="6598353" y="4316986"/>
                      <a:ext cx="514569" cy="463712"/>
                    </a:xfrm>
                    <a:prstGeom prst="straightConnector1">
                      <a:avLst/>
                    </a:prstGeom>
                    <a:ln w="38100">
                      <a:tailEnd type="triangle" w="lg" len="lg"/>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flipH="1">
                      <a:off x="5430028" y="4398649"/>
                      <a:ext cx="408822" cy="449171"/>
                    </a:xfrm>
                    <a:prstGeom prst="straightConnector1">
                      <a:avLst/>
                    </a:prstGeom>
                    <a:ln w="38100">
                      <a:tailEnd type="triangle" w="lg" len="lg"/>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a:off x="5442576" y="5407257"/>
                      <a:ext cx="565751" cy="432800"/>
                    </a:xfrm>
                    <a:prstGeom prst="straightConnector1">
                      <a:avLst/>
                    </a:prstGeom>
                    <a:ln w="38100">
                      <a:tailEnd type="triangle" w="lg" len="lg"/>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a:off x="6289802" y="4334314"/>
                      <a:ext cx="123074" cy="1430368"/>
                    </a:xfrm>
                    <a:prstGeom prst="straightConnector1">
                      <a:avLst/>
                    </a:prstGeom>
                    <a:ln w="38100">
                      <a:tailEnd type="triangle" w="lg" len="lg"/>
                    </a:ln>
                  </p:spPr>
                  <p:style>
                    <a:lnRef idx="2">
                      <a:schemeClr val="dk1"/>
                    </a:lnRef>
                    <a:fillRef idx="0">
                      <a:schemeClr val="dk1"/>
                    </a:fillRef>
                    <a:effectRef idx="1">
                      <a:schemeClr val="dk1"/>
                    </a:effectRef>
                    <a:fontRef idx="minor">
                      <a:schemeClr val="tx1"/>
                    </a:fontRef>
                  </p:style>
                </p:cxnSp>
                <p:cxnSp>
                  <p:nvCxnSpPr>
                    <p:cNvPr id="42" name="Straight Arrow Connector 41"/>
                    <p:cNvCxnSpPr/>
                    <p:nvPr/>
                  </p:nvCxnSpPr>
                  <p:spPr>
                    <a:xfrm flipV="1">
                      <a:off x="6780603" y="5349587"/>
                      <a:ext cx="523626" cy="460817"/>
                    </a:xfrm>
                    <a:prstGeom prst="straightConnector1">
                      <a:avLst/>
                    </a:prstGeom>
                    <a:ln w="38100">
                      <a:tailEnd type="triangle" w="lg" len="lg"/>
                    </a:ln>
                  </p:spPr>
                  <p:style>
                    <a:lnRef idx="2">
                      <a:schemeClr val="dk1"/>
                    </a:lnRef>
                    <a:fillRef idx="0">
                      <a:schemeClr val="dk1"/>
                    </a:fillRef>
                    <a:effectRef idx="1">
                      <a:schemeClr val="dk1"/>
                    </a:effectRef>
                    <a:fontRef idx="minor">
                      <a:schemeClr val="tx1"/>
                    </a:fontRef>
                  </p:style>
                </p:cxnSp>
              </p:grpSp>
            </p:grpSp>
            <p:grpSp>
              <p:nvGrpSpPr>
                <p:cNvPr id="26" name="Group 25"/>
                <p:cNvGrpSpPr/>
                <p:nvPr/>
              </p:nvGrpSpPr>
              <p:grpSpPr>
                <a:xfrm>
                  <a:off x="19201481" y="9318656"/>
                  <a:ext cx="2975323" cy="1622653"/>
                  <a:chOff x="4441562" y="2586828"/>
                  <a:chExt cx="2975323" cy="1622653"/>
                </a:xfrm>
              </p:grpSpPr>
              <p:grpSp>
                <p:nvGrpSpPr>
                  <p:cNvPr id="32" name="Group 31"/>
                  <p:cNvGrpSpPr/>
                  <p:nvPr/>
                </p:nvGrpSpPr>
                <p:grpSpPr>
                  <a:xfrm>
                    <a:off x="4441562" y="2586828"/>
                    <a:ext cx="2243946" cy="824872"/>
                    <a:chOff x="4441562" y="2586828"/>
                    <a:chExt cx="2243946" cy="824872"/>
                  </a:xfrm>
                </p:grpSpPr>
                <p:sp>
                  <p:nvSpPr>
                    <p:cNvPr id="34" name="Text Placeholder 4"/>
                    <p:cNvSpPr txBox="1">
                      <a:spLocks/>
                    </p:cNvSpPr>
                    <p:nvPr/>
                  </p:nvSpPr>
                  <p:spPr>
                    <a:xfrm>
                      <a:off x="4441562" y="2586828"/>
                      <a:ext cx="2243946" cy="628476"/>
                    </a:xfrm>
                    <a:prstGeom prst="rect">
                      <a:avLst/>
                    </a:prstGeom>
                  </p:spPr>
                  <p:txBody>
                    <a:bodyPr/>
                    <a:lst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a:lstStyle>
                    <a:p>
                      <a:pPr marL="0" indent="0" algn="ctr">
                        <a:buNone/>
                      </a:pPr>
                      <a:r>
                        <a:rPr lang="en-US" sz="2400" dirty="0">
                          <a:cs typeface="Times New Roman"/>
                        </a:rPr>
                        <a:t>Ice algae</a:t>
                      </a:r>
                    </a:p>
                  </p:txBody>
                </p:sp>
                <p:cxnSp>
                  <p:nvCxnSpPr>
                    <p:cNvPr id="35" name="Straight Arrow Connector 34"/>
                    <p:cNvCxnSpPr/>
                    <p:nvPr/>
                  </p:nvCxnSpPr>
                  <p:spPr>
                    <a:xfrm>
                      <a:off x="5639168" y="2978101"/>
                      <a:ext cx="270163" cy="433599"/>
                    </a:xfrm>
                    <a:prstGeom prst="straightConnector1">
                      <a:avLst/>
                    </a:prstGeom>
                    <a:ln w="38100">
                      <a:tailEnd type="triangle" w="lg" len="lg"/>
                    </a:ln>
                  </p:spPr>
                  <p:style>
                    <a:lnRef idx="2">
                      <a:schemeClr val="dk1"/>
                    </a:lnRef>
                    <a:fillRef idx="0">
                      <a:schemeClr val="dk1"/>
                    </a:fillRef>
                    <a:effectRef idx="1">
                      <a:schemeClr val="dk1"/>
                    </a:effectRef>
                    <a:fontRef idx="minor">
                      <a:schemeClr val="tx1"/>
                    </a:fontRef>
                  </p:style>
                </p:cxnSp>
              </p:grpSp>
              <p:cxnSp>
                <p:nvCxnSpPr>
                  <p:cNvPr id="33" name="Straight Arrow Connector 32"/>
                  <p:cNvCxnSpPr/>
                  <p:nvPr/>
                </p:nvCxnSpPr>
                <p:spPr>
                  <a:xfrm>
                    <a:off x="7233171" y="2874524"/>
                    <a:ext cx="183714" cy="1334957"/>
                  </a:xfrm>
                  <a:prstGeom prst="straightConnector1">
                    <a:avLst/>
                  </a:prstGeom>
                  <a:ln w="38100">
                    <a:headEnd type="triangle" w="lg" len="lg"/>
                    <a:tailEnd type="triangle" w="lg" len="lg"/>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9922584" y="7780801"/>
                  <a:ext cx="2300661" cy="2269103"/>
                  <a:chOff x="5123548" y="1467462"/>
                  <a:chExt cx="2300661" cy="2269103"/>
                </a:xfrm>
              </p:grpSpPr>
              <p:sp>
                <p:nvSpPr>
                  <p:cNvPr id="28" name="Down Arrow 27"/>
                  <p:cNvSpPr/>
                  <p:nvPr/>
                </p:nvSpPr>
                <p:spPr>
                  <a:xfrm rot="13574625">
                    <a:off x="6794745" y="1953373"/>
                    <a:ext cx="463822" cy="795107"/>
                  </a:xfrm>
                  <a:prstGeom prst="downArrow">
                    <a:avLst/>
                  </a:prstGeom>
                  <a:solidFill>
                    <a:srgbClr val="FFFF00"/>
                  </a:solidFill>
                  <a:ln>
                    <a:solidFill>
                      <a:srgbClr val="CDC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29" name="Down Arrow 28"/>
                  <p:cNvSpPr/>
                  <p:nvPr/>
                </p:nvSpPr>
                <p:spPr>
                  <a:xfrm rot="20304957">
                    <a:off x="6587807" y="3030339"/>
                    <a:ext cx="220838" cy="706226"/>
                  </a:xfrm>
                  <a:prstGeom prst="downArrow">
                    <a:avLst/>
                  </a:prstGeom>
                  <a:solidFill>
                    <a:srgbClr val="FFFF00"/>
                  </a:solidFill>
                  <a:ln>
                    <a:solidFill>
                      <a:srgbClr val="CDC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30" name="Down Arrow 29"/>
                  <p:cNvSpPr/>
                  <p:nvPr/>
                </p:nvSpPr>
                <p:spPr>
                  <a:xfrm rot="19529618">
                    <a:off x="5849171" y="2018250"/>
                    <a:ext cx="733416" cy="748719"/>
                  </a:xfrm>
                  <a:prstGeom prst="downArrow">
                    <a:avLst/>
                  </a:prstGeom>
                  <a:solidFill>
                    <a:srgbClr val="FFFF00"/>
                  </a:solidFill>
                  <a:ln>
                    <a:solidFill>
                      <a:srgbClr val="CDC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sp>
                <p:nvSpPr>
                  <p:cNvPr id="31" name="Sun 30"/>
                  <p:cNvSpPr>
                    <a:spLocks noChangeAspect="1"/>
                  </p:cNvSpPr>
                  <p:nvPr/>
                </p:nvSpPr>
                <p:spPr>
                  <a:xfrm>
                    <a:off x="5123548" y="1467462"/>
                    <a:ext cx="791043" cy="791043"/>
                  </a:xfrm>
                  <a:prstGeom prst="sun">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50"/>
                  </a:p>
                </p:txBody>
              </p:sp>
            </p:grpSp>
          </p:grpSp>
          <p:sp>
            <p:nvSpPr>
              <p:cNvPr id="23" name="TextBox 22"/>
              <p:cNvSpPr txBox="1"/>
              <p:nvPr/>
            </p:nvSpPr>
            <p:spPr>
              <a:xfrm>
                <a:off x="13450806" y="12216295"/>
                <a:ext cx="4267557" cy="1015663"/>
              </a:xfrm>
              <a:prstGeom prst="rect">
                <a:avLst/>
              </a:prstGeom>
              <a:noFill/>
            </p:spPr>
            <p:txBody>
              <a:bodyPr wrap="square" rtlCol="0">
                <a:spAutoFit/>
              </a:bodyPr>
              <a:lstStyle/>
              <a:p>
                <a:r>
                  <a:rPr lang="en-US" sz="2000" dirty="0">
                    <a:latin typeface="Arial" charset="0"/>
                    <a:ea typeface="Arial" charset="0"/>
                    <a:cs typeface="Arial" charset="0"/>
                  </a:rPr>
                  <a:t>A simplified schematic of the 11-component Nutrient-Phytoplankton-Zooplankton-Detritus (NPZD) model</a:t>
                </a:r>
              </a:p>
            </p:txBody>
          </p:sp>
        </p:grpSp>
      </p:grpSp>
      <p:sp>
        <p:nvSpPr>
          <p:cNvPr id="61" name="TextBox 60"/>
          <p:cNvSpPr txBox="1"/>
          <p:nvPr/>
        </p:nvSpPr>
        <p:spPr>
          <a:xfrm>
            <a:off x="922237" y="40039522"/>
            <a:ext cx="10102152" cy="1015663"/>
          </a:xfrm>
          <a:prstGeom prst="rect">
            <a:avLst/>
          </a:prstGeom>
          <a:noFill/>
        </p:spPr>
        <p:txBody>
          <a:bodyPr wrap="square" rtlCol="0">
            <a:spAutoFit/>
          </a:bodyPr>
          <a:lstStyle/>
          <a:p>
            <a:pPr marL="457200" indent="-457200">
              <a:buFont typeface="Wingdings" charset="2"/>
              <a:buChar char="q"/>
            </a:pPr>
            <a:r>
              <a:rPr lang="en-US" sz="3000" dirty="0">
                <a:latin typeface="Arial" charset="0"/>
                <a:ea typeface="Arial" charset="0"/>
                <a:cs typeface="Arial" charset="0"/>
              </a:rPr>
              <a:t>Daily physical and biological variables in two contrasting years </a:t>
            </a:r>
            <a:r>
              <a:rPr lang="en-US" altLang="zh-CN" sz="3000" dirty="0">
                <a:latin typeface="Arial" charset="0"/>
                <a:ea typeface="Arial" charset="0"/>
                <a:cs typeface="Arial" charset="0"/>
              </a:rPr>
              <a:t>2007</a:t>
            </a:r>
            <a:r>
              <a:rPr lang="zh-CN" altLang="en-US" sz="3000" dirty="0">
                <a:latin typeface="Arial" charset="0"/>
                <a:ea typeface="Arial" charset="0"/>
                <a:cs typeface="Arial" charset="0"/>
              </a:rPr>
              <a:t> </a:t>
            </a:r>
            <a:r>
              <a:rPr lang="en-US" altLang="zh-CN" sz="3000" dirty="0">
                <a:latin typeface="Arial" charset="0"/>
                <a:ea typeface="Arial" charset="0"/>
                <a:cs typeface="Arial" charset="0"/>
              </a:rPr>
              <a:t>and</a:t>
            </a:r>
            <a:r>
              <a:rPr lang="zh-CN" altLang="en-US" sz="3000" dirty="0">
                <a:latin typeface="Arial" charset="0"/>
                <a:ea typeface="Arial" charset="0"/>
                <a:cs typeface="Arial" charset="0"/>
              </a:rPr>
              <a:t> </a:t>
            </a:r>
            <a:r>
              <a:rPr lang="en-US" altLang="zh-CN" sz="3000" dirty="0">
                <a:latin typeface="Arial" charset="0"/>
                <a:ea typeface="Arial" charset="0"/>
                <a:cs typeface="Arial" charset="0"/>
              </a:rPr>
              <a:t>2008 were analyzed and presented. </a:t>
            </a:r>
            <a:endParaRPr lang="en-US" sz="3000" dirty="0">
              <a:latin typeface="Arial" charset="0"/>
              <a:ea typeface="Arial" charset="0"/>
              <a:cs typeface="Arial" charset="0"/>
            </a:endParaRPr>
          </a:p>
        </p:txBody>
      </p:sp>
      <p:sp>
        <p:nvSpPr>
          <p:cNvPr id="3" name="TextBox 2"/>
          <p:cNvSpPr txBox="1"/>
          <p:nvPr/>
        </p:nvSpPr>
        <p:spPr>
          <a:xfrm>
            <a:off x="3903106" y="6454960"/>
            <a:ext cx="1385773" cy="276999"/>
          </a:xfrm>
          <a:prstGeom prst="rect">
            <a:avLst/>
          </a:prstGeom>
          <a:noFill/>
        </p:spPr>
        <p:txBody>
          <a:bodyPr wrap="square" rtlCol="0">
            <a:spAutoFit/>
          </a:bodyPr>
          <a:lstStyle/>
          <a:p>
            <a:r>
              <a:rPr lang="en-US" sz="1200" dirty="0"/>
              <a:t>[Feng et al. </a:t>
            </a:r>
            <a:r>
              <a:rPr lang="en-US" sz="1200"/>
              <a:t>2018]</a:t>
            </a:r>
            <a:endParaRPr lang="en-US" sz="1200" dirty="0"/>
          </a:p>
        </p:txBody>
      </p:sp>
    </p:spTree>
    <p:extLst>
      <p:ext uri="{BB962C8B-B14F-4D97-AF65-F5344CB8AC3E}">
        <p14:creationId xmlns:p14="http://schemas.microsoft.com/office/powerpoint/2010/main" val="2116203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91" r="11038" b="48732"/>
          <a:stretch/>
        </p:blipFill>
        <p:spPr>
          <a:xfrm>
            <a:off x="252416" y="282760"/>
            <a:ext cx="7860632" cy="6148166"/>
          </a:xfrm>
        </p:spPr>
      </p:pic>
      <p:sp>
        <p:nvSpPr>
          <p:cNvPr id="9" name="TextBox 8"/>
          <p:cNvSpPr txBox="1"/>
          <p:nvPr/>
        </p:nvSpPr>
        <p:spPr>
          <a:xfrm>
            <a:off x="6769100" y="6519826"/>
            <a:ext cx="2387600" cy="307777"/>
          </a:xfrm>
          <a:prstGeom prst="rect">
            <a:avLst/>
          </a:prstGeom>
          <a:noFill/>
        </p:spPr>
        <p:txBody>
          <a:bodyPr wrap="square" rtlCol="0">
            <a:spAutoFit/>
          </a:bodyPr>
          <a:lstStyle/>
          <a:p>
            <a:r>
              <a:rPr lang="en-US" sz="1400" dirty="0"/>
              <a:t>[Moore et al. 2018 in press]</a:t>
            </a:r>
          </a:p>
        </p:txBody>
      </p:sp>
      <p:pic>
        <p:nvPicPr>
          <p:cNvPr id="6" name="Picture 5"/>
          <p:cNvPicPr>
            <a:picLocks noChangeAspect="1"/>
          </p:cNvPicPr>
          <p:nvPr/>
        </p:nvPicPr>
        <p:blipFill>
          <a:blip r:embed="rId3"/>
          <a:stretch>
            <a:fillRect/>
          </a:stretch>
        </p:blipFill>
        <p:spPr>
          <a:xfrm>
            <a:off x="6700252" y="4164446"/>
            <a:ext cx="2342148" cy="2355380"/>
          </a:xfrm>
          <a:prstGeom prst="rect">
            <a:avLst/>
          </a:prstGeom>
        </p:spPr>
      </p:pic>
      <p:sp>
        <p:nvSpPr>
          <p:cNvPr id="3" name="TextBox 2"/>
          <p:cNvSpPr txBox="1"/>
          <p:nvPr/>
        </p:nvSpPr>
        <p:spPr>
          <a:xfrm>
            <a:off x="9769642" y="720290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263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1143000"/>
          </a:xfrm>
        </p:spPr>
        <p:txBody>
          <a:bodyPr>
            <a:noAutofit/>
            <a:scene3d>
              <a:camera prst="orthographicFront"/>
              <a:lightRig rig="soft" dir="t"/>
            </a:scene3d>
            <a:sp3d prstMaterial="softEdge">
              <a:bevelT w="25400" h="25400"/>
            </a:sp3d>
          </a:bodyPr>
          <a:lstStyle/>
          <a:p>
            <a:pPr algn="ctr">
              <a:defRPr/>
            </a:pPr>
            <a:r>
              <a:rPr lang="en-US" sz="3200" dirty="0">
                <a:solidFill>
                  <a:srgbClr val="000000"/>
                </a:solidFill>
                <a:ea typeface="+mj-ea"/>
                <a:cs typeface="+mj-cs"/>
              </a:rPr>
              <a:t>     </a:t>
            </a:r>
          </a:p>
        </p:txBody>
      </p:sp>
      <p:sp>
        <p:nvSpPr>
          <p:cNvPr id="183299" name="TextBox 6"/>
          <p:cNvSpPr txBox="1">
            <a:spLocks noChangeArrowheads="1"/>
          </p:cNvSpPr>
          <p:nvPr/>
        </p:nvSpPr>
        <p:spPr bwMode="auto">
          <a:xfrm>
            <a:off x="533400" y="-1588"/>
            <a:ext cx="807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3200" b="1" dirty="0">
                <a:solidFill>
                  <a:srgbClr val="000000"/>
                </a:solidFill>
                <a:latin typeface="Arial" charset="0"/>
              </a:rPr>
              <a:t>Summary </a:t>
            </a:r>
          </a:p>
        </p:txBody>
      </p:sp>
      <p:sp>
        <p:nvSpPr>
          <p:cNvPr id="3" name="TextBox 2"/>
          <p:cNvSpPr txBox="1"/>
          <p:nvPr/>
        </p:nvSpPr>
        <p:spPr>
          <a:xfrm>
            <a:off x="0" y="548580"/>
            <a:ext cx="9144000" cy="6001643"/>
          </a:xfrm>
          <a:prstGeom prst="rect">
            <a:avLst/>
          </a:prstGeom>
          <a:noFill/>
        </p:spPr>
        <p:txBody>
          <a:bodyPr wrap="square">
            <a:spAutoFit/>
          </a:bodyPr>
          <a:lstStyle/>
          <a:p>
            <a:pPr defTabSz="914400" eaLnBrk="0" fontAlgn="base" hangingPunct="0">
              <a:spcBef>
                <a:spcPct val="0"/>
              </a:spcBef>
              <a:spcAft>
                <a:spcPct val="0"/>
              </a:spcAft>
              <a:defRPr/>
            </a:pPr>
            <a:endParaRPr lang="en-US" sz="2400" dirty="0">
              <a:solidFill>
                <a:srgbClr val="000000"/>
              </a:solidFill>
              <a:latin typeface="Arial"/>
              <a:ea typeface="ＭＳ Ｐゴシック" charset="0"/>
              <a:cs typeface="Arial"/>
            </a:endParaRPr>
          </a:p>
          <a:p>
            <a:pPr marL="342900" indent="-342900" defTabSz="914400" eaLnBrk="0" fontAlgn="base" hangingPunct="0">
              <a:spcBef>
                <a:spcPct val="0"/>
              </a:spcBef>
              <a:spcAft>
                <a:spcPct val="0"/>
              </a:spcAft>
              <a:buFont typeface="Arial"/>
              <a:buChar char="•"/>
              <a:defRPr/>
            </a:pPr>
            <a:r>
              <a:rPr lang="en-US" sz="2000" dirty="0">
                <a:solidFill>
                  <a:prstClr val="black"/>
                </a:solidFill>
                <a:latin typeface="Arial" charset="0"/>
                <a:ea typeface="ヒラギノ明朝 Pro W3"/>
                <a:cs typeface="Arial" charset="0"/>
              </a:rPr>
              <a:t>Biological sampling across a range of </a:t>
            </a:r>
            <a:r>
              <a:rPr lang="en-US" sz="2000" dirty="0" err="1">
                <a:solidFill>
                  <a:prstClr val="black"/>
                </a:solidFill>
                <a:latin typeface="Arial" charset="0"/>
                <a:ea typeface="ヒラギノ明朝 Pro W3"/>
                <a:cs typeface="Arial" charset="0"/>
              </a:rPr>
              <a:t>spatio</a:t>
            </a:r>
            <a:r>
              <a:rPr lang="en-US" sz="2000" dirty="0">
                <a:solidFill>
                  <a:prstClr val="black"/>
                </a:solidFill>
                <a:latin typeface="Arial" charset="0"/>
                <a:ea typeface="ヒラギノ明朝 Pro W3"/>
                <a:cs typeface="Arial" charset="0"/>
              </a:rPr>
              <a:t>-temporal scales is required to detect ecological shifts in response to environmental forcing </a:t>
            </a:r>
          </a:p>
          <a:p>
            <a:pPr defTabSz="914400" eaLnBrk="0" fontAlgn="base" hangingPunct="0">
              <a:spcBef>
                <a:spcPct val="0"/>
              </a:spcBef>
              <a:spcAft>
                <a:spcPct val="0"/>
              </a:spcAft>
              <a:defRPr/>
            </a:pPr>
            <a:endParaRPr lang="en-US" sz="2000" dirty="0">
              <a:solidFill>
                <a:srgbClr val="000000"/>
              </a:solidFill>
              <a:latin typeface="Arial"/>
              <a:ea typeface="ＭＳ Ｐゴシック" charset="0"/>
              <a:cs typeface="Arial"/>
            </a:endParaRPr>
          </a:p>
          <a:p>
            <a:pPr marL="342900" indent="-342900" defTabSz="914400" eaLnBrk="0" fontAlgn="base" hangingPunct="0">
              <a:spcBef>
                <a:spcPct val="0"/>
              </a:spcBef>
              <a:spcAft>
                <a:spcPct val="0"/>
              </a:spcAft>
              <a:buFont typeface="Arial"/>
              <a:buChar char="•"/>
              <a:defRPr/>
            </a:pPr>
            <a:r>
              <a:rPr lang="en-US" sz="2000" dirty="0">
                <a:solidFill>
                  <a:srgbClr val="000000"/>
                </a:solidFill>
                <a:latin typeface="Arial"/>
                <a:ea typeface="ＭＳ Ｐゴシック" charset="0"/>
                <a:cs typeface="Arial"/>
              </a:rPr>
              <a:t>Repeat time and space collections of various environmental and biological parameters, coincident with process studies, is allowing us to evaluate seasonality and </a:t>
            </a:r>
            <a:r>
              <a:rPr lang="en-US" sz="2000" dirty="0" err="1">
                <a:solidFill>
                  <a:srgbClr val="000000"/>
                </a:solidFill>
                <a:latin typeface="Arial"/>
                <a:ea typeface="ＭＳ Ｐゴシック" charset="0"/>
                <a:cs typeface="Arial"/>
              </a:rPr>
              <a:t>interannual</a:t>
            </a:r>
            <a:r>
              <a:rPr lang="en-US" sz="2000" dirty="0">
                <a:solidFill>
                  <a:srgbClr val="000000"/>
                </a:solidFill>
                <a:latin typeface="Arial"/>
                <a:ea typeface="ＭＳ Ｐゴシック" charset="0"/>
                <a:cs typeface="Arial"/>
              </a:rPr>
              <a:t> Arctic ecosystem status and trends</a:t>
            </a:r>
          </a:p>
          <a:p>
            <a:pPr defTabSz="914400" eaLnBrk="0" fontAlgn="base" hangingPunct="0">
              <a:spcBef>
                <a:spcPct val="0"/>
              </a:spcBef>
              <a:spcAft>
                <a:spcPct val="0"/>
              </a:spcAft>
              <a:defRPr/>
            </a:pPr>
            <a:endParaRPr lang="en-US" sz="2000" dirty="0">
              <a:solidFill>
                <a:srgbClr val="000000"/>
              </a:solidFill>
              <a:latin typeface="Arial"/>
              <a:ea typeface="ＭＳ Ｐゴシック" charset="0"/>
              <a:cs typeface="Arial"/>
            </a:endParaRPr>
          </a:p>
          <a:p>
            <a:pPr marL="342900" indent="-342900" defTabSz="914400" eaLnBrk="0" fontAlgn="base" hangingPunct="0">
              <a:spcBef>
                <a:spcPct val="0"/>
              </a:spcBef>
              <a:spcAft>
                <a:spcPct val="0"/>
              </a:spcAft>
              <a:buFont typeface="Arial"/>
              <a:buChar char="•"/>
              <a:defRPr/>
            </a:pPr>
            <a:r>
              <a:rPr lang="en-US" sz="2000" dirty="0">
                <a:solidFill>
                  <a:srgbClr val="000000"/>
                </a:solidFill>
                <a:latin typeface="Arial"/>
                <a:ea typeface="ＭＳ Ｐゴシック" charset="0"/>
                <a:cs typeface="Arial"/>
              </a:rPr>
              <a:t>Strong need for time series analyses in multiple components of the biological and biogeochemical system in relation to changes in physical forcing factors</a:t>
            </a:r>
          </a:p>
          <a:p>
            <a:pPr defTabSz="914400" eaLnBrk="0" fontAlgn="base" hangingPunct="0">
              <a:spcBef>
                <a:spcPct val="0"/>
              </a:spcBef>
              <a:spcAft>
                <a:spcPct val="0"/>
              </a:spcAft>
              <a:defRPr/>
            </a:pPr>
            <a:endParaRPr lang="en-US" sz="2000" dirty="0">
              <a:solidFill>
                <a:srgbClr val="000000"/>
              </a:solidFill>
              <a:latin typeface="Arial"/>
              <a:ea typeface="ＭＳ Ｐゴシック" charset="0"/>
              <a:cs typeface="Arial"/>
            </a:endParaRPr>
          </a:p>
          <a:p>
            <a:pPr marL="342900" indent="-342900" defTabSz="914400" eaLnBrk="0" fontAlgn="base" hangingPunct="0">
              <a:spcBef>
                <a:spcPct val="0"/>
              </a:spcBef>
              <a:spcAft>
                <a:spcPct val="0"/>
              </a:spcAft>
              <a:buFont typeface="Arial"/>
              <a:buChar char="•"/>
              <a:defRPr/>
            </a:pPr>
            <a:r>
              <a:rPr lang="en-US" sz="2000" dirty="0">
                <a:solidFill>
                  <a:srgbClr val="000000"/>
                </a:solidFill>
                <a:latin typeface="Arial"/>
                <a:ea typeface="ＭＳ Ｐゴシック" charset="0"/>
                <a:cs typeface="Arial"/>
              </a:rPr>
              <a:t>Benthic </a:t>
            </a:r>
            <a:r>
              <a:rPr lang="en-US" sz="2000" dirty="0" err="1">
                <a:solidFill>
                  <a:srgbClr val="000000"/>
                </a:solidFill>
                <a:latin typeface="Arial"/>
                <a:ea typeface="ＭＳ Ｐゴシック" charset="0"/>
                <a:cs typeface="Arial"/>
              </a:rPr>
              <a:t>macrofaunal</a:t>
            </a:r>
            <a:r>
              <a:rPr lang="en-US" sz="2000" dirty="0">
                <a:solidFill>
                  <a:srgbClr val="000000"/>
                </a:solidFill>
                <a:latin typeface="Arial"/>
                <a:ea typeface="ＭＳ Ｐゴシック" charset="0"/>
                <a:cs typeface="Arial"/>
              </a:rPr>
              <a:t> time series data indicate a northward shift in benthic biomass in the persistent biological hotspot areas in the Bering Strait region</a:t>
            </a:r>
          </a:p>
          <a:p>
            <a:pPr marL="342900" indent="-342900" defTabSz="914400" eaLnBrk="0" fontAlgn="base" hangingPunct="0">
              <a:spcBef>
                <a:spcPct val="0"/>
              </a:spcBef>
              <a:spcAft>
                <a:spcPct val="0"/>
              </a:spcAft>
              <a:buFont typeface="Arial"/>
              <a:buChar char="•"/>
              <a:defRPr/>
            </a:pPr>
            <a:endParaRPr lang="en-US" sz="2000" dirty="0">
              <a:solidFill>
                <a:srgbClr val="000000"/>
              </a:solidFill>
              <a:latin typeface="Arial"/>
              <a:ea typeface="ＭＳ Ｐゴシック" charset="0"/>
              <a:cs typeface="Arial"/>
            </a:endParaRPr>
          </a:p>
          <a:p>
            <a:pPr marL="342900" indent="-342900" defTabSz="914400" eaLnBrk="0" fontAlgn="base" hangingPunct="0">
              <a:spcBef>
                <a:spcPct val="0"/>
              </a:spcBef>
              <a:spcAft>
                <a:spcPct val="0"/>
              </a:spcAft>
              <a:buFont typeface="Arial"/>
              <a:buChar char="•"/>
              <a:defRPr/>
            </a:pPr>
            <a:r>
              <a:rPr lang="en-US" sz="2000" dirty="0">
                <a:solidFill>
                  <a:srgbClr val="000000"/>
                </a:solidFill>
                <a:latin typeface="Arial"/>
                <a:ea typeface="ＭＳ Ｐゴシック" charset="0"/>
                <a:cs typeface="Arial"/>
              </a:rPr>
              <a:t>Tracking </a:t>
            </a:r>
            <a:r>
              <a:rPr lang="en-US" sz="2000" dirty="0" err="1">
                <a:solidFill>
                  <a:srgbClr val="000000"/>
                </a:solidFill>
                <a:latin typeface="Arial"/>
                <a:ea typeface="ＭＳ Ｐゴシック" charset="0"/>
                <a:cs typeface="Arial"/>
              </a:rPr>
              <a:t>macrofaunal</a:t>
            </a:r>
            <a:r>
              <a:rPr lang="en-US" sz="2000" dirty="0">
                <a:solidFill>
                  <a:srgbClr val="000000"/>
                </a:solidFill>
                <a:latin typeface="Arial"/>
                <a:ea typeface="ＭＳ Ｐゴシック" charset="0"/>
                <a:cs typeface="Arial"/>
              </a:rPr>
              <a:t> prey base with associated seasonal </a:t>
            </a:r>
            <a:r>
              <a:rPr lang="en-US" sz="2000" dirty="0" err="1">
                <a:solidFill>
                  <a:srgbClr val="000000"/>
                </a:solidFill>
                <a:latin typeface="Arial"/>
                <a:ea typeface="ＭＳ Ｐゴシック" charset="0"/>
                <a:cs typeface="Arial"/>
              </a:rPr>
              <a:t>benthivore</a:t>
            </a:r>
            <a:r>
              <a:rPr lang="en-US" sz="2000" dirty="0">
                <a:solidFill>
                  <a:srgbClr val="000000"/>
                </a:solidFill>
                <a:latin typeface="Arial"/>
                <a:ea typeface="ＭＳ Ｐゴシック" charset="0"/>
                <a:cs typeface="Arial"/>
              </a:rPr>
              <a:t> feeding and movement providing insight of ecosystem status and trends at the subarctic-arctic interface in the Pacific Arctic </a:t>
            </a:r>
          </a:p>
          <a:p>
            <a:pPr defTabSz="914400" eaLnBrk="0" fontAlgn="base" hangingPunct="0">
              <a:spcBef>
                <a:spcPct val="0"/>
              </a:spcBef>
              <a:spcAft>
                <a:spcPct val="0"/>
              </a:spcAft>
              <a:defRPr/>
            </a:pPr>
            <a:endParaRPr lang="en-US" sz="2000"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1714064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1143000"/>
          </a:xfrm>
        </p:spPr>
        <p:txBody>
          <a:bodyPr>
            <a:noAutofit/>
            <a:scene3d>
              <a:camera prst="orthographicFront"/>
              <a:lightRig rig="soft" dir="t"/>
            </a:scene3d>
            <a:sp3d prstMaterial="softEdge">
              <a:bevelT w="25400" h="25400"/>
            </a:sp3d>
          </a:bodyPr>
          <a:lstStyle/>
          <a:p>
            <a:pPr algn="ctr">
              <a:defRPr/>
            </a:pPr>
            <a:r>
              <a:rPr lang="en-US" sz="3200" dirty="0">
                <a:solidFill>
                  <a:srgbClr val="000000"/>
                </a:solidFill>
                <a:ea typeface="+mj-ea"/>
                <a:cs typeface="+mj-cs"/>
              </a:rPr>
              <a:t>     </a:t>
            </a:r>
          </a:p>
        </p:txBody>
      </p:sp>
      <p:sp>
        <p:nvSpPr>
          <p:cNvPr id="5" name="Title 1"/>
          <p:cNvSpPr txBox="1">
            <a:spLocks/>
          </p:cNvSpPr>
          <p:nvPr/>
        </p:nvSpPr>
        <p:spPr bwMode="auto">
          <a:xfrm>
            <a:off x="0" y="10668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45720" tIns="45720" rIns="86360" bIns="45720" numCol="1" anchor="ctr" anchorCtr="0" compatLnSpc="1">
            <a:prstTxWarp prst="textNoShape">
              <a:avLst/>
            </a:prstTxWarp>
            <a:noAutofit/>
            <a:scene3d>
              <a:camera prst="orthographicFront"/>
              <a:lightRig rig="soft" dir="t"/>
            </a:scene3d>
            <a:sp3d prstMaterial="softEdge">
              <a:bevelT w="25400" h="25400"/>
            </a:sp3d>
          </a:bodyPr>
          <a:lstStyle>
            <a:lvl1pPr marL="39688" indent="-39688" algn="ctr" defTabSz="822325" rtl="0" eaLnBrk="0" fontAlgn="base" hangingPunct="0">
              <a:spcBef>
                <a:spcPct val="0"/>
              </a:spcBef>
              <a:spcAft>
                <a:spcPct val="0"/>
              </a:spcAft>
              <a:defRPr sz="4300">
                <a:solidFill>
                  <a:schemeClr val="tx1"/>
                </a:solidFill>
                <a:latin typeface="+mj-lt"/>
                <a:ea typeface="+mj-ea"/>
                <a:cs typeface="+mj-cs"/>
                <a:sym typeface="Times" charset="0"/>
              </a:defRPr>
            </a:lvl1pPr>
            <a:lvl2pPr marL="396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2pPr>
            <a:lvl3pPr marL="396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3pPr>
            <a:lvl4pPr marL="396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4pPr>
            <a:lvl5pPr marL="396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5pPr>
            <a:lvl6pPr marL="4968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6pPr>
            <a:lvl7pPr marL="9540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7pPr>
            <a:lvl8pPr marL="14112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8pPr>
            <a:lvl9pPr marL="1868488" indent="-39688" algn="ctr" defTabSz="822325" rtl="0" eaLnBrk="0" fontAlgn="base" hangingPunct="0">
              <a:spcBef>
                <a:spcPct val="0"/>
              </a:spcBef>
              <a:spcAft>
                <a:spcPct val="0"/>
              </a:spcAft>
              <a:defRPr sz="4300">
                <a:solidFill>
                  <a:schemeClr val="tx1"/>
                </a:solidFill>
                <a:latin typeface="Times" charset="0"/>
                <a:ea typeface="ヒラギノ明朝 Pro W3" charset="-128"/>
                <a:cs typeface="ヒラギノ明朝 Pro W3" charset="-128"/>
                <a:sym typeface="Times" charset="0"/>
              </a:defRPr>
            </a:lvl9pPr>
          </a:lstStyle>
          <a:p>
            <a:pPr>
              <a:defRPr/>
            </a:pPr>
            <a:r>
              <a:rPr lang="en-US" sz="3200">
                <a:solidFill>
                  <a:srgbClr val="000000"/>
                </a:solidFill>
                <a:latin typeface="Times"/>
                <a:ea typeface="ヒラギノ明朝 Pro W3"/>
                <a:cs typeface="ヒラギノ明朝 Pro W3"/>
              </a:rPr>
              <a:t>     </a:t>
            </a:r>
            <a:endParaRPr lang="en-US" sz="3200" dirty="0">
              <a:solidFill>
                <a:srgbClr val="000000"/>
              </a:solidFill>
              <a:latin typeface="Times"/>
              <a:ea typeface="ヒラギノ明朝 Pro W3"/>
              <a:cs typeface="ヒラギノ明朝 Pro W3"/>
            </a:endParaRPr>
          </a:p>
        </p:txBody>
      </p:sp>
      <p:sp>
        <p:nvSpPr>
          <p:cNvPr id="6" name="TextBox 5"/>
          <p:cNvSpPr txBox="1">
            <a:spLocks noChangeArrowheads="1"/>
          </p:cNvSpPr>
          <p:nvPr/>
        </p:nvSpPr>
        <p:spPr bwMode="auto">
          <a:xfrm>
            <a:off x="494812" y="2406969"/>
            <a:ext cx="8229600"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2000" dirty="0">
                <a:solidFill>
                  <a:srgbClr val="000000"/>
                </a:solidFill>
                <a:latin typeface="Arial" charset="0"/>
                <a:cs typeface="Arial" charset="0"/>
              </a:rPr>
              <a:t>Thank you to all Pacific Arctic Region science colleagues and DBO collaborators, field and laboratory technicians over the years for the time series efforts. Financial support for the science provided by the US NSF, NOAA, BOEM, NASA, and ongoing international science partners in the Pacific Arctic Group.</a:t>
            </a:r>
          </a:p>
          <a:p>
            <a:pPr algn="ctr" defTabSz="914400" fontAlgn="base">
              <a:spcBef>
                <a:spcPct val="0"/>
              </a:spcBef>
              <a:spcAft>
                <a:spcPct val="0"/>
              </a:spcAft>
            </a:pPr>
            <a:endParaRPr lang="en-US" sz="2000" dirty="0">
              <a:solidFill>
                <a:srgbClr val="000000"/>
              </a:solidFill>
              <a:latin typeface="Arial" charset="0"/>
              <a:cs typeface="Arial" charset="0"/>
            </a:endParaRPr>
          </a:p>
          <a:p>
            <a:pPr lvl="0" algn="ctr">
              <a:defRPr/>
            </a:pPr>
            <a:r>
              <a:rPr lang="en-US" sz="2000" dirty="0">
                <a:solidFill>
                  <a:prstClr val="black"/>
                </a:solidFill>
                <a:latin typeface="Arial"/>
                <a:ea typeface="ヒラギノ明朝 Pro W3"/>
                <a:cs typeface="Arial"/>
                <a:hlinkClick r:id="rId3"/>
              </a:rPr>
              <a:t>http://www.arctic.noaa.gov/dbo/</a:t>
            </a:r>
            <a:endParaRPr lang="en-US" sz="2000" dirty="0">
              <a:solidFill>
                <a:prstClr val="black"/>
              </a:solidFill>
              <a:latin typeface="Arial"/>
              <a:ea typeface="ヒラギノ明朝 Pro W3"/>
              <a:cs typeface="Arial"/>
            </a:endParaRPr>
          </a:p>
          <a:p>
            <a:pPr lvl="0" algn="ctr">
              <a:defRPr/>
            </a:pPr>
            <a:r>
              <a:rPr lang="en-US" altLang="ko-KR" sz="2000" b="1" dirty="0">
                <a:solidFill>
                  <a:srgbClr val="FF0000"/>
                </a:solidFill>
                <a:latin typeface="Arial" charset="0"/>
                <a:ea typeface="Arial" charset="0"/>
                <a:cs typeface="Arial" charset="0"/>
              </a:rPr>
              <a:t>http://</a:t>
            </a:r>
            <a:r>
              <a:rPr lang="en-US" altLang="ko-KR" sz="2000" b="1" dirty="0" err="1">
                <a:solidFill>
                  <a:srgbClr val="FF0000"/>
                </a:solidFill>
                <a:latin typeface="Arial" charset="0"/>
                <a:ea typeface="Arial" charset="0"/>
                <a:cs typeface="Arial" charset="0"/>
              </a:rPr>
              <a:t>pag.arcticportal.org</a:t>
            </a:r>
            <a:r>
              <a:rPr lang="en-US" altLang="ko-KR" sz="2000" b="1" dirty="0">
                <a:solidFill>
                  <a:srgbClr val="FF0000"/>
                </a:solidFill>
                <a:latin typeface="Arial" charset="0"/>
                <a:ea typeface="Arial" charset="0"/>
                <a:cs typeface="Arial" charset="0"/>
              </a:rPr>
              <a:t>/</a:t>
            </a:r>
            <a:endParaRPr lang="ko-KR" altLang="en-US" sz="2000" b="1" dirty="0">
              <a:solidFill>
                <a:srgbClr val="FF0000"/>
              </a:solidFill>
              <a:latin typeface="Arial" charset="0"/>
              <a:ea typeface="Arial" charset="0"/>
              <a:cs typeface="Arial" charset="0"/>
            </a:endParaRPr>
          </a:p>
          <a:p>
            <a:pPr algn="ctr" defTabSz="914400" fontAlgn="base">
              <a:spcBef>
                <a:spcPct val="0"/>
              </a:spcBef>
              <a:spcAft>
                <a:spcPct val="0"/>
              </a:spcAft>
            </a:pPr>
            <a:endParaRPr lang="en-US" sz="2000" dirty="0">
              <a:solidFill>
                <a:srgbClr val="000000"/>
              </a:solidFill>
              <a:latin typeface="Arial" charset="0"/>
              <a:cs typeface="Arial" charset="0"/>
            </a:endParaRPr>
          </a:p>
          <a:p>
            <a:pPr algn="ctr" defTabSz="914400" fontAlgn="base">
              <a:spcBef>
                <a:spcPct val="0"/>
              </a:spcBef>
              <a:spcAft>
                <a:spcPct val="0"/>
              </a:spcAft>
            </a:pPr>
            <a:endParaRPr lang="en-US" sz="2000" dirty="0">
              <a:solidFill>
                <a:srgbClr val="FFFFFF"/>
              </a:solidFill>
              <a:latin typeface="Arial" charset="0"/>
            </a:endParaRPr>
          </a:p>
        </p:txBody>
      </p:sp>
      <p:sp>
        <p:nvSpPr>
          <p:cNvPr id="7" name="TextBox 6"/>
          <p:cNvSpPr txBox="1">
            <a:spLocks noChangeArrowheads="1"/>
          </p:cNvSpPr>
          <p:nvPr/>
        </p:nvSpPr>
        <p:spPr bwMode="auto">
          <a:xfrm>
            <a:off x="0" y="466636"/>
            <a:ext cx="914400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b="1" dirty="0">
                <a:solidFill>
                  <a:srgbClr val="000000"/>
                </a:solidFill>
                <a:latin typeface="Arial" charset="0"/>
              </a:rPr>
              <a:t>Thank you for your attention.</a:t>
            </a:r>
          </a:p>
          <a:p>
            <a:pPr algn="ctr" defTabSz="914400" fontAlgn="base">
              <a:spcBef>
                <a:spcPct val="0"/>
              </a:spcBef>
              <a:spcAft>
                <a:spcPct val="0"/>
              </a:spcAft>
            </a:pPr>
            <a:endParaRPr lang="en-US" b="1" dirty="0">
              <a:solidFill>
                <a:srgbClr val="000000"/>
              </a:solidFill>
              <a:latin typeface="Arial" charset="0"/>
            </a:endParaRPr>
          </a:p>
          <a:p>
            <a:pPr algn="ctr" defTabSz="914400" fontAlgn="base">
              <a:spcBef>
                <a:spcPct val="0"/>
              </a:spcBef>
              <a:spcAft>
                <a:spcPct val="0"/>
              </a:spcAft>
            </a:pPr>
            <a:r>
              <a:rPr lang="en-US" b="1" dirty="0">
                <a:solidFill>
                  <a:srgbClr val="000000"/>
                </a:solidFill>
                <a:latin typeface="Arial" charset="0"/>
              </a:rPr>
              <a:t>Questions and comments?</a:t>
            </a:r>
          </a:p>
        </p:txBody>
      </p:sp>
      <p:pic>
        <p:nvPicPr>
          <p:cNvPr id="1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4954" y="5706729"/>
            <a:ext cx="1027112" cy="10271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descr="NSF_1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6423" y="5706729"/>
            <a:ext cx="1066216" cy="1066216"/>
          </a:xfrm>
          <a:prstGeom prst="rect">
            <a:avLst/>
          </a:prstGeom>
        </p:spPr>
      </p:pic>
      <p:pic>
        <p:nvPicPr>
          <p:cNvPr id="9"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812" y="5993454"/>
            <a:ext cx="1265388" cy="531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2" descr="noaa logo blue letter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90677" y="5706729"/>
            <a:ext cx="963556" cy="98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NASA_10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1594" y="5774237"/>
            <a:ext cx="997940" cy="828290"/>
          </a:xfrm>
          <a:prstGeom prst="rect">
            <a:avLst/>
          </a:prstGeom>
        </p:spPr>
      </p:pic>
    </p:spTree>
    <p:extLst>
      <p:ext uri="{BB962C8B-B14F-4D97-AF65-F5344CB8AC3E}">
        <p14:creationId xmlns:p14="http://schemas.microsoft.com/office/powerpoint/2010/main" val="30233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0" y="223019"/>
            <a:ext cx="9143999" cy="523220"/>
          </a:xfrm>
          <a:prstGeom prst="rect">
            <a:avLst/>
          </a:prstGeom>
          <a:noFill/>
        </p:spPr>
        <p:txBody>
          <a:bodyPr wrap="square" rtlCol="0">
            <a:spAutoFit/>
          </a:bodyPr>
          <a:lstStyle/>
          <a:p>
            <a:pPr algn="ctr"/>
            <a:r>
              <a:rPr lang="en-US" sz="2800" b="1" dirty="0"/>
              <a:t>The Pacific Arctic:  An Ecosystem in Transition</a:t>
            </a:r>
            <a:endParaRPr lang="en-US" sz="2800" dirty="0"/>
          </a:p>
        </p:txBody>
      </p:sp>
      <p:pic>
        <p:nvPicPr>
          <p:cNvPr id="7" name="Picture 6" descr="eiders_USGS Matt Sexson.jpg"/>
          <p:cNvPicPr>
            <a:picLocks noChangeAspect="1"/>
          </p:cNvPicPr>
          <p:nvPr/>
        </p:nvPicPr>
        <p:blipFill rotWithShape="1">
          <a:blip r:embed="rId3">
            <a:extLst>
              <a:ext uri="{28A0092B-C50C-407E-A947-70E740481C1C}">
                <a14:useLocalDpi xmlns:a14="http://schemas.microsoft.com/office/drawing/2010/main" val="0"/>
              </a:ext>
            </a:extLst>
          </a:blip>
          <a:srcRect t="7113" b="7113"/>
          <a:stretch/>
        </p:blipFill>
        <p:spPr>
          <a:xfrm>
            <a:off x="1" y="2729552"/>
            <a:ext cx="9143999" cy="4128448"/>
          </a:xfrm>
          <a:prstGeom prst="rect">
            <a:avLst/>
          </a:prstGeom>
        </p:spPr>
      </p:pic>
      <p:pic>
        <p:nvPicPr>
          <p:cNvPr id="8" name="Picture 7" descr="WALRUS2Frey06red.jpg"/>
          <p:cNvPicPr>
            <a:picLocks noChangeAspect="1"/>
          </p:cNvPicPr>
          <p:nvPr/>
        </p:nvPicPr>
        <p:blipFill rotWithShape="1">
          <a:blip r:embed="rId4">
            <a:extLst>
              <a:ext uri="{28A0092B-C50C-407E-A947-70E740481C1C}">
                <a14:useLocalDpi xmlns:a14="http://schemas.microsoft.com/office/drawing/2010/main" val="0"/>
              </a:ext>
            </a:extLst>
          </a:blip>
          <a:srcRect l="34279" t="49391" r="14781" b="15403"/>
          <a:stretch/>
        </p:blipFill>
        <p:spPr>
          <a:xfrm>
            <a:off x="0" y="3993745"/>
            <a:ext cx="4360920" cy="2004398"/>
          </a:xfrm>
          <a:prstGeom prst="rect">
            <a:avLst/>
          </a:prstGeom>
        </p:spPr>
      </p:pic>
      <p:pic>
        <p:nvPicPr>
          <p:cNvPr id="9" name="Picture 8" descr="spectacled-eider USFW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8853" y="4929149"/>
            <a:ext cx="2188304" cy="1586696"/>
          </a:xfrm>
          <a:prstGeom prst="rect">
            <a:avLst/>
          </a:prstGeom>
        </p:spPr>
      </p:pic>
      <p:pic>
        <p:nvPicPr>
          <p:cNvPr id="10" name="Picture 9" descr="mainclamsSLIP.jpg                                              0009551AG4portableHD                   C387832A:"/>
          <p:cNvPicPr>
            <a:picLocks noChangeAspect="1" noChangeArrowheads="1"/>
          </p:cNvPicPr>
          <p:nvPr/>
        </p:nvPicPr>
        <p:blipFill>
          <a:blip r:embed="rId6"/>
          <a:srcRect/>
          <a:stretch>
            <a:fillRect/>
          </a:stretch>
        </p:blipFill>
        <p:spPr bwMode="auto">
          <a:xfrm>
            <a:off x="7060445" y="5470036"/>
            <a:ext cx="2083554" cy="1169406"/>
          </a:xfrm>
          <a:prstGeom prst="rect">
            <a:avLst/>
          </a:prstGeom>
          <a:noFill/>
        </p:spPr>
      </p:pic>
      <p:sp>
        <p:nvSpPr>
          <p:cNvPr id="12" name="TextBox 11"/>
          <p:cNvSpPr txBox="1"/>
          <p:nvPr/>
        </p:nvSpPr>
        <p:spPr>
          <a:xfrm>
            <a:off x="0" y="783197"/>
            <a:ext cx="9143999" cy="1846659"/>
          </a:xfrm>
          <a:prstGeom prst="rect">
            <a:avLst/>
          </a:prstGeom>
          <a:noFill/>
        </p:spPr>
        <p:txBody>
          <a:bodyPr wrap="square" rtlCol="0">
            <a:spAutoFit/>
          </a:bodyPr>
          <a:lstStyle/>
          <a:p>
            <a:pPr algn="ctr"/>
            <a:r>
              <a:rPr lang="en-US" b="1" dirty="0">
                <a:solidFill>
                  <a:schemeClr val="bg1"/>
                </a:solidFill>
              </a:rPr>
              <a:t>Jackie M. Grebmeier</a:t>
            </a:r>
            <a:r>
              <a:rPr lang="en-US" b="1" baseline="30000" dirty="0">
                <a:solidFill>
                  <a:schemeClr val="bg1"/>
                </a:solidFill>
              </a:rPr>
              <a:t>1</a:t>
            </a:r>
            <a:r>
              <a:rPr lang="en-US" b="1" dirty="0">
                <a:solidFill>
                  <a:schemeClr val="bg1"/>
                </a:solidFill>
              </a:rPr>
              <a:t>, </a:t>
            </a:r>
            <a:r>
              <a:rPr lang="en-US" dirty="0">
                <a:solidFill>
                  <a:schemeClr val="bg1"/>
                </a:solidFill>
              </a:rPr>
              <a:t>Karen E. Frey, Lee W. Cooper, and Monika </a:t>
            </a:r>
            <a:r>
              <a:rPr lang="en-US" dirty="0" err="1">
                <a:solidFill>
                  <a:schemeClr val="bg1"/>
                </a:solidFill>
              </a:rPr>
              <a:t>Kędra</a:t>
            </a:r>
            <a:r>
              <a:rPr lang="en-US" dirty="0"/>
              <a:t> </a:t>
            </a:r>
          </a:p>
          <a:p>
            <a:pPr algn="ctr"/>
            <a:endParaRPr lang="en-US" baseline="30000" dirty="0">
              <a:solidFill>
                <a:schemeClr val="bg1"/>
              </a:solidFill>
            </a:endParaRPr>
          </a:p>
          <a:p>
            <a:r>
              <a:rPr lang="en-US" sz="1600" baseline="30000" dirty="0">
                <a:solidFill>
                  <a:schemeClr val="bg1"/>
                </a:solidFill>
              </a:rPr>
              <a:t>1</a:t>
            </a:r>
            <a:r>
              <a:rPr lang="en-US" sz="1600" dirty="0">
                <a:solidFill>
                  <a:schemeClr val="bg1"/>
                </a:solidFill>
              </a:rPr>
              <a:t>Chesapeake Biological Laboratory, University of Maryland Center for Environmental Science, </a:t>
            </a:r>
            <a:r>
              <a:rPr lang="en-US" sz="1600" dirty="0" err="1">
                <a:solidFill>
                  <a:schemeClr val="bg1"/>
                </a:solidFill>
              </a:rPr>
              <a:t>Solomons</a:t>
            </a:r>
            <a:r>
              <a:rPr lang="en-US" sz="1600" dirty="0">
                <a:solidFill>
                  <a:schemeClr val="bg1"/>
                </a:solidFill>
              </a:rPr>
              <a:t>, Maryland, USA; </a:t>
            </a:r>
            <a:r>
              <a:rPr lang="en-US" sz="1600" baseline="30000" dirty="0">
                <a:solidFill>
                  <a:schemeClr val="bg1"/>
                </a:solidFill>
              </a:rPr>
              <a:t>2</a:t>
            </a:r>
            <a:r>
              <a:rPr lang="en-US" sz="1600" dirty="0">
                <a:solidFill>
                  <a:schemeClr val="bg1"/>
                </a:solidFill>
              </a:rPr>
              <a:t>Graduate School of Geography, Clark University, Worcester, MA, USA; </a:t>
            </a:r>
            <a:r>
              <a:rPr lang="en-US" sz="1600" baseline="30000" dirty="0">
                <a:solidFill>
                  <a:schemeClr val="bg1"/>
                </a:solidFill>
              </a:rPr>
              <a:t>3</a:t>
            </a:r>
            <a:r>
              <a:rPr lang="en-US" sz="1600" dirty="0">
                <a:solidFill>
                  <a:schemeClr val="bg1"/>
                </a:solidFill>
              </a:rPr>
              <a:t>Institute of Oceanology Polish Academy of Sciences,</a:t>
            </a:r>
            <a:r>
              <a:rPr lang="en-US" sz="1600" u="sng" dirty="0">
                <a:solidFill>
                  <a:schemeClr val="bg1"/>
                </a:solidFill>
              </a:rPr>
              <a:t> </a:t>
            </a:r>
            <a:r>
              <a:rPr lang="en-US" sz="1600" dirty="0" err="1">
                <a:solidFill>
                  <a:schemeClr val="bg1"/>
                </a:solidFill>
              </a:rPr>
              <a:t>Powstańców</a:t>
            </a:r>
            <a:r>
              <a:rPr lang="en-US" sz="1600" dirty="0">
                <a:solidFill>
                  <a:schemeClr val="bg1"/>
                </a:solidFill>
              </a:rPr>
              <a:t> </a:t>
            </a:r>
            <a:r>
              <a:rPr lang="en-US" sz="1600" dirty="0" err="1">
                <a:solidFill>
                  <a:schemeClr val="bg1"/>
                </a:solidFill>
              </a:rPr>
              <a:t>Warszawy</a:t>
            </a:r>
            <a:r>
              <a:rPr lang="en-US" sz="1600" dirty="0">
                <a:solidFill>
                  <a:schemeClr val="bg1"/>
                </a:solidFill>
              </a:rPr>
              <a:t> 55, 81-712 Sopot Poland</a:t>
            </a:r>
          </a:p>
          <a:p>
            <a:pPr algn="ctr"/>
            <a:endParaRPr lang="en-US" dirty="0">
              <a:solidFill>
                <a:schemeClr val="bg1"/>
              </a:solidFill>
            </a:endParaRPr>
          </a:p>
          <a:p>
            <a:pPr algn="ctr"/>
            <a:r>
              <a:rPr lang="en-US" dirty="0">
                <a:solidFill>
                  <a:schemeClr val="bg1"/>
                </a:solidFill>
                <a:latin typeface="Calibri" charset="0"/>
                <a:ea typeface="Calibri" charset="0"/>
                <a:cs typeface="Calibri" charset="0"/>
              </a:rPr>
              <a:t>September 21, 2018, 12-1 pm-ARCUS Arctic Research Seminar, Washington DC</a:t>
            </a:r>
          </a:p>
        </p:txBody>
      </p:sp>
      <p:sp>
        <p:nvSpPr>
          <p:cNvPr id="2" name="TextBox 1"/>
          <p:cNvSpPr txBox="1"/>
          <p:nvPr/>
        </p:nvSpPr>
        <p:spPr>
          <a:xfrm>
            <a:off x="2" y="6434612"/>
            <a:ext cx="2967788" cy="369332"/>
          </a:xfrm>
          <a:prstGeom prst="rect">
            <a:avLst/>
          </a:prstGeom>
          <a:solidFill>
            <a:schemeClr val="bg1">
              <a:alpha val="50000"/>
            </a:schemeClr>
          </a:solidFill>
        </p:spPr>
        <p:txBody>
          <a:bodyPr wrap="square" rtlCol="0">
            <a:spAutoFit/>
          </a:bodyPr>
          <a:lstStyle/>
          <a:p>
            <a:r>
              <a:rPr lang="en-US" b="1" dirty="0"/>
              <a:t>http://</a:t>
            </a:r>
            <a:r>
              <a:rPr lang="en-US" b="1" dirty="0" err="1"/>
              <a:t>arctic.cbl.umces.edu</a:t>
            </a:r>
            <a:endParaRPr lang="en-US" dirty="0"/>
          </a:p>
        </p:txBody>
      </p:sp>
    </p:spTree>
    <p:extLst>
      <p:ext uri="{BB962C8B-B14F-4D97-AF65-F5344CB8AC3E}">
        <p14:creationId xmlns:p14="http://schemas.microsoft.com/office/powerpoint/2010/main" val="3687427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06EE11-FD62-D541-B29F-DF6FDED84D45}"/>
              </a:ext>
            </a:extLst>
          </p:cNvPr>
          <p:cNvPicPr>
            <a:picLocks noChangeAspect="1"/>
          </p:cNvPicPr>
          <p:nvPr/>
        </p:nvPicPr>
        <p:blipFill>
          <a:blip r:embed="rId2"/>
          <a:stretch>
            <a:fillRect/>
          </a:stretch>
        </p:blipFill>
        <p:spPr>
          <a:xfrm>
            <a:off x="-321732" y="-241300"/>
            <a:ext cx="9465732" cy="7099299"/>
          </a:xfrm>
          <a:prstGeom prst="rect">
            <a:avLst/>
          </a:prstGeom>
        </p:spPr>
      </p:pic>
      <p:sp>
        <p:nvSpPr>
          <p:cNvPr id="6" name="Rectangle 5">
            <a:extLst>
              <a:ext uri="{FF2B5EF4-FFF2-40B4-BE49-F238E27FC236}">
                <a16:creationId xmlns:a16="http://schemas.microsoft.com/office/drawing/2014/main" id="{E34CE275-B84E-AF4D-B35E-AAB596E192DF}"/>
              </a:ext>
            </a:extLst>
          </p:cNvPr>
          <p:cNvSpPr/>
          <p:nvPr/>
        </p:nvSpPr>
        <p:spPr>
          <a:xfrm>
            <a:off x="1098550" y="1442706"/>
            <a:ext cx="6946900" cy="408940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BF2B78FA-8BBB-3648-8259-D6DA350172D9}"/>
              </a:ext>
            </a:extLst>
          </p:cNvPr>
          <p:cNvPicPr>
            <a:picLocks noChangeAspect="1"/>
          </p:cNvPicPr>
          <p:nvPr/>
        </p:nvPicPr>
        <p:blipFill rotWithShape="1">
          <a:blip r:embed="rId3"/>
          <a:srcRect r="57716"/>
          <a:stretch/>
        </p:blipFill>
        <p:spPr>
          <a:xfrm>
            <a:off x="6758454" y="3827871"/>
            <a:ext cx="1259773" cy="1704235"/>
          </a:xfrm>
          <a:prstGeom prst="rect">
            <a:avLst/>
          </a:prstGeom>
        </p:spPr>
      </p:pic>
      <p:sp>
        <p:nvSpPr>
          <p:cNvPr id="8" name="TextBox 7">
            <a:extLst>
              <a:ext uri="{FF2B5EF4-FFF2-40B4-BE49-F238E27FC236}">
                <a16:creationId xmlns:a16="http://schemas.microsoft.com/office/drawing/2014/main" id="{82F2705F-984C-FC47-8C87-94BE97755955}"/>
              </a:ext>
            </a:extLst>
          </p:cNvPr>
          <p:cNvSpPr txBox="1"/>
          <p:nvPr/>
        </p:nvSpPr>
        <p:spPr>
          <a:xfrm>
            <a:off x="6813004" y="5516613"/>
            <a:ext cx="1634429" cy="300082"/>
          </a:xfrm>
          <a:prstGeom prst="rect">
            <a:avLst/>
          </a:prstGeom>
          <a:noFill/>
        </p:spPr>
        <p:txBody>
          <a:bodyPr wrap="square" rtlCol="0">
            <a:spAutoFit/>
          </a:bodyPr>
          <a:lstStyle/>
          <a:p>
            <a:r>
              <a:rPr lang="en-US" sz="1350" dirty="0">
                <a:solidFill>
                  <a:schemeClr val="bg1"/>
                </a:solidFill>
              </a:rPr>
              <a:t>#</a:t>
            </a:r>
            <a:r>
              <a:rPr lang="en-US" sz="1350" dirty="0" err="1">
                <a:solidFill>
                  <a:schemeClr val="bg1"/>
                </a:solidFill>
              </a:rPr>
              <a:t>ARCUSwebinar</a:t>
            </a:r>
            <a:endParaRPr lang="en-US" sz="1350" dirty="0">
              <a:solidFill>
                <a:schemeClr val="bg1"/>
              </a:solidFill>
            </a:endParaRPr>
          </a:p>
        </p:txBody>
      </p:sp>
      <p:sp>
        <p:nvSpPr>
          <p:cNvPr id="9" name="TextBox 8">
            <a:extLst>
              <a:ext uri="{FF2B5EF4-FFF2-40B4-BE49-F238E27FC236}">
                <a16:creationId xmlns:a16="http://schemas.microsoft.com/office/drawing/2014/main" id="{467BD21A-3B20-B843-8EEA-B497FC204E91}"/>
              </a:ext>
            </a:extLst>
          </p:cNvPr>
          <p:cNvSpPr txBox="1"/>
          <p:nvPr/>
        </p:nvSpPr>
        <p:spPr>
          <a:xfrm>
            <a:off x="3006997" y="1522805"/>
            <a:ext cx="3130004" cy="715581"/>
          </a:xfrm>
          <a:prstGeom prst="rect">
            <a:avLst/>
          </a:prstGeom>
          <a:noFill/>
        </p:spPr>
        <p:txBody>
          <a:bodyPr wrap="square" rtlCol="0">
            <a:spAutoFit/>
          </a:bodyPr>
          <a:lstStyle/>
          <a:p>
            <a:pPr algn="ctr"/>
            <a:r>
              <a:rPr lang="en-US" sz="4050" b="1" dirty="0"/>
              <a:t>Thank You!</a:t>
            </a:r>
          </a:p>
        </p:txBody>
      </p:sp>
      <p:sp>
        <p:nvSpPr>
          <p:cNvPr id="10" name="TextBox 9">
            <a:extLst>
              <a:ext uri="{FF2B5EF4-FFF2-40B4-BE49-F238E27FC236}">
                <a16:creationId xmlns:a16="http://schemas.microsoft.com/office/drawing/2014/main" id="{463C8940-CCC0-904C-A993-F6F71E81C6E0}"/>
              </a:ext>
            </a:extLst>
          </p:cNvPr>
          <p:cNvSpPr txBox="1"/>
          <p:nvPr/>
        </p:nvSpPr>
        <p:spPr>
          <a:xfrm>
            <a:off x="1289050" y="2254119"/>
            <a:ext cx="6661151" cy="2862322"/>
          </a:xfrm>
          <a:prstGeom prst="rect">
            <a:avLst/>
          </a:prstGeom>
          <a:noFill/>
        </p:spPr>
        <p:txBody>
          <a:bodyPr wrap="square" rtlCol="0">
            <a:spAutoFit/>
          </a:bodyPr>
          <a:lstStyle/>
          <a:p>
            <a:pPr marL="214313" indent="-214313">
              <a:buFont typeface="Wingdings" pitchFamily="2" charset="2"/>
              <a:buChar char="v"/>
            </a:pPr>
            <a:r>
              <a:rPr lang="en-US" sz="1500" dirty="0"/>
              <a:t> The next Arctic Research Seminar will be:</a:t>
            </a:r>
          </a:p>
          <a:p>
            <a:pPr marL="557213" lvl="1" indent="-214313">
              <a:buFont typeface="Arial" panose="020B0604020202020204" pitchFamily="34" charset="0"/>
              <a:buChar char="•"/>
            </a:pPr>
            <a:r>
              <a:rPr lang="en-US" sz="1500" dirty="0"/>
              <a:t>30 October 2018: Karin </a:t>
            </a:r>
            <a:r>
              <a:rPr lang="en-US" sz="1500" dirty="0" err="1"/>
              <a:t>Buhmann</a:t>
            </a:r>
            <a:r>
              <a:rPr lang="en-US" sz="1500" dirty="0"/>
              <a:t>, Copenhagen Business School</a:t>
            </a:r>
          </a:p>
          <a:p>
            <a:pPr marL="557213" lvl="1" indent="-214313">
              <a:buFont typeface="Arial" panose="020B0604020202020204" pitchFamily="34" charset="0"/>
              <a:buChar char="•"/>
            </a:pPr>
            <a:endParaRPr lang="en-US" sz="1500" dirty="0"/>
          </a:p>
          <a:p>
            <a:pPr marL="257175" indent="-257175">
              <a:buFont typeface="Wingdings" pitchFamily="2" charset="2"/>
              <a:buChar char="v"/>
            </a:pPr>
            <a:r>
              <a:rPr lang="en-US" sz="1500" dirty="0"/>
              <a:t>Arctic Community Meeting Rooms will be available during the AGU Fall Meeting</a:t>
            </a:r>
          </a:p>
          <a:p>
            <a:pPr marL="600075" lvl="1" indent="-257175">
              <a:buFont typeface="Arial" panose="020B0604020202020204" pitchFamily="34" charset="0"/>
              <a:buChar char="•"/>
            </a:pPr>
            <a:r>
              <a:rPr lang="en-US" sz="1500" dirty="0"/>
              <a:t>Reservations will open in late September </a:t>
            </a:r>
          </a:p>
          <a:p>
            <a:pPr marL="557213" lvl="1" indent="-214313">
              <a:buFont typeface="Arial" panose="020B0604020202020204" pitchFamily="34" charset="0"/>
              <a:buChar char="•"/>
            </a:pPr>
            <a:endParaRPr lang="en-US" sz="1500" dirty="0"/>
          </a:p>
          <a:p>
            <a:pPr marL="214313" indent="-214313">
              <a:buFont typeface="Wingdings" pitchFamily="2" charset="2"/>
              <a:buChar char="v"/>
            </a:pPr>
            <a:r>
              <a:rPr lang="en-US" sz="1500" dirty="0"/>
              <a:t>Please visit ARCUS online to find:</a:t>
            </a:r>
          </a:p>
          <a:p>
            <a:pPr marL="557213" lvl="1" indent="-214313">
              <a:buFont typeface="Arial" panose="020B0604020202020204" pitchFamily="34" charset="0"/>
              <a:buChar char="•"/>
            </a:pPr>
            <a:r>
              <a:rPr lang="en-US" sz="1500" dirty="0"/>
              <a:t>ARCUS Seminar recordings: </a:t>
            </a:r>
          </a:p>
          <a:p>
            <a:pPr lvl="1"/>
            <a:r>
              <a:rPr lang="en-US" sz="1500" dirty="0">
                <a:solidFill>
                  <a:schemeClr val="accent1">
                    <a:lumMod val="75000"/>
                  </a:schemeClr>
                </a:solidFill>
                <a:hlinkClick r:id="rId4">
                  <a:extLst>
                    <a:ext uri="{A12FA001-AC4F-418D-AE19-62706E023703}">
                      <ahyp:hlinkClr xmlns:ahyp="http://schemas.microsoft.com/office/drawing/2018/hyperlinkcolor" val="tx"/>
                    </a:ext>
                  </a:extLst>
                </a:hlinkClick>
              </a:rPr>
              <a:t>https://www.arcus.org/research-seminar-series/archive</a:t>
            </a:r>
            <a:endParaRPr lang="en-US" sz="1500" dirty="0">
              <a:solidFill>
                <a:schemeClr val="accent1">
                  <a:lumMod val="75000"/>
                </a:schemeClr>
              </a:solidFill>
            </a:endParaRPr>
          </a:p>
          <a:p>
            <a:pPr marL="557213" lvl="1" indent="-214313">
              <a:buFont typeface="Arial" panose="020B0604020202020204" pitchFamily="34" charset="0"/>
              <a:buChar char="•"/>
            </a:pPr>
            <a:endParaRPr lang="en-US" sz="1500" dirty="0"/>
          </a:p>
          <a:p>
            <a:pPr marL="557213" lvl="1" indent="-214313">
              <a:buFont typeface="Arial" panose="020B0604020202020204" pitchFamily="34" charset="0"/>
              <a:buChar char="•"/>
            </a:pPr>
            <a:r>
              <a:rPr lang="en-US" sz="1500" dirty="0"/>
              <a:t>Information on how to become an ARCUS member:</a:t>
            </a:r>
          </a:p>
          <a:p>
            <a:pPr lvl="1"/>
            <a:r>
              <a:rPr lang="en-US" sz="1500" dirty="0">
                <a:solidFill>
                  <a:schemeClr val="accent1">
                    <a:lumMod val="75000"/>
                  </a:schemeClr>
                </a:solidFill>
                <a:hlinkClick r:id="rId5">
                  <a:extLst>
                    <a:ext uri="{A12FA001-AC4F-418D-AE19-62706E023703}">
                      <ahyp:hlinkClr xmlns:ahyp="http://schemas.microsoft.com/office/drawing/2018/hyperlinkcolor" val="tx"/>
                    </a:ext>
                  </a:extLst>
                </a:hlinkClick>
              </a:rPr>
              <a:t>https://www.arcus.org/arcus/member-information</a:t>
            </a:r>
            <a:endParaRPr lang="en-US" sz="1500" dirty="0">
              <a:solidFill>
                <a:schemeClr val="accent1">
                  <a:lumMod val="75000"/>
                </a:schemeClr>
              </a:solidFill>
            </a:endParaRPr>
          </a:p>
        </p:txBody>
      </p:sp>
      <p:sp>
        <p:nvSpPr>
          <p:cNvPr id="12" name="TextBox 11">
            <a:extLst>
              <a:ext uri="{FF2B5EF4-FFF2-40B4-BE49-F238E27FC236}">
                <a16:creationId xmlns:a16="http://schemas.microsoft.com/office/drawing/2014/main" id="{1F8B9CD8-E630-AD42-A982-D54D8C32DE55}"/>
              </a:ext>
            </a:extLst>
          </p:cNvPr>
          <p:cNvSpPr txBox="1"/>
          <p:nvPr/>
        </p:nvSpPr>
        <p:spPr>
          <a:xfrm>
            <a:off x="74608" y="6442501"/>
            <a:ext cx="2541914" cy="307777"/>
          </a:xfrm>
          <a:prstGeom prst="rect">
            <a:avLst/>
          </a:prstGeom>
          <a:noFill/>
        </p:spPr>
        <p:txBody>
          <a:bodyPr wrap="none" rtlCol="0">
            <a:spAutoFit/>
          </a:bodyPr>
          <a:lstStyle/>
          <a:p>
            <a:r>
              <a:rPr lang="en-US" sz="1400" dirty="0">
                <a:solidFill>
                  <a:schemeClr val="bg1"/>
                </a:solidFill>
              </a:rPr>
              <a:t>Background photo by Ute Kaden</a:t>
            </a:r>
          </a:p>
        </p:txBody>
      </p:sp>
    </p:spTree>
    <p:extLst>
      <p:ext uri="{BB962C8B-B14F-4D97-AF65-F5344CB8AC3E}">
        <p14:creationId xmlns:p14="http://schemas.microsoft.com/office/powerpoint/2010/main" val="4193817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8B71BC-0E66-A446-B3D3-816FAAE5CF7C}"/>
              </a:ext>
            </a:extLst>
          </p:cNvPr>
          <p:cNvPicPr>
            <a:picLocks noChangeAspect="1"/>
          </p:cNvPicPr>
          <p:nvPr/>
        </p:nvPicPr>
        <p:blipFill>
          <a:blip r:embed="rId3"/>
          <a:stretch>
            <a:fillRect/>
          </a:stretch>
        </p:blipFill>
        <p:spPr>
          <a:xfrm>
            <a:off x="-321732" y="-241300"/>
            <a:ext cx="9465732" cy="7099299"/>
          </a:xfrm>
          <a:prstGeom prst="rect">
            <a:avLst/>
          </a:prstGeom>
        </p:spPr>
      </p:pic>
      <p:sp>
        <p:nvSpPr>
          <p:cNvPr id="5" name="Rectangle 4">
            <a:extLst>
              <a:ext uri="{FF2B5EF4-FFF2-40B4-BE49-F238E27FC236}">
                <a16:creationId xmlns:a16="http://schemas.microsoft.com/office/drawing/2014/main" id="{4C9894D0-F039-364E-82B4-41E4FE8DE27C}"/>
              </a:ext>
            </a:extLst>
          </p:cNvPr>
          <p:cNvSpPr/>
          <p:nvPr/>
        </p:nvSpPr>
        <p:spPr>
          <a:xfrm>
            <a:off x="1098550" y="1442706"/>
            <a:ext cx="6946900" cy="4089400"/>
          </a:xfrm>
          <a:prstGeom prst="rect">
            <a:avLst/>
          </a:pr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A591F651-1694-3843-BF86-F07F18F23A64}"/>
              </a:ext>
            </a:extLst>
          </p:cNvPr>
          <p:cNvSpPr txBox="1"/>
          <p:nvPr/>
        </p:nvSpPr>
        <p:spPr>
          <a:xfrm>
            <a:off x="1098549" y="1566640"/>
            <a:ext cx="6946900" cy="646331"/>
          </a:xfrm>
          <a:prstGeom prst="rect">
            <a:avLst/>
          </a:prstGeom>
          <a:noFill/>
        </p:spPr>
        <p:txBody>
          <a:bodyPr wrap="square" rtlCol="0">
            <a:spAutoFit/>
          </a:bodyPr>
          <a:lstStyle/>
          <a:p>
            <a:pPr algn="ctr"/>
            <a:r>
              <a:rPr lang="en-US" sz="3600" b="1" dirty="0"/>
              <a:t>We welcome your feedback!</a:t>
            </a:r>
          </a:p>
        </p:txBody>
      </p:sp>
      <p:sp>
        <p:nvSpPr>
          <p:cNvPr id="7" name="TextBox 6">
            <a:extLst>
              <a:ext uri="{FF2B5EF4-FFF2-40B4-BE49-F238E27FC236}">
                <a16:creationId xmlns:a16="http://schemas.microsoft.com/office/drawing/2014/main" id="{E095F8E6-6F53-974B-93A2-7C2BF378DD26}"/>
              </a:ext>
            </a:extLst>
          </p:cNvPr>
          <p:cNvSpPr txBox="1"/>
          <p:nvPr/>
        </p:nvSpPr>
        <p:spPr>
          <a:xfrm>
            <a:off x="1202876" y="2286910"/>
            <a:ext cx="6656610" cy="2700739"/>
          </a:xfrm>
          <a:prstGeom prst="rect">
            <a:avLst/>
          </a:prstGeom>
          <a:noFill/>
        </p:spPr>
        <p:txBody>
          <a:bodyPr wrap="square" rtlCol="0">
            <a:spAutoFit/>
          </a:bodyPr>
          <a:lstStyle/>
          <a:p>
            <a:pPr algn="ctr"/>
            <a:r>
              <a:rPr lang="en-US" dirty="0"/>
              <a:t>Please help us improve the Arctic Research Seminar Series by  taking our short seminar evaluation survey at:</a:t>
            </a:r>
          </a:p>
          <a:p>
            <a:endParaRPr lang="en-US" sz="1350" dirty="0"/>
          </a:p>
          <a:p>
            <a:pPr algn="ctr"/>
            <a:r>
              <a:rPr lang="en-US" dirty="0">
                <a:hlinkClick r:id="rId4">
                  <a:extLst>
                    <a:ext uri="{A12FA001-AC4F-418D-AE19-62706E023703}">
                      <ahyp:hlinkClr xmlns:ahyp="http://schemas.microsoft.com/office/drawing/2018/hyperlinkcolor" val="tx"/>
                    </a:ext>
                  </a:extLst>
                </a:hlinkClick>
              </a:rPr>
              <a:t>https://goo.gl/YZ3QsT</a:t>
            </a:r>
            <a:endParaRPr lang="en-US" dirty="0"/>
          </a:p>
          <a:p>
            <a:pPr algn="ctr"/>
            <a:endParaRPr lang="en-US" sz="2400" b="1" dirty="0">
              <a:solidFill>
                <a:schemeClr val="accent1">
                  <a:lumMod val="75000"/>
                </a:schemeClr>
              </a:solidFill>
            </a:endParaRPr>
          </a:p>
          <a:p>
            <a:pPr marL="257175" indent="-257175">
              <a:buFont typeface="Arial" panose="020B0604020202020204" pitchFamily="34" charset="0"/>
              <a:buChar char="•"/>
            </a:pPr>
            <a:r>
              <a:rPr lang="en-US" sz="1500" dirty="0"/>
              <a:t>This link is available for webinar participants in the chat window.</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This link will also be included in the follow-up email you will </a:t>
            </a:r>
          </a:p>
          <a:p>
            <a:r>
              <a:rPr lang="en-US" sz="1500" dirty="0"/>
              <a:t>      receive once the seminar video recording has been posted  online.</a:t>
            </a:r>
            <a:endParaRPr lang="en-US" sz="1350" dirty="0"/>
          </a:p>
          <a:p>
            <a:pPr algn="ctr"/>
            <a:endParaRPr lang="en-US" dirty="0"/>
          </a:p>
        </p:txBody>
      </p:sp>
      <p:pic>
        <p:nvPicPr>
          <p:cNvPr id="10" name="Picture 9">
            <a:extLst>
              <a:ext uri="{FF2B5EF4-FFF2-40B4-BE49-F238E27FC236}">
                <a16:creationId xmlns:a16="http://schemas.microsoft.com/office/drawing/2014/main" id="{86F55820-2321-724F-B4DD-4CDA3D9D0C2E}"/>
              </a:ext>
            </a:extLst>
          </p:cNvPr>
          <p:cNvPicPr>
            <a:picLocks noChangeAspect="1"/>
          </p:cNvPicPr>
          <p:nvPr/>
        </p:nvPicPr>
        <p:blipFill rotWithShape="1">
          <a:blip r:embed="rId5"/>
          <a:srcRect r="57716"/>
          <a:stretch/>
        </p:blipFill>
        <p:spPr>
          <a:xfrm>
            <a:off x="6785676" y="3819071"/>
            <a:ext cx="1259773" cy="1704235"/>
          </a:xfrm>
          <a:prstGeom prst="rect">
            <a:avLst/>
          </a:prstGeom>
        </p:spPr>
      </p:pic>
      <p:sp>
        <p:nvSpPr>
          <p:cNvPr id="8" name="TextBox 7">
            <a:extLst>
              <a:ext uri="{FF2B5EF4-FFF2-40B4-BE49-F238E27FC236}">
                <a16:creationId xmlns:a16="http://schemas.microsoft.com/office/drawing/2014/main" id="{924DD3FC-2DBE-964C-8FFA-073C28B1354B}"/>
              </a:ext>
            </a:extLst>
          </p:cNvPr>
          <p:cNvSpPr txBox="1"/>
          <p:nvPr/>
        </p:nvSpPr>
        <p:spPr>
          <a:xfrm>
            <a:off x="74608" y="6442501"/>
            <a:ext cx="2541914" cy="307777"/>
          </a:xfrm>
          <a:prstGeom prst="rect">
            <a:avLst/>
          </a:prstGeom>
          <a:noFill/>
        </p:spPr>
        <p:txBody>
          <a:bodyPr wrap="none" rtlCol="0">
            <a:spAutoFit/>
          </a:bodyPr>
          <a:lstStyle/>
          <a:p>
            <a:r>
              <a:rPr lang="en-US" sz="1400" dirty="0">
                <a:solidFill>
                  <a:schemeClr val="bg1"/>
                </a:solidFill>
              </a:rPr>
              <a:t>Background photo by Ute Kaden</a:t>
            </a:r>
          </a:p>
        </p:txBody>
      </p:sp>
    </p:spTree>
    <p:extLst>
      <p:ext uri="{BB962C8B-B14F-4D97-AF65-F5344CB8AC3E}">
        <p14:creationId xmlns:p14="http://schemas.microsoft.com/office/powerpoint/2010/main" val="2364511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3491"/>
          </a:xfrm>
        </p:spPr>
        <p:txBody>
          <a:bodyPr>
            <a:normAutofit/>
          </a:bodyPr>
          <a:lstStyle/>
          <a:p>
            <a:pPr algn="ctr"/>
            <a:r>
              <a:rPr lang="en-US" sz="3600" b="1" dirty="0">
                <a:latin typeface="+mn-lt"/>
              </a:rPr>
              <a:t>Key Points of Presentation</a:t>
            </a:r>
          </a:p>
        </p:txBody>
      </p:sp>
      <p:sp>
        <p:nvSpPr>
          <p:cNvPr id="3" name="Content Placeholder 2"/>
          <p:cNvSpPr>
            <a:spLocks noGrp="1"/>
          </p:cNvSpPr>
          <p:nvPr>
            <p:ph idx="1"/>
          </p:nvPr>
        </p:nvSpPr>
        <p:spPr>
          <a:xfrm>
            <a:off x="0" y="596048"/>
            <a:ext cx="9144000" cy="4936222"/>
          </a:xfrm>
        </p:spPr>
        <p:txBody>
          <a:bodyPr>
            <a:noAutofit/>
          </a:bodyPr>
          <a:lstStyle/>
          <a:p>
            <a:pPr marL="0" indent="0">
              <a:buNone/>
            </a:pPr>
            <a:endParaRPr lang="en-US" sz="2400" dirty="0"/>
          </a:p>
          <a:p>
            <a:pPr marL="285750" lvl="1">
              <a:buFont typeface="Arial"/>
              <a:buChar char="•"/>
            </a:pPr>
            <a:r>
              <a:rPr lang="en-US" sz="2400" dirty="0"/>
              <a:t>Overview of key environmental drivers that influence benthic processes, prey-predator interactions, and ecosystem dynamics</a:t>
            </a:r>
          </a:p>
          <a:p>
            <a:pPr lvl="1">
              <a:buFont typeface="Courier New" charset="0"/>
              <a:buChar char="o"/>
            </a:pPr>
            <a:r>
              <a:rPr lang="en-US" sz="2400" dirty="0"/>
              <a:t>Decrease in sea ice extent and duration</a:t>
            </a:r>
          </a:p>
          <a:p>
            <a:pPr lvl="1">
              <a:buFont typeface="Courier New" charset="0"/>
              <a:buChar char="o"/>
            </a:pPr>
            <a:r>
              <a:rPr lang="en-US" sz="2400" dirty="0"/>
              <a:t>Seasonally warming bottom seawater temperatures</a:t>
            </a:r>
          </a:p>
          <a:p>
            <a:pPr lvl="1">
              <a:buFont typeface="Courier New" charset="0"/>
              <a:buChar char="o"/>
            </a:pPr>
            <a:r>
              <a:rPr lang="en-US" sz="2400" dirty="0"/>
              <a:t>Change in prey concentrations</a:t>
            </a:r>
          </a:p>
          <a:p>
            <a:pPr lvl="1">
              <a:buFont typeface="Courier New" charset="0"/>
              <a:buChar char="o"/>
            </a:pPr>
            <a:r>
              <a:rPr lang="en-US" sz="2400" dirty="0"/>
              <a:t>Northward movement of core benthic faunal biomass in hotspot areas associated with variable carbon deposition</a:t>
            </a:r>
          </a:p>
          <a:p>
            <a:pPr marL="400050" lvl="1" indent="0">
              <a:buNone/>
            </a:pPr>
            <a:endParaRPr lang="en-US" sz="2400" dirty="0"/>
          </a:p>
          <a:p>
            <a:pPr marL="285750" indent="-285750"/>
            <a:r>
              <a:rPr lang="en-US" sz="2400" dirty="0"/>
              <a:t>Decadal scale studies provide status and trends of ecosystem response to </a:t>
            </a:r>
            <a:r>
              <a:rPr lang="en-US" sz="2400" dirty="0" err="1"/>
              <a:t>advective</a:t>
            </a:r>
            <a:r>
              <a:rPr lang="en-US" sz="2400" dirty="0"/>
              <a:t> shifts on the Arctic shelves</a:t>
            </a:r>
          </a:p>
          <a:p>
            <a:pPr marL="285750" indent="-285750"/>
            <a:endParaRPr lang="en-US" sz="2400" dirty="0"/>
          </a:p>
          <a:p>
            <a:pPr marL="285750" indent="-285750"/>
            <a:r>
              <a:rPr lang="en-US" sz="2400" dirty="0"/>
              <a:t>Repeat sampling on both temporal and spatial scales facilitate evaluation of the seasonality of ecosystem status and trends, such as the international Distributed Biological Observatory (DBO)</a:t>
            </a:r>
          </a:p>
          <a:p>
            <a:pPr marL="0" indent="0">
              <a:buNone/>
            </a:pPr>
            <a:endParaRPr lang="en-US" sz="1800" dirty="0"/>
          </a:p>
        </p:txBody>
      </p:sp>
    </p:spTree>
    <p:extLst>
      <p:ext uri="{BB962C8B-B14F-4D97-AF65-F5344CB8AC3E}">
        <p14:creationId xmlns:p14="http://schemas.microsoft.com/office/powerpoint/2010/main" val="3119554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ext Box 6"/>
          <p:cNvSpPr txBox="1">
            <a:spLocks noChangeArrowheads="1"/>
          </p:cNvSpPr>
          <p:nvPr/>
        </p:nvSpPr>
        <p:spPr bwMode="auto">
          <a:xfrm>
            <a:off x="0" y="25400"/>
            <a:ext cx="91551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dirty="0">
                <a:solidFill>
                  <a:srgbClr val="FF0000"/>
                </a:solidFill>
                <a:latin typeface="Arial Black" charset="0"/>
              </a:rPr>
              <a:t>Linking Physics to Biology: the Distributed Biological Observatory (DBO)</a:t>
            </a:r>
          </a:p>
        </p:txBody>
      </p:sp>
      <p:sp>
        <p:nvSpPr>
          <p:cNvPr id="113668" name="Text Box 25"/>
          <p:cNvSpPr txBox="1">
            <a:spLocks noChangeArrowheads="1"/>
          </p:cNvSpPr>
          <p:nvPr/>
        </p:nvSpPr>
        <p:spPr bwMode="auto">
          <a:xfrm>
            <a:off x="177584" y="5100638"/>
            <a:ext cx="892980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8600" indent="-2286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buClr>
                <a:srgbClr val="FF0000"/>
              </a:buClr>
              <a:buFont typeface="Arial" charset="0"/>
              <a:buChar char="•"/>
            </a:pPr>
            <a:r>
              <a:rPr lang="en-US" sz="1600" dirty="0">
                <a:latin typeface="Arial" charset="0"/>
                <a:ea typeface="Arial" charset="0"/>
                <a:cs typeface="Arial" charset="0"/>
              </a:rPr>
              <a:t>DBO sites </a:t>
            </a:r>
            <a:r>
              <a:rPr lang="en-US" sz="1600" dirty="0">
                <a:solidFill>
                  <a:srgbClr val="FF0000"/>
                </a:solidFill>
                <a:latin typeface="Arial" charset="0"/>
                <a:ea typeface="Arial" charset="0"/>
                <a:cs typeface="Arial" charset="0"/>
              </a:rPr>
              <a:t>(red boxes) </a:t>
            </a:r>
            <a:r>
              <a:rPr lang="en-US" sz="1600" dirty="0">
                <a:latin typeface="Arial" charset="0"/>
                <a:ea typeface="Arial" charset="0"/>
                <a:cs typeface="Arial" charset="0"/>
              </a:rPr>
              <a:t>are </a:t>
            </a:r>
            <a:r>
              <a:rPr lang="en-US" sz="1600" b="1" dirty="0">
                <a:latin typeface="Arial" charset="0"/>
                <a:ea typeface="Arial" charset="0"/>
                <a:cs typeface="Arial" charset="0"/>
              </a:rPr>
              <a:t>regional </a:t>
            </a:r>
            <a:r>
              <a:rPr lang="ja-JP" altLang="en-US" sz="1600" b="1" dirty="0">
                <a:latin typeface="Arial" charset="0"/>
                <a:ea typeface="Arial" charset="0"/>
                <a:cs typeface="Arial" charset="0"/>
              </a:rPr>
              <a:t>“</a:t>
            </a:r>
            <a:r>
              <a:rPr lang="en-US" altLang="ja-JP" sz="1600" b="1" dirty="0">
                <a:latin typeface="Arial" charset="0"/>
                <a:ea typeface="Arial" charset="0"/>
                <a:cs typeface="Arial" charset="0"/>
              </a:rPr>
              <a:t>hotspot</a:t>
            </a:r>
            <a:r>
              <a:rPr lang="ja-JP" altLang="en-US" sz="1600" b="1" dirty="0">
                <a:latin typeface="Arial" charset="0"/>
                <a:ea typeface="Arial" charset="0"/>
                <a:cs typeface="Arial" charset="0"/>
              </a:rPr>
              <a:t>”</a:t>
            </a:r>
            <a:r>
              <a:rPr lang="en-US" altLang="ja-JP" sz="1600" b="1" dirty="0">
                <a:latin typeface="Arial" charset="0"/>
                <a:ea typeface="Arial" charset="0"/>
                <a:cs typeface="Arial" charset="0"/>
              </a:rPr>
              <a:t> </a:t>
            </a:r>
            <a:r>
              <a:rPr lang="en-US" altLang="ja-JP" sz="1600" dirty="0">
                <a:latin typeface="Arial" charset="0"/>
                <a:ea typeface="Arial" charset="0"/>
                <a:cs typeface="Arial" charset="0"/>
              </a:rPr>
              <a:t>transect lines and stations, based on </a:t>
            </a:r>
            <a:r>
              <a:rPr lang="en-US" sz="1600" dirty="0">
                <a:latin typeface="Arial" charset="0"/>
                <a:ea typeface="Arial" charset="0"/>
                <a:cs typeface="Arial" charset="0"/>
              </a:rPr>
              <a:t>high productivity, biodiversity, and/or overall </a:t>
            </a:r>
            <a:r>
              <a:rPr lang="en-US" sz="1600" b="1" dirty="0">
                <a:latin typeface="Arial" charset="0"/>
                <a:ea typeface="Arial" charset="0"/>
                <a:cs typeface="Arial" charset="0"/>
              </a:rPr>
              <a:t>rates of change</a:t>
            </a:r>
          </a:p>
          <a:p>
            <a:pPr defTabSz="914400" eaLnBrk="0" fontAlgn="base" hangingPunct="0">
              <a:spcBef>
                <a:spcPct val="0"/>
              </a:spcBef>
              <a:spcAft>
                <a:spcPct val="0"/>
              </a:spcAft>
              <a:buClr>
                <a:srgbClr val="FF0000"/>
              </a:buClr>
              <a:buFont typeface="Arial" charset="0"/>
              <a:buChar char="•"/>
            </a:pPr>
            <a:r>
              <a:rPr lang="en-US" sz="1600" dirty="0">
                <a:latin typeface="Arial" charset="0"/>
                <a:ea typeface="Arial" charset="0"/>
                <a:cs typeface="Arial" charset="0"/>
              </a:rPr>
              <a:t>DBO serves as a </a:t>
            </a:r>
            <a:r>
              <a:rPr lang="en-US" sz="1600" b="1" dirty="0">
                <a:latin typeface="Arial" charset="0"/>
                <a:ea typeface="Arial" charset="0"/>
                <a:cs typeface="Arial" charset="0"/>
              </a:rPr>
              <a:t>change detection array</a:t>
            </a:r>
            <a:r>
              <a:rPr lang="en-US" sz="1600" dirty="0">
                <a:latin typeface="Arial" charset="0"/>
                <a:ea typeface="Arial" charset="0"/>
                <a:cs typeface="Arial" charset="0"/>
              </a:rPr>
              <a:t> for consistent monitoring of biophysical responses</a:t>
            </a:r>
          </a:p>
          <a:p>
            <a:pPr defTabSz="914400" eaLnBrk="0" fontAlgn="base" hangingPunct="0">
              <a:spcBef>
                <a:spcPct val="0"/>
              </a:spcBef>
              <a:spcAft>
                <a:spcPct val="0"/>
              </a:spcAft>
              <a:buClr>
                <a:srgbClr val="FF0000"/>
              </a:buClr>
              <a:buFont typeface="Arial" charset="0"/>
              <a:buChar char="•"/>
            </a:pPr>
            <a:r>
              <a:rPr lang="en-US" sz="1600" dirty="0">
                <a:latin typeface="Arial" charset="0"/>
                <a:ea typeface="Arial" charset="0"/>
                <a:cs typeface="Arial" charset="0"/>
              </a:rPr>
              <a:t>Sites occupied by </a:t>
            </a:r>
            <a:r>
              <a:rPr lang="en-US" sz="1600" b="1" dirty="0">
                <a:latin typeface="Arial" charset="0"/>
                <a:ea typeface="Arial" charset="0"/>
                <a:cs typeface="Arial" charset="0"/>
              </a:rPr>
              <a:t>national and international entities</a:t>
            </a:r>
            <a:r>
              <a:rPr lang="en-US" sz="1600" dirty="0">
                <a:latin typeface="Arial" charset="0"/>
                <a:ea typeface="Arial" charset="0"/>
                <a:cs typeface="Arial" charset="0"/>
              </a:rPr>
              <a:t> with shared data plan</a:t>
            </a:r>
          </a:p>
        </p:txBody>
      </p:sp>
      <p:pic>
        <p:nvPicPr>
          <p:cNvPr id="113669" name="Picture 2" descr="US 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11" y="6248090"/>
            <a:ext cx="608203" cy="413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70" name="Picture 14" descr="200732919949pag-logo%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636" y="6155456"/>
            <a:ext cx="589702" cy="589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71" name="Picture 4" descr="Korean flag.jpg"/>
          <p:cNvPicPr>
            <a:picLocks noChangeAspect="1"/>
          </p:cNvPicPr>
          <p:nvPr/>
        </p:nvPicPr>
        <p:blipFill>
          <a:blip r:embed="rId5">
            <a:extLst>
              <a:ext uri="{28A0092B-C50C-407E-A947-70E740481C1C}">
                <a14:useLocalDpi xmlns:a14="http://schemas.microsoft.com/office/drawing/2010/main" val="0"/>
              </a:ext>
            </a:extLst>
          </a:blip>
          <a:srcRect b="4279"/>
          <a:stretch>
            <a:fillRect/>
          </a:stretch>
        </p:blipFill>
        <p:spPr bwMode="auto">
          <a:xfrm>
            <a:off x="4937338" y="6246262"/>
            <a:ext cx="637777" cy="42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72" name="Picture 6" descr="Canad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93518" y="6254801"/>
            <a:ext cx="640251" cy="426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73" name="Picture 7" descr="Russia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9622" y="6238369"/>
            <a:ext cx="660027" cy="437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74" name="Picture 10" descr="Chin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43212" y="6267379"/>
            <a:ext cx="705535" cy="394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75" name="Picture 2" descr="Japa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69061" y="6242076"/>
            <a:ext cx="652610" cy="43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100756" y="1003259"/>
            <a:ext cx="4246880" cy="4044871"/>
            <a:chOff x="243874" y="909600"/>
            <a:chExt cx="4246880" cy="4044871"/>
          </a:xfrm>
        </p:grpSpPr>
        <p:pic>
          <p:nvPicPr>
            <p:cNvPr id="2" name="Picture 1" descr="FDBOFigure_v2_Nov201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874" y="909600"/>
              <a:ext cx="4246880" cy="3992606"/>
            </a:xfrm>
            <a:prstGeom prst="rect">
              <a:avLst/>
            </a:prstGeom>
          </p:spPr>
        </p:pic>
        <p:sp>
          <p:nvSpPr>
            <p:cNvPr id="113689" name="Rectangle 4"/>
            <p:cNvSpPr>
              <a:spLocks noChangeArrowheads="1"/>
            </p:cNvSpPr>
            <p:nvPr/>
          </p:nvSpPr>
          <p:spPr bwMode="auto">
            <a:xfrm>
              <a:off x="690914" y="4725871"/>
              <a:ext cx="33528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n-US" sz="900" dirty="0">
                  <a:solidFill>
                    <a:srgbClr val="000000"/>
                  </a:solidFill>
                  <a:latin typeface="Arial" charset="0"/>
                  <a:ea typeface="ＭＳ Ｐゴシック" charset="0"/>
                  <a:cs typeface="Arial" charset="0"/>
                </a:rPr>
                <a:t>[modified by Karen Frey from Grebmeier et al. 2010, EOS 91]</a:t>
              </a:r>
              <a:endParaRPr lang="en-US" sz="900" dirty="0">
                <a:solidFill>
                  <a:srgbClr val="000000"/>
                </a:solidFill>
                <a:latin typeface="Times" charset="0"/>
                <a:ea typeface="ＭＳ Ｐゴシック" charset="0"/>
                <a:cs typeface="ＭＳ Ｐゴシック" charset="0"/>
              </a:endParaRPr>
            </a:p>
          </p:txBody>
        </p:sp>
      </p:grpSp>
      <p:pic>
        <p:nvPicPr>
          <p:cNvPr id="113690" name="Picture 31" descr="IASC logo.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633256" y="6224329"/>
            <a:ext cx="379259" cy="558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4314105" y="1126211"/>
            <a:ext cx="4671060" cy="3693319"/>
          </a:xfrm>
          <a:prstGeom prst="rect">
            <a:avLst/>
          </a:prstGeom>
          <a:noFill/>
        </p:spPr>
        <p:txBody>
          <a:bodyPr wrap="square" rtlCol="0">
            <a:spAutoFit/>
          </a:bodyPr>
          <a:lstStyle/>
          <a:p>
            <a:pPr marL="285750" indent="-285750">
              <a:buFont typeface="Wingdings" charset="2"/>
              <a:buChar char="Ø"/>
            </a:pPr>
            <a:r>
              <a:rPr lang="en-US" sz="1600" b="1" dirty="0">
                <a:latin typeface="Arial" charset="0"/>
              </a:rPr>
              <a:t>Ship-based sampling</a:t>
            </a:r>
            <a:r>
              <a:rPr lang="en-US" sz="1600" b="1" dirty="0">
                <a:solidFill>
                  <a:srgbClr val="000000"/>
                </a:solidFill>
                <a:latin typeface="Arial" charset="0"/>
              </a:rPr>
              <a:t>:</a:t>
            </a:r>
          </a:p>
          <a:p>
            <a:pPr marL="520700" lvl="2" indent="-285750">
              <a:buFont typeface="Arial" charset="0"/>
              <a:buChar char="•"/>
            </a:pPr>
            <a:r>
              <a:rPr lang="en-US" sz="1600" dirty="0">
                <a:solidFill>
                  <a:srgbClr val="000000"/>
                </a:solidFill>
                <a:latin typeface="Arial" charset="0"/>
                <a:cs typeface="Times" charset="0"/>
              </a:rPr>
              <a:t>CTD and ADCP</a:t>
            </a:r>
          </a:p>
          <a:p>
            <a:pPr marL="520700" lvl="2" indent="-285750">
              <a:buFont typeface="Arial" charset="0"/>
              <a:buChar char="•"/>
            </a:pPr>
            <a:r>
              <a:rPr lang="en-US" sz="1600" dirty="0">
                <a:solidFill>
                  <a:srgbClr val="000000"/>
                </a:solidFill>
                <a:latin typeface="Arial" charset="0"/>
                <a:cs typeface="Times" charset="0"/>
              </a:rPr>
              <a:t>Chlorophyll, nutrients, carbon products</a:t>
            </a:r>
          </a:p>
          <a:p>
            <a:pPr marL="520700" lvl="2" indent="-285750">
              <a:buFont typeface="Arial" charset="0"/>
              <a:buChar char="•"/>
            </a:pPr>
            <a:r>
              <a:rPr lang="en-US" sz="1600" dirty="0">
                <a:solidFill>
                  <a:srgbClr val="000000"/>
                </a:solidFill>
                <a:latin typeface="Arial" charset="0"/>
                <a:cs typeface="Times" charset="0"/>
                <a:sym typeface="Symbol" charset="0"/>
              </a:rPr>
              <a:t>P</a:t>
            </a:r>
            <a:r>
              <a:rPr lang="en-US" sz="1600" dirty="0">
                <a:solidFill>
                  <a:srgbClr val="000000"/>
                </a:solidFill>
                <a:latin typeface="Arial" charset="0"/>
                <a:cs typeface="Times" charset="0"/>
              </a:rPr>
              <a:t>lankton (size, biomass and composition)</a:t>
            </a:r>
          </a:p>
          <a:p>
            <a:pPr marL="520700" lvl="2" indent="-285750">
              <a:buFont typeface="Arial" charset="0"/>
              <a:buChar char="•"/>
            </a:pPr>
            <a:r>
              <a:rPr lang="en-US" sz="1600" dirty="0">
                <a:solidFill>
                  <a:srgbClr val="000000"/>
                </a:solidFill>
                <a:latin typeface="Arial" charset="0"/>
                <a:cs typeface="Times" charset="0"/>
              </a:rPr>
              <a:t>Benthos (size, biomass and composition)</a:t>
            </a:r>
          </a:p>
          <a:p>
            <a:pPr marL="520700" lvl="2" indent="-285750">
              <a:buFont typeface="Arial" charset="0"/>
              <a:buChar char="•"/>
            </a:pPr>
            <a:r>
              <a:rPr lang="en-US" sz="1600" dirty="0">
                <a:solidFill>
                  <a:srgbClr val="000000"/>
                </a:solidFill>
                <a:latin typeface="Arial" charset="0"/>
                <a:cs typeface="Times" charset="0"/>
              </a:rPr>
              <a:t>Seabird and marine mammal surveys </a:t>
            </a:r>
          </a:p>
          <a:p>
            <a:pPr marL="520700" lvl="2" indent="-285750">
              <a:buFont typeface="Arial" charset="0"/>
              <a:buChar char="•"/>
            </a:pPr>
            <a:r>
              <a:rPr lang="en-US" sz="1600" dirty="0">
                <a:solidFill>
                  <a:srgbClr val="000000"/>
                </a:solidFill>
                <a:latin typeface="Arial" charset="0"/>
                <a:cs typeface="Times" charset="0"/>
              </a:rPr>
              <a:t>Fishery acoustics </a:t>
            </a:r>
          </a:p>
          <a:p>
            <a:pPr marL="520700" lvl="2" indent="-285750">
              <a:buFont typeface="Arial" charset="0"/>
              <a:buChar char="•"/>
            </a:pPr>
            <a:r>
              <a:rPr lang="en-US" sz="1600" dirty="0">
                <a:solidFill>
                  <a:srgbClr val="000000"/>
                </a:solidFill>
                <a:latin typeface="Arial" charset="0"/>
                <a:cs typeface="Times" charset="0"/>
              </a:rPr>
              <a:t>Bottom trawling (every 3-5 years)</a:t>
            </a:r>
          </a:p>
          <a:p>
            <a:pPr marL="520700" lvl="2" indent="-285750">
              <a:buFont typeface="Arial" charset="0"/>
              <a:buChar char="•"/>
            </a:pPr>
            <a:endParaRPr lang="en-US" sz="1600" dirty="0">
              <a:solidFill>
                <a:srgbClr val="000000"/>
              </a:solidFill>
              <a:latin typeface="Arial" charset="0"/>
              <a:cs typeface="Times" charset="0"/>
            </a:endParaRPr>
          </a:p>
          <a:p>
            <a:pPr marL="285750" indent="-285750">
              <a:buFont typeface="Wingdings" charset="2"/>
              <a:buChar char="Ø"/>
            </a:pPr>
            <a:r>
              <a:rPr lang="en-US" b="1" dirty="0"/>
              <a:t>Autonomous sensor sampling:</a:t>
            </a:r>
          </a:p>
          <a:p>
            <a:pPr marL="549275" lvl="1" indent="-285750">
              <a:buFont typeface="Arial" charset="0"/>
              <a:buChar char="•"/>
            </a:pPr>
            <a:r>
              <a:rPr lang="en-US" dirty="0"/>
              <a:t>Gliders, moorings, </a:t>
            </a:r>
            <a:r>
              <a:rPr lang="en-US" dirty="0" err="1"/>
              <a:t>saildrone</a:t>
            </a:r>
            <a:endParaRPr lang="en-US" dirty="0"/>
          </a:p>
          <a:p>
            <a:pPr marL="549275" lvl="1" indent="-285750">
              <a:buFont typeface="Arial" charset="0"/>
              <a:buChar char="•"/>
            </a:pPr>
            <a:r>
              <a:rPr lang="en-US" dirty="0"/>
              <a:t>Satellite observations</a:t>
            </a:r>
          </a:p>
          <a:p>
            <a:pPr marL="549275" lvl="1" indent="-285750">
              <a:buFont typeface="Arial" charset="0"/>
              <a:buChar char="•"/>
            </a:pPr>
            <a:endParaRPr lang="en-US" dirty="0"/>
          </a:p>
          <a:p>
            <a:pPr marL="295275" lvl="1" indent="-285750">
              <a:buFont typeface="Wingdings" charset="2"/>
              <a:buChar char="Ø"/>
            </a:pPr>
            <a:r>
              <a:rPr lang="en-US" b="1" dirty="0"/>
              <a:t>DBO lines also embedded in process cruises</a:t>
            </a:r>
          </a:p>
        </p:txBody>
      </p:sp>
      <p:pic>
        <p:nvPicPr>
          <p:cNvPr id="15" name="Picture 4" descr="http://www.gulfwatchalaska.org/wp-content/uploads/2013/10/noaa_logo.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95580" y="6173609"/>
            <a:ext cx="699401" cy="56290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Placeholder 96" descr="BOEM-COLOR.png"/>
          <p:cNvPicPr>
            <a:picLocks noChangeAspect="1"/>
          </p:cNvPicPr>
          <p:nvPr/>
        </p:nvPicPr>
        <p:blipFill>
          <a:blip r:embed="rId13" cstate="print">
            <a:extLst>
              <a:ext uri="{28A0092B-C50C-407E-A947-70E740481C1C}">
                <a14:useLocalDpi xmlns:a14="http://schemas.microsoft.com/office/drawing/2010/main"/>
              </a:ext>
            </a:extLst>
          </a:blip>
          <a:srcRect r="-233"/>
          <a:stretch>
            <a:fillRect/>
          </a:stretch>
        </p:blipFill>
        <p:spPr bwMode="auto">
          <a:xfrm>
            <a:off x="2801463" y="6306666"/>
            <a:ext cx="882728" cy="357925"/>
          </a:xfrm>
          <a:prstGeom prst="rect">
            <a:avLst/>
          </a:prstGeom>
          <a:solidFill>
            <a:schemeClr val="bg2">
              <a:alpha val="0"/>
            </a:schemeClr>
          </a:solidFill>
          <a:ln w="9525">
            <a:noFill/>
            <a:miter lim="800000"/>
            <a:headEnd/>
            <a:tailEnd/>
          </a:ln>
        </p:spPr>
      </p:pic>
      <p:pic>
        <p:nvPicPr>
          <p:cNvPr id="17" name="Picture 16"/>
          <p:cNvPicPr>
            <a:picLocks noChangeAspect="1" noChangeArrowheads="1"/>
          </p:cNvPicPr>
          <p:nvPr/>
        </p:nvPicPr>
        <p:blipFill>
          <a:blip r:embed="rId1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59911" y="6154286"/>
            <a:ext cx="604720" cy="62005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15">
            <a:clrChange>
              <a:clrFrom>
                <a:srgbClr val="000000"/>
              </a:clrFrom>
              <a:clrTo>
                <a:srgbClr val="000000">
                  <a:alpha val="0"/>
                </a:srgbClr>
              </a:clrTo>
            </a:clrChange>
          </a:blip>
          <a:stretch>
            <a:fillRect/>
          </a:stretch>
        </p:blipFill>
        <p:spPr>
          <a:xfrm>
            <a:off x="2094981" y="6185813"/>
            <a:ext cx="705535" cy="557001"/>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09441" y="6194497"/>
            <a:ext cx="453688" cy="540104"/>
          </a:xfrm>
          <a:prstGeom prst="rect">
            <a:avLst/>
          </a:prstGeom>
        </p:spPr>
      </p:pic>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09729" y="600680"/>
            <a:ext cx="746768" cy="793441"/>
          </a:xfrm>
          <a:prstGeom prst="rect">
            <a:avLst/>
          </a:prstGeom>
        </p:spPr>
      </p:pic>
    </p:spTree>
    <p:extLst>
      <p:ext uri="{BB962C8B-B14F-4D97-AF65-F5344CB8AC3E}">
        <p14:creationId xmlns:p14="http://schemas.microsoft.com/office/powerpoint/2010/main" val="148417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Wtemp_CBL_SteveO_Combined_IDW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702" y="2588866"/>
            <a:ext cx="4575298" cy="3889004"/>
          </a:xfrm>
          <a:prstGeom prst="rect">
            <a:avLst/>
          </a:prstGeom>
        </p:spPr>
      </p:pic>
      <p:sp>
        <p:nvSpPr>
          <p:cNvPr id="3" name="TextBox 2"/>
          <p:cNvSpPr txBox="1"/>
          <p:nvPr/>
        </p:nvSpPr>
        <p:spPr>
          <a:xfrm>
            <a:off x="-38612" y="54134"/>
            <a:ext cx="9144000" cy="461665"/>
          </a:xfrm>
          <a:prstGeom prst="rect">
            <a:avLst/>
          </a:prstGeom>
          <a:noFill/>
        </p:spPr>
        <p:txBody>
          <a:bodyPr wrap="square" rtlCol="0">
            <a:spAutoFit/>
          </a:bodyPr>
          <a:lstStyle/>
          <a:p>
            <a:pPr algn="ctr"/>
            <a:r>
              <a:rPr lang="en-US" sz="2400" b="1" dirty="0">
                <a:solidFill>
                  <a:prstClr val="black"/>
                </a:solidFill>
                <a:latin typeface="Calibri"/>
              </a:rPr>
              <a:t>Current flow and bottom water temperatures from March-October</a:t>
            </a:r>
          </a:p>
        </p:txBody>
      </p:sp>
      <p:pic>
        <p:nvPicPr>
          <p:cNvPr id="6" name="Picture 5"/>
          <p:cNvPicPr>
            <a:picLocks noChangeAspect="1"/>
          </p:cNvPicPr>
          <p:nvPr/>
        </p:nvPicPr>
        <p:blipFill>
          <a:blip r:embed="rId4"/>
          <a:stretch>
            <a:fillRect/>
          </a:stretch>
        </p:blipFill>
        <p:spPr>
          <a:xfrm>
            <a:off x="0" y="610109"/>
            <a:ext cx="4533388" cy="4204002"/>
          </a:xfrm>
          <a:prstGeom prst="rect">
            <a:avLst/>
          </a:prstGeom>
        </p:spPr>
      </p:pic>
      <p:sp>
        <p:nvSpPr>
          <p:cNvPr id="8" name="TextBox 7"/>
          <p:cNvSpPr txBox="1"/>
          <p:nvPr/>
        </p:nvSpPr>
        <p:spPr>
          <a:xfrm>
            <a:off x="3192968" y="4393348"/>
            <a:ext cx="1375734" cy="276999"/>
          </a:xfrm>
          <a:prstGeom prst="rect">
            <a:avLst/>
          </a:prstGeom>
          <a:noFill/>
        </p:spPr>
        <p:txBody>
          <a:bodyPr wrap="square" rtlCol="0">
            <a:spAutoFit/>
          </a:bodyPr>
          <a:lstStyle/>
          <a:p>
            <a:r>
              <a:rPr lang="en-US" sz="1200" dirty="0">
                <a:solidFill>
                  <a:srgbClr val="000000"/>
                </a:solidFill>
                <a:latin typeface="Calibri"/>
              </a:rPr>
              <a:t>[Grebmeier 2012</a:t>
            </a:r>
            <a:r>
              <a:rPr lang="en-US" sz="1200" dirty="0">
                <a:solidFill>
                  <a:prstClr val="black"/>
                </a:solidFill>
                <a:latin typeface="Calibri"/>
              </a:rPr>
              <a:t>]</a:t>
            </a:r>
          </a:p>
        </p:txBody>
      </p:sp>
      <p:sp>
        <p:nvSpPr>
          <p:cNvPr id="10" name="Rectangle 9"/>
          <p:cNvSpPr/>
          <p:nvPr/>
        </p:nvSpPr>
        <p:spPr>
          <a:xfrm>
            <a:off x="4533388" y="6544508"/>
            <a:ext cx="4604499" cy="307777"/>
          </a:xfrm>
          <a:prstGeom prst="rect">
            <a:avLst/>
          </a:prstGeom>
        </p:spPr>
        <p:txBody>
          <a:bodyPr wrap="square">
            <a:spAutoFit/>
          </a:bodyPr>
          <a:lstStyle/>
          <a:p>
            <a:pPr algn="r"/>
            <a:r>
              <a:rPr lang="en-US" sz="1400" dirty="0">
                <a:solidFill>
                  <a:srgbClr val="000000"/>
                </a:solidFill>
                <a:latin typeface="Calibri"/>
              </a:rPr>
              <a:t>[Grebmeier+16 co-authors, 2015 SOAR </a:t>
            </a:r>
            <a:r>
              <a:rPr lang="en-US" sz="1400" dirty="0" err="1">
                <a:solidFill>
                  <a:srgbClr val="000000"/>
                </a:solidFill>
                <a:latin typeface="Calibri"/>
              </a:rPr>
              <a:t>Prog</a:t>
            </a:r>
            <a:r>
              <a:rPr lang="en-US" sz="1400" dirty="0">
                <a:solidFill>
                  <a:srgbClr val="000000"/>
                </a:solidFill>
                <a:latin typeface="Calibri"/>
              </a:rPr>
              <a:t>. </a:t>
            </a:r>
            <a:r>
              <a:rPr lang="en-US" sz="1400" dirty="0" err="1">
                <a:solidFill>
                  <a:srgbClr val="000000"/>
                </a:solidFill>
                <a:latin typeface="Calibri"/>
              </a:rPr>
              <a:t>Oceangr</a:t>
            </a:r>
            <a:r>
              <a:rPr lang="en-US" sz="1400" dirty="0">
                <a:solidFill>
                  <a:srgbClr val="000000"/>
                </a:solidFill>
                <a:latin typeface="Calibri"/>
              </a:rPr>
              <a:t>.]</a:t>
            </a:r>
          </a:p>
        </p:txBody>
      </p:sp>
      <p:sp>
        <p:nvSpPr>
          <p:cNvPr id="13" name="TextBox 12"/>
          <p:cNvSpPr txBox="1"/>
          <p:nvPr/>
        </p:nvSpPr>
        <p:spPr>
          <a:xfrm>
            <a:off x="4541653" y="753873"/>
            <a:ext cx="4286912" cy="1908215"/>
          </a:xfrm>
          <a:prstGeom prst="rect">
            <a:avLst/>
          </a:prstGeom>
          <a:noFill/>
        </p:spPr>
        <p:txBody>
          <a:bodyPr wrap="square" rtlCol="0">
            <a:spAutoFit/>
          </a:bodyPr>
          <a:lstStyle/>
          <a:p>
            <a:pPr marL="285750" indent="-285750">
              <a:buFont typeface="Arial"/>
              <a:buChar char="•"/>
            </a:pPr>
            <a:r>
              <a:rPr lang="en-US" sz="2000" dirty="0" err="1">
                <a:solidFill>
                  <a:srgbClr val="000000"/>
                </a:solidFill>
                <a:latin typeface="Calibri"/>
              </a:rPr>
              <a:t>Advective</a:t>
            </a:r>
            <a:r>
              <a:rPr lang="en-US" sz="2000" dirty="0">
                <a:solidFill>
                  <a:srgbClr val="000000"/>
                </a:solidFill>
                <a:latin typeface="Calibri"/>
              </a:rPr>
              <a:t> regime</a:t>
            </a:r>
          </a:p>
          <a:p>
            <a:pPr marL="285750" indent="-285750">
              <a:buFont typeface="Arial"/>
              <a:buChar char="•"/>
            </a:pPr>
            <a:r>
              <a:rPr lang="en-US" sz="2000" dirty="0">
                <a:solidFill>
                  <a:srgbClr val="000000"/>
                </a:solidFill>
                <a:latin typeface="Calibri"/>
              </a:rPr>
              <a:t>High nutrients western side</a:t>
            </a:r>
          </a:p>
          <a:p>
            <a:pPr marL="285750" indent="-285750">
              <a:buFont typeface="Arial"/>
              <a:buChar char="•"/>
            </a:pPr>
            <a:r>
              <a:rPr lang="en-US" sz="2000" dirty="0">
                <a:solidFill>
                  <a:srgbClr val="000000"/>
                </a:solidFill>
                <a:latin typeface="Calibri"/>
              </a:rPr>
              <a:t>Increasing volume of warm Pacific water through Bering Strait in recent years </a:t>
            </a:r>
            <a:r>
              <a:rPr lang="en-US" sz="1400" dirty="0">
                <a:solidFill>
                  <a:srgbClr val="000000"/>
                </a:solidFill>
                <a:latin typeface="Calibri"/>
              </a:rPr>
              <a:t>[Woodgate 2018]</a:t>
            </a:r>
          </a:p>
          <a:p>
            <a:pPr marL="285750" indent="-285750">
              <a:buFont typeface="Arial"/>
              <a:buChar char="•"/>
            </a:pPr>
            <a:endParaRPr lang="en-US" dirty="0">
              <a:solidFill>
                <a:srgbClr val="FFFFFF"/>
              </a:solidFill>
              <a:latin typeface="Calibri"/>
            </a:endParaRPr>
          </a:p>
        </p:txBody>
      </p:sp>
      <p:sp>
        <p:nvSpPr>
          <p:cNvPr id="14" name="TextBox 13"/>
          <p:cNvSpPr txBox="1"/>
          <p:nvPr/>
        </p:nvSpPr>
        <p:spPr>
          <a:xfrm>
            <a:off x="431288" y="4929007"/>
            <a:ext cx="4572000" cy="1938992"/>
          </a:xfrm>
          <a:prstGeom prst="rect">
            <a:avLst/>
          </a:prstGeom>
          <a:noFill/>
        </p:spPr>
        <p:txBody>
          <a:bodyPr wrap="square" rtlCol="0">
            <a:spAutoFit/>
          </a:bodyPr>
          <a:lstStyle/>
          <a:p>
            <a:pPr marL="285750" indent="-285750">
              <a:buFont typeface="Arial"/>
              <a:buChar char="•"/>
            </a:pPr>
            <a:r>
              <a:rPr lang="en-US" sz="2000" dirty="0">
                <a:solidFill>
                  <a:srgbClr val="000000"/>
                </a:solidFill>
                <a:latin typeface="Calibri"/>
              </a:rPr>
              <a:t>Latitudinal warming bottom water temperatures</a:t>
            </a:r>
          </a:p>
          <a:p>
            <a:pPr marL="285750" indent="-285750">
              <a:buFont typeface="Arial"/>
              <a:buChar char="•"/>
            </a:pPr>
            <a:r>
              <a:rPr lang="en-US" sz="2000" dirty="0">
                <a:solidFill>
                  <a:srgbClr val="000000"/>
                </a:solidFill>
                <a:latin typeface="Calibri"/>
              </a:rPr>
              <a:t>Coldest: Northern Bering Sea south of St. Lawrence Island &amp; Northeast Chukchi Sea, plus downslope western Chukchi Sea</a:t>
            </a:r>
          </a:p>
        </p:txBody>
      </p:sp>
      <p:sp>
        <p:nvSpPr>
          <p:cNvPr id="11" name="Rectangle 10"/>
          <p:cNvSpPr/>
          <p:nvPr/>
        </p:nvSpPr>
        <p:spPr>
          <a:xfrm flipV="1">
            <a:off x="8119383" y="3349284"/>
            <a:ext cx="223730" cy="224701"/>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extBox 1"/>
          <p:cNvSpPr txBox="1"/>
          <p:nvPr/>
        </p:nvSpPr>
        <p:spPr>
          <a:xfrm>
            <a:off x="8119383" y="3710756"/>
            <a:ext cx="1241778" cy="307777"/>
          </a:xfrm>
          <a:prstGeom prst="rect">
            <a:avLst/>
          </a:prstGeom>
          <a:noFill/>
        </p:spPr>
        <p:txBody>
          <a:bodyPr wrap="square" rtlCol="0">
            <a:spAutoFit/>
          </a:bodyPr>
          <a:lstStyle/>
          <a:p>
            <a:r>
              <a:rPr lang="en-US" sz="1400" dirty="0">
                <a:solidFill>
                  <a:prstClr val="white"/>
                </a:solidFill>
                <a:latin typeface="Calibri"/>
              </a:rPr>
              <a:t>2000-2012</a:t>
            </a:r>
          </a:p>
        </p:txBody>
      </p:sp>
    </p:spTree>
    <p:extLst>
      <p:ext uri="{BB962C8B-B14F-4D97-AF65-F5344CB8AC3E}">
        <p14:creationId xmlns:p14="http://schemas.microsoft.com/office/powerpoint/2010/main" val="4209210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9689" y="584775"/>
            <a:ext cx="8165307" cy="6400800"/>
            <a:chOff x="369689" y="421481"/>
            <a:chExt cx="8165307" cy="6400800"/>
          </a:xfrm>
        </p:grpSpPr>
        <p:graphicFrame>
          <p:nvGraphicFramePr>
            <p:cNvPr id="4" name="Chart 3"/>
            <p:cNvGraphicFramePr>
              <a:graphicFrameLocks/>
            </p:cNvGraphicFramePr>
            <p:nvPr>
              <p:extLst>
                <p:ext uri="{D42A27DB-BD31-4B8C-83A1-F6EECF244321}">
                  <p14:modId xmlns:p14="http://schemas.microsoft.com/office/powerpoint/2010/main" val="1134299786"/>
                </p:ext>
              </p:extLst>
            </p:nvPr>
          </p:nvGraphicFramePr>
          <p:xfrm>
            <a:off x="3048596" y="421481"/>
            <a:ext cx="2743200"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964168883"/>
                </p:ext>
              </p:extLst>
            </p:nvPr>
          </p:nvGraphicFramePr>
          <p:xfrm>
            <a:off x="5791796" y="421481"/>
            <a:ext cx="274320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022299966"/>
                </p:ext>
              </p:extLst>
            </p:nvPr>
          </p:nvGraphicFramePr>
          <p:xfrm>
            <a:off x="369689" y="3586161"/>
            <a:ext cx="2743200" cy="3200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571847493"/>
                </p:ext>
              </p:extLst>
            </p:nvPr>
          </p:nvGraphicFramePr>
          <p:xfrm>
            <a:off x="3048596" y="3621881"/>
            <a:ext cx="2743200" cy="3200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a:graphicFrameLocks/>
            </p:cNvGraphicFramePr>
            <p:nvPr>
              <p:extLst>
                <p:ext uri="{D42A27DB-BD31-4B8C-83A1-F6EECF244321}">
                  <p14:modId xmlns:p14="http://schemas.microsoft.com/office/powerpoint/2010/main" val="1051494526"/>
                </p:ext>
              </p:extLst>
            </p:nvPr>
          </p:nvGraphicFramePr>
          <p:xfrm>
            <a:off x="5791796" y="3621881"/>
            <a:ext cx="2743200" cy="3200400"/>
          </p:xfrm>
          <a:graphic>
            <a:graphicData uri="http://schemas.openxmlformats.org/drawingml/2006/chart">
              <c:chart xmlns:c="http://schemas.openxmlformats.org/drawingml/2006/chart" xmlns:r="http://schemas.openxmlformats.org/officeDocument/2006/relationships" r:id="rId6"/>
            </a:graphicData>
          </a:graphic>
        </p:graphicFrame>
      </p:grpSp>
      <p:sp>
        <p:nvSpPr>
          <p:cNvPr id="9" name="TextBox 8"/>
          <p:cNvSpPr txBox="1"/>
          <p:nvPr/>
        </p:nvSpPr>
        <p:spPr>
          <a:xfrm>
            <a:off x="0" y="0"/>
            <a:ext cx="9144000" cy="800219"/>
          </a:xfrm>
          <a:prstGeom prst="rect">
            <a:avLst/>
          </a:prstGeom>
          <a:noFill/>
        </p:spPr>
        <p:txBody>
          <a:bodyPr wrap="square" rtlCol="0">
            <a:spAutoFit/>
          </a:bodyPr>
          <a:lstStyle/>
          <a:p>
            <a:pPr algn="ctr" defTabSz="914400"/>
            <a:r>
              <a:rPr lang="en-US" sz="2800" b="1" dirty="0">
                <a:solidFill>
                  <a:prstClr val="black"/>
                </a:solidFill>
                <a:latin typeface="Calibri"/>
              </a:rPr>
              <a:t>Monthly and </a:t>
            </a:r>
            <a:r>
              <a:rPr lang="en-US" sz="2800" b="1" dirty="0" err="1">
                <a:solidFill>
                  <a:prstClr val="black"/>
                </a:solidFill>
                <a:latin typeface="Calibri"/>
              </a:rPr>
              <a:t>Interannual</a:t>
            </a:r>
            <a:r>
              <a:rPr lang="en-US" sz="2800" b="1" dirty="0">
                <a:solidFill>
                  <a:prstClr val="black"/>
                </a:solidFill>
                <a:latin typeface="Calibri"/>
              </a:rPr>
              <a:t> Variability of Chlorophyll a (</a:t>
            </a:r>
            <a:r>
              <a:rPr lang="en-US" sz="2800" b="1" dirty="0" err="1">
                <a:solidFill>
                  <a:prstClr val="black"/>
                </a:solidFill>
                <a:latin typeface="Calibri"/>
              </a:rPr>
              <a:t>Chl</a:t>
            </a:r>
            <a:r>
              <a:rPr lang="en-US" sz="2800" b="1" dirty="0">
                <a:solidFill>
                  <a:prstClr val="black"/>
                </a:solidFill>
                <a:latin typeface="Calibri"/>
              </a:rPr>
              <a:t>-a)</a:t>
            </a:r>
          </a:p>
          <a:p>
            <a:pPr algn="ctr" defTabSz="914400"/>
            <a:r>
              <a:rPr lang="en-US" i="1" dirty="0">
                <a:solidFill>
                  <a:prstClr val="black"/>
                </a:solidFill>
                <a:latin typeface="Calibri"/>
              </a:rPr>
              <a:t>based on MODIS-Aqua satellite data</a:t>
            </a:r>
          </a:p>
        </p:txBody>
      </p:sp>
      <p:sp>
        <p:nvSpPr>
          <p:cNvPr id="3" name="TextBox 2"/>
          <p:cNvSpPr txBox="1"/>
          <p:nvPr/>
        </p:nvSpPr>
        <p:spPr>
          <a:xfrm>
            <a:off x="164432" y="1079593"/>
            <a:ext cx="2895898" cy="2554545"/>
          </a:xfrm>
          <a:prstGeom prst="rect">
            <a:avLst/>
          </a:prstGeom>
          <a:noFill/>
        </p:spPr>
        <p:txBody>
          <a:bodyPr wrap="square" rtlCol="0">
            <a:spAutoFit/>
          </a:bodyPr>
          <a:lstStyle/>
          <a:p>
            <a:pPr marL="285750" indent="-285750">
              <a:buFont typeface="Arial" charset="0"/>
              <a:buChar char="•"/>
            </a:pPr>
            <a:r>
              <a:rPr lang="en-US" sz="2000" dirty="0"/>
              <a:t>DBO1-2: Earlier spring blooms</a:t>
            </a:r>
          </a:p>
          <a:p>
            <a:pPr marL="285750" indent="-285750">
              <a:buFont typeface="Arial" charset="0"/>
              <a:buChar char="•"/>
            </a:pPr>
            <a:r>
              <a:rPr lang="en-US" sz="2000" dirty="0"/>
              <a:t>DBO2-5: Increasing observation of fall blooms</a:t>
            </a:r>
          </a:p>
          <a:p>
            <a:pPr marL="285750" indent="-285750">
              <a:buFont typeface="Arial" charset="0"/>
              <a:buChar char="•"/>
            </a:pPr>
            <a:r>
              <a:rPr lang="en-US" sz="2000" dirty="0" err="1"/>
              <a:t>Interannual</a:t>
            </a:r>
            <a:r>
              <a:rPr lang="en-US" sz="2000" dirty="0"/>
              <a:t> variability relative to advection of nutrients into system</a:t>
            </a:r>
          </a:p>
        </p:txBody>
      </p:sp>
      <p:cxnSp>
        <p:nvCxnSpPr>
          <p:cNvPr id="16" name="Straight Connector 15"/>
          <p:cNvCxnSpPr/>
          <p:nvPr/>
        </p:nvCxnSpPr>
        <p:spPr>
          <a:xfrm>
            <a:off x="4075763" y="1780674"/>
            <a:ext cx="344433" cy="0"/>
          </a:xfrm>
          <a:prstGeom prst="line">
            <a:avLst/>
          </a:prstGeom>
          <a:ln w="3175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972679" y="1459087"/>
            <a:ext cx="344433" cy="0"/>
          </a:xfrm>
          <a:prstGeom prst="line">
            <a:avLst/>
          </a:prstGeom>
          <a:ln w="3175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83747" y="1636296"/>
            <a:ext cx="344433" cy="0"/>
          </a:xfrm>
          <a:prstGeom prst="line">
            <a:avLst/>
          </a:prstGeom>
          <a:ln w="3175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7677167" y="4197733"/>
            <a:ext cx="344433" cy="0"/>
          </a:xfrm>
          <a:prstGeom prst="line">
            <a:avLst/>
          </a:prstGeom>
          <a:ln w="3175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2198787" y="4369949"/>
            <a:ext cx="344433" cy="0"/>
          </a:xfrm>
          <a:prstGeom prst="line">
            <a:avLst/>
          </a:prstGeom>
          <a:ln w="3175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4877695" y="5129607"/>
            <a:ext cx="344433" cy="0"/>
          </a:xfrm>
          <a:prstGeom prst="line">
            <a:avLst/>
          </a:prstGeom>
          <a:ln w="31750">
            <a:solidFill>
              <a:srgbClr val="FF0000"/>
            </a:solidFill>
            <a:head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100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70628"/>
            <a:ext cx="6504538" cy="5528858"/>
            <a:chOff x="1211885" y="1270069"/>
            <a:chExt cx="6504538" cy="5528858"/>
          </a:xfrm>
        </p:grpSpPr>
        <p:pic>
          <p:nvPicPr>
            <p:cNvPr id="2" name="Picture 1" descr="Fig 5 SOAR gc2000to2012_DomTaxa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885" y="1270069"/>
              <a:ext cx="6504538" cy="5528858"/>
            </a:xfrm>
            <a:prstGeom prst="rect">
              <a:avLst/>
            </a:prstGeom>
          </p:spPr>
        </p:pic>
        <p:sp>
          <p:nvSpPr>
            <p:cNvPr id="4" name="Rectangle 3"/>
            <p:cNvSpPr/>
            <p:nvPr/>
          </p:nvSpPr>
          <p:spPr>
            <a:xfrm>
              <a:off x="6074853" y="1961514"/>
              <a:ext cx="478118" cy="34364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 name="TextBox 2"/>
          <p:cNvSpPr txBox="1"/>
          <p:nvPr/>
        </p:nvSpPr>
        <p:spPr>
          <a:xfrm>
            <a:off x="0" y="14768"/>
            <a:ext cx="9143999" cy="830997"/>
          </a:xfrm>
          <a:prstGeom prst="rect">
            <a:avLst/>
          </a:prstGeom>
          <a:noFill/>
        </p:spPr>
        <p:txBody>
          <a:bodyPr wrap="square" rtlCol="0">
            <a:spAutoFit/>
          </a:bodyPr>
          <a:lstStyle/>
          <a:p>
            <a:pPr algn="ctr"/>
            <a:r>
              <a:rPr lang="en-US" sz="2400" b="1" dirty="0">
                <a:solidFill>
                  <a:srgbClr val="000000"/>
                </a:solidFill>
                <a:latin typeface="Calibri"/>
                <a:cs typeface="Arial" charset="0"/>
              </a:rPr>
              <a:t>Rich benthic communities on the western side of the </a:t>
            </a:r>
          </a:p>
          <a:p>
            <a:pPr algn="ctr"/>
            <a:r>
              <a:rPr lang="en-US" sz="2400" b="1" dirty="0">
                <a:solidFill>
                  <a:srgbClr val="000000"/>
                </a:solidFill>
                <a:latin typeface="Calibri"/>
                <a:cs typeface="Arial" charset="0"/>
              </a:rPr>
              <a:t>Bering/Chukchi Sea system 2000-2015 </a:t>
            </a:r>
            <a:endParaRPr lang="en-US" dirty="0">
              <a:solidFill>
                <a:prstClr val="black"/>
              </a:solidFill>
              <a:latin typeface="Calibri"/>
            </a:endParaRPr>
          </a:p>
        </p:txBody>
      </p:sp>
      <p:sp>
        <p:nvSpPr>
          <p:cNvPr id="6" name="Text Box 8"/>
          <p:cNvSpPr txBox="1">
            <a:spLocks noChangeArrowheads="1"/>
          </p:cNvSpPr>
          <p:nvPr/>
        </p:nvSpPr>
        <p:spPr bwMode="auto">
          <a:xfrm>
            <a:off x="6410906" y="925852"/>
            <a:ext cx="3048000" cy="313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defTabSz="914400" eaLnBrk="1" fontAlgn="base" hangingPunct="1">
              <a:spcBef>
                <a:spcPct val="50000"/>
              </a:spcBef>
              <a:spcAft>
                <a:spcPct val="0"/>
              </a:spcAft>
              <a:buFont typeface="Arial" charset="0"/>
              <a:buChar char="•"/>
            </a:pPr>
            <a:r>
              <a:rPr lang="en-US" altLang="ja-JP" sz="1800" b="1" dirty="0">
                <a:solidFill>
                  <a:srgbClr val="000000"/>
                </a:solidFill>
                <a:cs typeface="Arial" charset="0"/>
              </a:rPr>
              <a:t> </a:t>
            </a:r>
            <a:r>
              <a:rPr lang="ja-JP" altLang="en-US" sz="1800" b="1" dirty="0">
                <a:solidFill>
                  <a:srgbClr val="000000"/>
                </a:solidFill>
                <a:cs typeface="Arial" charset="0"/>
              </a:rPr>
              <a:t>“</a:t>
            </a:r>
            <a:r>
              <a:rPr lang="en-US" sz="1800" b="1" dirty="0">
                <a:solidFill>
                  <a:srgbClr val="000000"/>
                </a:solidFill>
                <a:cs typeface="Arial" charset="0"/>
              </a:rPr>
              <a:t>foot prints</a:t>
            </a:r>
            <a:r>
              <a:rPr lang="ja-JP" altLang="en-US" sz="1800" b="1" dirty="0">
                <a:solidFill>
                  <a:srgbClr val="000000"/>
                </a:solidFill>
                <a:cs typeface="Arial" charset="0"/>
              </a:rPr>
              <a:t>”</a:t>
            </a:r>
            <a:r>
              <a:rPr lang="en-US" sz="1800" b="1" dirty="0">
                <a:solidFill>
                  <a:srgbClr val="000000"/>
                </a:solidFill>
                <a:cs typeface="Arial" charset="0"/>
              </a:rPr>
              <a:t> </a:t>
            </a:r>
            <a:r>
              <a:rPr lang="en-US" sz="1800" dirty="0">
                <a:solidFill>
                  <a:srgbClr val="000000"/>
                </a:solidFill>
                <a:cs typeface="Arial" charset="0"/>
              </a:rPr>
              <a:t>of high benthic biomass reflect  pelagic-benthic coupling and export of carbon to sediments </a:t>
            </a:r>
          </a:p>
          <a:p>
            <a:pPr marL="9525" defTabSz="914400" eaLnBrk="1" fontAlgn="base" hangingPunct="1">
              <a:spcBef>
                <a:spcPct val="50000"/>
              </a:spcBef>
              <a:spcAft>
                <a:spcPct val="0"/>
              </a:spcAft>
              <a:buFont typeface="Arial" charset="0"/>
              <a:buChar char="•"/>
            </a:pPr>
            <a:r>
              <a:rPr lang="en-US" sz="1800" dirty="0">
                <a:solidFill>
                  <a:srgbClr val="000000"/>
                </a:solidFill>
                <a:cs typeface="Arial" charset="0"/>
              </a:rPr>
              <a:t> </a:t>
            </a:r>
            <a:r>
              <a:rPr lang="en-US" sz="1800" dirty="0" err="1">
                <a:solidFill>
                  <a:srgbClr val="000000"/>
                </a:solidFill>
                <a:cs typeface="Arial" charset="0"/>
              </a:rPr>
              <a:t>macrofauna</a:t>
            </a:r>
            <a:r>
              <a:rPr lang="en-US" sz="1800" dirty="0">
                <a:solidFill>
                  <a:srgbClr val="000000"/>
                </a:solidFill>
                <a:cs typeface="Arial" charset="0"/>
              </a:rPr>
              <a:t> dominated   by amphipods, bivalves, </a:t>
            </a:r>
            <a:r>
              <a:rPr lang="en-US" sz="1800" dirty="0" err="1">
                <a:solidFill>
                  <a:srgbClr val="000000"/>
                </a:solidFill>
                <a:cs typeface="Arial" charset="0"/>
              </a:rPr>
              <a:t>polychaetes</a:t>
            </a:r>
            <a:r>
              <a:rPr lang="en-US" sz="1800" dirty="0">
                <a:solidFill>
                  <a:srgbClr val="000000"/>
                </a:solidFill>
                <a:cs typeface="Arial" charset="0"/>
              </a:rPr>
              <a:t>, and </a:t>
            </a:r>
            <a:r>
              <a:rPr lang="en-US" sz="1800" dirty="0" err="1">
                <a:solidFill>
                  <a:srgbClr val="000000"/>
                </a:solidFill>
                <a:cs typeface="Arial" charset="0"/>
              </a:rPr>
              <a:t>sipunculids</a:t>
            </a:r>
            <a:endParaRPr lang="en-US" sz="1800" dirty="0">
              <a:solidFill>
                <a:srgbClr val="000000"/>
              </a:solidFill>
              <a:cs typeface="Arial" charset="0"/>
            </a:endParaRPr>
          </a:p>
          <a:p>
            <a:pPr marL="9525" defTabSz="914400" eaLnBrk="1" fontAlgn="base" hangingPunct="1">
              <a:spcBef>
                <a:spcPct val="50000"/>
              </a:spcBef>
              <a:spcAft>
                <a:spcPct val="0"/>
              </a:spcAft>
              <a:buFont typeface="Arial" charset="0"/>
              <a:buChar char="•"/>
            </a:pPr>
            <a:endParaRPr lang="en-US" sz="1800" dirty="0">
              <a:solidFill>
                <a:srgbClr val="000000"/>
              </a:solidFill>
              <a:cs typeface="Arial" charset="0"/>
            </a:endParaRPr>
          </a:p>
        </p:txBody>
      </p:sp>
      <p:sp>
        <p:nvSpPr>
          <p:cNvPr id="8" name="TextBox 7"/>
          <p:cNvSpPr txBox="1"/>
          <p:nvPr/>
        </p:nvSpPr>
        <p:spPr>
          <a:xfrm>
            <a:off x="1437663" y="6424349"/>
            <a:ext cx="3903423" cy="276999"/>
          </a:xfrm>
          <a:prstGeom prst="rect">
            <a:avLst/>
          </a:prstGeom>
          <a:noFill/>
        </p:spPr>
        <p:txBody>
          <a:bodyPr wrap="square" rtlCol="0">
            <a:spAutoFit/>
          </a:bodyPr>
          <a:lstStyle/>
          <a:p>
            <a:r>
              <a:rPr lang="en-US" sz="1200" dirty="0">
                <a:solidFill>
                  <a:srgbClr val="000000"/>
                </a:solidFill>
                <a:latin typeface="Arial" charset="0"/>
                <a:ea typeface="ＭＳ Ｐゴシック" charset="0"/>
                <a:cs typeface="Arial" charset="0"/>
              </a:rPr>
              <a:t>[updated from Grebmeier et al. 2015, </a:t>
            </a:r>
            <a:r>
              <a:rPr lang="en-US" sz="1200" dirty="0" err="1">
                <a:solidFill>
                  <a:srgbClr val="000000"/>
                </a:solidFill>
                <a:latin typeface="Arial" charset="0"/>
                <a:ea typeface="ＭＳ Ｐゴシック" charset="0"/>
                <a:cs typeface="Arial" charset="0"/>
              </a:rPr>
              <a:t>Prog</a:t>
            </a:r>
            <a:r>
              <a:rPr lang="en-US" sz="1200" dirty="0">
                <a:solidFill>
                  <a:srgbClr val="000000"/>
                </a:solidFill>
                <a:latin typeface="Arial" charset="0"/>
                <a:ea typeface="ＭＳ Ｐゴシック" charset="0"/>
                <a:cs typeface="Arial" charset="0"/>
              </a:rPr>
              <a:t>. </a:t>
            </a:r>
            <a:r>
              <a:rPr lang="en-US" sz="1200" dirty="0" err="1">
                <a:solidFill>
                  <a:srgbClr val="000000"/>
                </a:solidFill>
                <a:latin typeface="Arial" charset="0"/>
                <a:ea typeface="ＭＳ Ｐゴシック" charset="0"/>
                <a:cs typeface="Arial" charset="0"/>
              </a:rPr>
              <a:t>Oceangr</a:t>
            </a:r>
            <a:r>
              <a:rPr lang="en-US" sz="1200" dirty="0">
                <a:solidFill>
                  <a:srgbClr val="000000"/>
                </a:solidFill>
                <a:latin typeface="Arial" charset="0"/>
                <a:ea typeface="ＭＳ Ｐゴシック" charset="0"/>
                <a:cs typeface="Arial" charset="0"/>
              </a:rPr>
              <a:t>.]</a:t>
            </a:r>
            <a:endParaRPr lang="en-US" sz="1200" dirty="0">
              <a:solidFill>
                <a:prstClr val="black"/>
              </a:solidFill>
              <a:latin typeface="Calibri"/>
            </a:endParaRPr>
          </a:p>
        </p:txBody>
      </p:sp>
      <p:pic>
        <p:nvPicPr>
          <p:cNvPr id="11" name="Picture 10" descr="Nuculana radiata trites.jpg"/>
          <p:cNvPicPr>
            <a:picLocks noChangeAspect="1"/>
          </p:cNvPicPr>
          <p:nvPr/>
        </p:nvPicPr>
        <p:blipFill rotWithShape="1">
          <a:blip r:embed="rId4">
            <a:extLst>
              <a:ext uri="{28A0092B-C50C-407E-A947-70E740481C1C}">
                <a14:useLocalDpi xmlns:a14="http://schemas.microsoft.com/office/drawing/2010/main" val="0"/>
              </a:ext>
            </a:extLst>
          </a:blip>
          <a:srcRect l="31855" t="51824" r="50769" b="4347"/>
          <a:stretch/>
        </p:blipFill>
        <p:spPr>
          <a:xfrm rot="16200000">
            <a:off x="8085266" y="3728191"/>
            <a:ext cx="721696" cy="1022415"/>
          </a:xfrm>
          <a:prstGeom prst="rect">
            <a:avLst/>
          </a:prstGeom>
        </p:spPr>
      </p:pic>
      <p:pic>
        <p:nvPicPr>
          <p:cNvPr id="12" name="Picture 11" descr="Golfingia margariacea C. Goethel.JPG"/>
          <p:cNvPicPr>
            <a:picLocks noChangeAspect="1"/>
          </p:cNvPicPr>
          <p:nvPr/>
        </p:nvPicPr>
        <p:blipFill rotWithShape="1">
          <a:blip r:embed="rId5">
            <a:extLst>
              <a:ext uri="{28A0092B-C50C-407E-A947-70E740481C1C}">
                <a14:useLocalDpi xmlns:a14="http://schemas.microsoft.com/office/drawing/2010/main" val="0"/>
              </a:ext>
            </a:extLst>
          </a:blip>
          <a:srcRect l="24539" t="46605" r="25464" b="4628"/>
          <a:stretch/>
        </p:blipFill>
        <p:spPr>
          <a:xfrm>
            <a:off x="6653721" y="5823216"/>
            <a:ext cx="1073453" cy="785283"/>
          </a:xfrm>
          <a:prstGeom prst="rect">
            <a:avLst/>
          </a:prstGeom>
        </p:spPr>
      </p:pic>
      <p:pic>
        <p:nvPicPr>
          <p:cNvPr id="13" name="Picture 12" descr="Maldane sarsi_Grebmeier.JPG"/>
          <p:cNvPicPr>
            <a:picLocks noChangeAspect="1"/>
          </p:cNvPicPr>
          <p:nvPr/>
        </p:nvPicPr>
        <p:blipFill rotWithShape="1">
          <a:blip r:embed="rId6">
            <a:extLst>
              <a:ext uri="{28A0092B-C50C-407E-A947-70E740481C1C}">
                <a14:useLocalDpi xmlns:a14="http://schemas.microsoft.com/office/drawing/2010/main" val="0"/>
              </a:ext>
            </a:extLst>
          </a:blip>
          <a:srcRect r="16291"/>
          <a:stretch/>
        </p:blipFill>
        <p:spPr>
          <a:xfrm>
            <a:off x="7809684" y="4742395"/>
            <a:ext cx="1034361" cy="926747"/>
          </a:xfrm>
          <a:prstGeom prst="rect">
            <a:avLst/>
          </a:prstGeom>
        </p:spPr>
      </p:pic>
      <p:pic>
        <p:nvPicPr>
          <p:cNvPr id="14" name="Picture 13" descr="Yoldia hyperborea Kedra.jpg"/>
          <p:cNvPicPr>
            <a:picLocks noChangeAspect="1"/>
          </p:cNvPicPr>
          <p:nvPr/>
        </p:nvPicPr>
        <p:blipFill rotWithShape="1">
          <a:blip r:embed="rId7">
            <a:extLst>
              <a:ext uri="{28A0092B-C50C-407E-A947-70E740481C1C}">
                <a14:useLocalDpi xmlns:a14="http://schemas.microsoft.com/office/drawing/2010/main" val="0"/>
              </a:ext>
            </a:extLst>
          </a:blip>
          <a:srcRect l="17512" t="20735" r="17067" b="31152"/>
          <a:stretch/>
        </p:blipFill>
        <p:spPr>
          <a:xfrm flipH="1">
            <a:off x="6653721" y="3909960"/>
            <a:ext cx="1196419" cy="659918"/>
          </a:xfrm>
          <a:prstGeom prst="rect">
            <a:avLst/>
          </a:prstGeom>
        </p:spPr>
      </p:pic>
      <p:pic>
        <p:nvPicPr>
          <p:cNvPr id="15" name="Picture 14" descr="BC_haps sea cucumber.jpg"/>
          <p:cNvPicPr>
            <a:picLocks noChangeAspect="1"/>
          </p:cNvPicPr>
          <p:nvPr/>
        </p:nvPicPr>
        <p:blipFill rotWithShape="1">
          <a:blip r:embed="rId8">
            <a:extLst>
              <a:ext uri="{28A0092B-C50C-407E-A947-70E740481C1C}">
                <a14:useLocalDpi xmlns:a14="http://schemas.microsoft.com/office/drawing/2010/main" val="0"/>
              </a:ext>
            </a:extLst>
          </a:blip>
          <a:srcRect l="16640" t="48314" r="34243" b="26969"/>
          <a:stretch/>
        </p:blipFill>
        <p:spPr>
          <a:xfrm>
            <a:off x="7809684" y="5823216"/>
            <a:ext cx="1174720" cy="788226"/>
          </a:xfrm>
          <a:prstGeom prst="rect">
            <a:avLst/>
          </a:prstGeom>
        </p:spPr>
      </p:pic>
      <p:pic>
        <p:nvPicPr>
          <p:cNvPr id="9" name="Picture 8" descr="amphipod.JPG"/>
          <p:cNvPicPr>
            <a:picLocks noChangeAspect="1"/>
          </p:cNvPicPr>
          <p:nvPr/>
        </p:nvPicPr>
        <p:blipFill rotWithShape="1">
          <a:blip r:embed="rId9">
            <a:extLst>
              <a:ext uri="{28A0092B-C50C-407E-A947-70E740481C1C}">
                <a14:useLocalDpi xmlns:a14="http://schemas.microsoft.com/office/drawing/2010/main" val="0"/>
              </a:ext>
            </a:extLst>
          </a:blip>
          <a:srcRect l="22470" t="20503" r="18006" b="11254"/>
          <a:stretch/>
        </p:blipFill>
        <p:spPr>
          <a:xfrm>
            <a:off x="6800071" y="4730750"/>
            <a:ext cx="927103" cy="938392"/>
          </a:xfrm>
          <a:prstGeom prst="rect">
            <a:avLst/>
          </a:prstGeom>
        </p:spPr>
      </p:pic>
    </p:spTree>
    <p:extLst>
      <p:ext uri="{BB962C8B-B14F-4D97-AF65-F5344CB8AC3E}">
        <p14:creationId xmlns:p14="http://schemas.microsoft.com/office/powerpoint/2010/main" val="16483782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705</TotalTime>
  <Words>2768</Words>
  <Application>Microsoft Macintosh PowerPoint</Application>
  <PresentationFormat>On-screen Show (4:3)</PresentationFormat>
  <Paragraphs>307</Paragraphs>
  <Slides>41</Slides>
  <Notes>20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等线</vt:lpstr>
      <vt:lpstr>メイリオ</vt:lpstr>
      <vt:lpstr>ＭＳ Ｐゴシック</vt:lpstr>
      <vt:lpstr>ヒラギノ明朝 Pro W3</vt:lpstr>
      <vt:lpstr>Arial</vt:lpstr>
      <vt:lpstr>Arial Black</vt:lpstr>
      <vt:lpstr>Calibri</vt:lpstr>
      <vt:lpstr>Calibri Light</vt:lpstr>
      <vt:lpstr>Courier New</vt:lpstr>
      <vt:lpstr>Symbol</vt:lpstr>
      <vt:lpstr>Times</vt:lpstr>
      <vt:lpstr>Times New Roman</vt:lpstr>
      <vt:lpstr>Wingdings</vt:lpstr>
      <vt:lpstr>Office Theme</vt:lpstr>
      <vt:lpstr>PowerPoint Presentation</vt:lpstr>
      <vt:lpstr>PowerPoint Presentation</vt:lpstr>
      <vt:lpstr>PowerPoint Presentation</vt:lpstr>
      <vt:lpstr>PowerPoint Presentation</vt:lpstr>
      <vt:lpstr>Key Points of Presentation</vt:lpstr>
      <vt:lpstr>PowerPoint Presentation</vt:lpstr>
      <vt:lpstr>PowerPoint Presentation</vt:lpstr>
      <vt:lpstr>PowerPoint Presentation</vt:lpstr>
      <vt:lpstr>PowerPoint Presentation</vt:lpstr>
      <vt:lpstr>Benthic Foragers: Response to Changes in 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jgrebmei@umces.edu</dc:creator>
  <cp:lastModifiedBy>Microsoft Office User</cp:lastModifiedBy>
  <cp:revision>78</cp:revision>
  <dcterms:created xsi:type="dcterms:W3CDTF">2018-09-17T20:12:40Z</dcterms:created>
  <dcterms:modified xsi:type="dcterms:W3CDTF">2018-09-21T04:56:19Z</dcterms:modified>
</cp:coreProperties>
</file>