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74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ＭＳ Ｐゴシック" pitchFamily="-111" charset="-128"/>
        <a:cs typeface="ＭＳ Ｐゴシック" pitchFamily="-11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2730"/>
  </p:normalViewPr>
  <p:slideViewPr>
    <p:cSldViewPr snapToGrid="0" snapToObjects="1">
      <p:cViewPr varScale="1">
        <p:scale>
          <a:sx n="89" d="100"/>
          <a:sy n="89" d="100"/>
        </p:scale>
        <p:origin x="17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E6FFA-3AFC-414A-8573-19DBE18E7AA0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B59F5-3225-0D4F-8F6A-0AB1732FE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B59F5-3225-0D4F-8F6A-0AB1732FEA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E832E-87F4-9342-A82F-AB39CC4F6938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E268-5BC9-7441-9266-19C91B866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45F0D-F279-8E41-9559-4CB99CCE9061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8FC53-E088-D44C-8398-D640461C6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8045A-63FD-BC47-AD8E-98D538FF2666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7FE0-B43D-D048-BC61-B733DF9B4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ACC-D6E4-EE4E-9941-43FBD89FE0FC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85B65-A52F-784A-8923-33095094C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97DF0-6087-764B-AB0D-66CB8CFF6F0C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6914-DE00-9A4A-B424-8F5DDB24E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A050F-ADCC-3B48-9947-D87A71555A1F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B61E0-1144-304E-A2BC-69EFDF301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52D5-018F-EE41-878B-78BAB832A13F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332D-2258-1347-B1D7-5285BA618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C1900-A479-C34B-8AED-8E8EDB244D2D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3F3C3-F497-B746-AEEF-B6A221B4C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D2800-C477-674E-97B9-4CD2EC2BD897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CED9B-7A3D-464A-A6ED-C0FE731A1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9289E-4405-8640-8EE5-64A62C2DAF42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1C5C6-DC4B-7D43-9258-804595AF7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1B3A9-305C-0945-97D8-6537ACD1BFA0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27D37-5282-7A41-9C8C-9AF38E2F9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E13947-4CAD-7D43-8C0E-51106DEBF7DA}" type="datetime1">
              <a:rPr lang="en-US"/>
              <a:pPr>
                <a:defRPr/>
              </a:pPr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BF4526B-DBF0-5243-AD1B-CB13B41F1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111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111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111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111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111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mailto:kathryn.lavelle@case.edu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hyperlink" Target="https://politicalscience.case.edu/faculty/kathryn-lavell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20700" y="928688"/>
            <a:ext cx="75517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Question:  </a:t>
            </a:r>
            <a:r>
              <a:rPr lang="en-US" sz="2400" i="1" dirty="0"/>
              <a:t>How do Arctic researchers leverage their scientific research to affect outcomes in multilateral forums? </a:t>
            </a:r>
            <a:r>
              <a:rPr lang="en-US" sz="2400" i="1" dirty="0">
                <a:latin typeface="+mj-lt"/>
              </a:rPr>
              <a:t>  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00355F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7" name="TextBox 13"/>
          <p:cNvSpPr txBox="1">
            <a:spLocks noChangeArrowheads="1"/>
          </p:cNvSpPr>
          <p:nvPr/>
        </p:nvSpPr>
        <p:spPr bwMode="auto">
          <a:xfrm>
            <a:off x="5929745" y="2071688"/>
            <a:ext cx="2690380" cy="3984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itchFamily="-111" charset="0"/>
              </a:rPr>
              <a:t>Kathryn C. Lavelle</a:t>
            </a:r>
          </a:p>
          <a:p>
            <a:r>
              <a:rPr lang="en-US" dirty="0">
                <a:latin typeface="Calibri" pitchFamily="-111" charset="0"/>
              </a:rPr>
              <a:t>Professor</a:t>
            </a:r>
          </a:p>
          <a:p>
            <a:r>
              <a:rPr lang="en-US" dirty="0">
                <a:latin typeface="Calibri" pitchFamily="-111" charset="0"/>
              </a:rPr>
              <a:t>Political Science</a:t>
            </a:r>
          </a:p>
          <a:p>
            <a:r>
              <a:rPr lang="en-US" dirty="0">
                <a:latin typeface="Calibri" pitchFamily="-111" charset="0"/>
                <a:hlinkClick r:id="rId3"/>
              </a:rPr>
              <a:t>kathryn.lavelle@case.edu</a:t>
            </a:r>
            <a:endParaRPr lang="en-US" dirty="0">
              <a:latin typeface="Calibri" pitchFamily="-111" charset="0"/>
            </a:endParaRPr>
          </a:p>
          <a:p>
            <a:r>
              <a:rPr lang="en-US" dirty="0">
                <a:latin typeface="Calibri" pitchFamily="-111" charset="0"/>
              </a:rPr>
              <a:t>(216) 368-2691</a:t>
            </a:r>
          </a:p>
          <a:p>
            <a:endParaRPr lang="en-US" dirty="0">
              <a:latin typeface="Calibri" pitchFamily="-111" charset="0"/>
            </a:endParaRPr>
          </a:p>
          <a:p>
            <a:r>
              <a:rPr lang="en-US" dirty="0">
                <a:latin typeface="Calibri" pitchFamily="-111" charset="0"/>
              </a:rPr>
              <a:t>CWRU</a:t>
            </a:r>
          </a:p>
          <a:p>
            <a:r>
              <a:rPr lang="en-US" dirty="0">
                <a:latin typeface="Calibri" pitchFamily="-111" charset="0"/>
              </a:rPr>
              <a:t>10900 Euclid Avenue</a:t>
            </a:r>
          </a:p>
          <a:p>
            <a:r>
              <a:rPr lang="en-US" dirty="0">
                <a:latin typeface="Calibri" pitchFamily="-111" charset="0"/>
              </a:rPr>
              <a:t>Cleveland, OH  44106-7109</a:t>
            </a:r>
          </a:p>
          <a:p>
            <a:r>
              <a:rPr lang="en-US" dirty="0">
                <a:latin typeface="Calibri" pitchFamily="-111" charset="0"/>
                <a:hlinkClick r:id="rId4"/>
              </a:rPr>
              <a:t>https://politicalscience.case.edu/faculty/kathryn-lavelle/</a:t>
            </a:r>
            <a:r>
              <a:rPr lang="en-US" dirty="0">
                <a:latin typeface="Calibri" pitchFamily="-111" charset="0"/>
              </a:rPr>
              <a:t> </a:t>
            </a:r>
          </a:p>
          <a:p>
            <a:endParaRPr lang="en-US" dirty="0">
              <a:latin typeface="Calibri" pitchFamily="-111" charset="0"/>
            </a:endParaRPr>
          </a:p>
        </p:txBody>
      </p:sp>
      <p:pic>
        <p:nvPicPr>
          <p:cNvPr id="9" name="Picture 8" descr="CWRU-CAS-white-rev-logo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5936188"/>
            <a:ext cx="2562224" cy="6503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56D2BF2-3879-5D4D-9AF7-530C9C05BE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4700" y="2498347"/>
            <a:ext cx="2119970" cy="2826627"/>
          </a:xfrm>
          <a:prstGeom prst="rect">
            <a:avLst/>
          </a:prstGeom>
        </p:spPr>
      </p:pic>
      <p:pic>
        <p:nvPicPr>
          <p:cNvPr id="1026" name="Picture 2" descr="Explainer: what is the IPCC anyway, and how does it work?">
            <a:extLst>
              <a:ext uri="{FF2B5EF4-FFF2-40B4-BE49-F238E27FC236}">
                <a16:creationId xmlns:a16="http://schemas.microsoft.com/office/drawing/2014/main" id="{14AF848D-FA2D-4D4F-85C4-4B803D7AF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751" y="3983411"/>
            <a:ext cx="2119970" cy="1059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is the role of the United Nations Secretariat? | JC History Tuition">
            <a:extLst>
              <a:ext uri="{FF2B5EF4-FFF2-40B4-BE49-F238E27FC236}">
                <a16:creationId xmlns:a16="http://schemas.microsoft.com/office/drawing/2014/main" id="{A5750446-23FD-724E-AFC2-26CDDC4B95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438" y="2337298"/>
            <a:ext cx="1948261" cy="129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00355F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0" name="TextBox 11"/>
          <p:cNvSpPr txBox="1">
            <a:spLocks noChangeArrowheads="1"/>
          </p:cNvSpPr>
          <p:nvPr/>
        </p:nvSpPr>
        <p:spPr bwMode="auto">
          <a:xfrm>
            <a:off x="523876" y="612844"/>
            <a:ext cx="809625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455560"/>
                </a:solidFill>
                <a:latin typeface="TitilliumMaps26L 999 wt" pitchFamily="-111" charset="0"/>
                <a:ea typeface="TitilliumMaps26L 999 wt" pitchFamily="-111" charset="0"/>
                <a:cs typeface="TitilliumMaps26L 999 wt" pitchFamily="-111" charset="0"/>
              </a:rPr>
              <a:t>Concepts:</a:t>
            </a:r>
          </a:p>
          <a:p>
            <a:pPr lvl="0"/>
            <a:endParaRPr lang="en-US" sz="3600" dirty="0">
              <a:solidFill>
                <a:srgbClr val="455560"/>
              </a:solidFill>
              <a:latin typeface="TitilliumMaps26L 999 wt" pitchFamily="-111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Multilateralism </a:t>
            </a:r>
            <a:r>
              <a:rPr lang="en-US" sz="2000" dirty="0"/>
              <a:t>(the efforts of states at coordinating relations among themselves according to commonly agreed on principles</a:t>
            </a:r>
            <a:r>
              <a:rPr lang="en-US" sz="2000" baseline="30000" dirty="0"/>
              <a:t> )</a:t>
            </a: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International Organization </a:t>
            </a:r>
            <a:r>
              <a:rPr lang="en-US" sz="2000" dirty="0"/>
              <a:t>(formal institution established by treaty with states as members)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Science Diplomacy </a:t>
            </a:r>
            <a:r>
              <a:rPr lang="en-US" sz="2000" dirty="0"/>
              <a:t>(link science and policy)</a:t>
            </a:r>
          </a:p>
          <a:p>
            <a:pPr lvl="0"/>
            <a:endParaRPr lang="en-US" sz="2400" dirty="0"/>
          </a:p>
          <a:p>
            <a:r>
              <a:rPr lang="en-US" sz="3600" dirty="0">
                <a:solidFill>
                  <a:srgbClr val="455560"/>
                </a:solidFill>
                <a:latin typeface="TitilliumMaps26L 999 wt" pitchFamily="-111" charset="0"/>
                <a:ea typeface="TitilliumMaps26L 999 wt" pitchFamily="-111" charset="0"/>
                <a:cs typeface="TitilliumMaps26L 999 wt" pitchFamily="-111" charset="0"/>
              </a:rPr>
              <a:t>Examples: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United Nations, Arctic Council, Arctic Circle Assembly, etc.</a:t>
            </a:r>
            <a:endParaRPr lang="en-US" sz="3600" baseline="30000" dirty="0">
              <a:solidFill>
                <a:srgbClr val="455560"/>
              </a:solidFill>
              <a:latin typeface="TitilliumMaps26L 999 wt" pitchFamily="-111" charset="0"/>
              <a:ea typeface="TitilliumMaps26L 999 wt" pitchFamily="-111" charset="0"/>
              <a:cs typeface="TitilliumMaps26L 999 wt" pitchFamily="-111" charset="0"/>
            </a:endParaRPr>
          </a:p>
        </p:txBody>
      </p:sp>
      <p:pic>
        <p:nvPicPr>
          <p:cNvPr id="7" name="Picture 6" descr="CWRU-CAS-white-rev-logo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5936188"/>
            <a:ext cx="2562224" cy="65035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03375" y="22616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03375" y="27252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33917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asoptio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casoption3.pot</Template>
  <TotalTime>462</TotalTime>
  <Words>111</Words>
  <Application>Microsoft Macintosh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TitilliumMaps26L 999 wt</vt:lpstr>
      <vt:lpstr>casoption3</vt:lpstr>
      <vt:lpstr>PowerPoint Presentation</vt:lpstr>
      <vt:lpstr>PowerPoint Presentation</vt:lpstr>
    </vt:vector>
  </TitlesOfParts>
  <Company>Case Western Reserve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Patricia Schellenbach</dc:creator>
  <cp:lastModifiedBy>Katie Lavelle</cp:lastModifiedBy>
  <cp:revision>44</cp:revision>
  <dcterms:created xsi:type="dcterms:W3CDTF">2010-05-17T17:24:48Z</dcterms:created>
  <dcterms:modified xsi:type="dcterms:W3CDTF">2021-04-12T20:03:44Z</dcterms:modified>
</cp:coreProperties>
</file>