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5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19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7A5E0AF-5AA8-C040-AA61-B5ED6EE234B6}" type="datetimeFigureOut">
              <a:rPr lang="en-US" altLang="en-US"/>
              <a:pPr/>
              <a:t>4/16/21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5AB4FB7-8E28-B245-915C-C88C63B40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8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C3E85EB-2148-B049-B498-34EF425A5AD6}" type="datetimeFigureOut">
              <a:rPr lang="en-US" altLang="en-US"/>
              <a:pPr/>
              <a:t>4/16/21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585C03A-0AEE-B34A-BCE2-DCFCD29D0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659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(null)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10" name="Picture 11" descr="NSIDC_text_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5994400"/>
            <a:ext cx="537845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cu_boulder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183313"/>
            <a:ext cx="5429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ires_new_logo_larg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6183313"/>
            <a:ext cx="10604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0392" y="4547232"/>
            <a:ext cx="5338808" cy="679756"/>
          </a:xfrm>
        </p:spPr>
        <p:txBody>
          <a:bodyPr/>
          <a:lstStyle>
            <a:lvl1pPr>
              <a:defRPr sz="440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0392" y="5110831"/>
            <a:ext cx="5338808" cy="596264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3" name="Picture 12" descr="NSIDC_logo_2018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6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9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D04CEF6-43EA-2542-A871-FE921E27621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7" name="Picture 16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1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5488AA-2A22-AB46-B252-5F5CA66E298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2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80C12F-561B-E344-8814-D803F457F1F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19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472238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" cmpd="sng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448048"/>
            <a:ext cx="3255264" cy="833233"/>
          </a:xfrm>
        </p:spPr>
        <p:txBody>
          <a:bodyPr anchor="b">
            <a:sp3d extrusionH="57150">
              <a:bevelT h="25400" prst="softRound"/>
            </a:sp3d>
          </a:bodyPr>
          <a:lstStyle>
            <a:lvl1pPr algn="l">
              <a:defRPr sz="4000" b="1">
                <a:solidFill>
                  <a:srgbClr val="143E5E"/>
                </a:solidFill>
                <a:latin typeface="Palatino"/>
                <a:cs typeface="Palatino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2216649"/>
            <a:ext cx="3255264" cy="1270035"/>
          </a:xfrm>
          <a:noFill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 b="1">
                <a:solidFill>
                  <a:schemeClr val="accent2"/>
                </a:solidFill>
                <a:latin typeface="Garamond"/>
                <a:cs typeface="Garam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NSIDC_logo_2018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45356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8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/>
          <a:lstStyle>
            <a:lvl1pPr algn="l">
              <a:defRPr sz="4400" b="1"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506545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8ED62-EB27-FC42-A3F8-AC7D9877B31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3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282575" y="228600"/>
            <a:ext cx="6415088" cy="4195763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10" descr="NSIDC_text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5994400"/>
            <a:ext cx="537845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570652"/>
            <a:ext cx="6191157" cy="627820"/>
          </a:xfrm>
        </p:spPr>
        <p:txBody>
          <a:bodyPr anchor="b">
            <a:sp3d extrusionH="57150">
              <a:bevelT w="57150" h="38100" prst="artDeco"/>
            </a:sp3d>
          </a:bodyPr>
          <a:lstStyle>
            <a:lvl1pPr algn="l">
              <a:defRPr sz="4400" b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14" y="5095924"/>
            <a:ext cx="6121848" cy="49697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None/>
              <a:defRPr sz="2800">
                <a:latin typeface="Garamond"/>
                <a:cs typeface="Garam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3C33A3-AB96-104D-B271-DB39DC9531B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12" descr="NSIDC_logo_2018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6"/>
          <p:cNvSpPr/>
          <p:nvPr userDrawn="1"/>
        </p:nvSpPr>
        <p:spPr>
          <a:xfrm>
            <a:off x="6802438" y="4535488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6802438" y="2387600"/>
            <a:ext cx="2057400" cy="2039938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/>
          <a:lstStyle>
            <a:lvl1pPr algn="l">
              <a:defRPr sz="4400" b="1">
                <a:ln>
                  <a:noFill/>
                </a:ln>
                <a:solidFill>
                  <a:schemeClr val="bg1"/>
                </a:solidFill>
                <a:latin typeface="Palatino"/>
                <a:cs typeface="Palatino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165" y="3733800"/>
            <a:ext cx="6111494" cy="23923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Garamond"/>
                <a:cs typeface="Garam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629F59-54C0-6245-9EDF-B45529BAC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0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2575" y="228600"/>
            <a:ext cx="4235450" cy="6345238"/>
          </a:xfrm>
          <a:prstGeom prst="rect">
            <a:avLst/>
          </a:prstGeom>
          <a:blipFill rotWithShape="1">
            <a:blip r:embed="rId2" cstate="screen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 userDrawn="1"/>
        </p:nvSpPr>
        <p:spPr>
          <a:xfrm>
            <a:off x="4624388" y="2381250"/>
            <a:ext cx="2057400" cy="2039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6802438" y="2381250"/>
            <a:ext cx="2057400" cy="4192588"/>
          </a:xfrm>
          <a:prstGeom prst="rect">
            <a:avLst/>
          </a:prstGeom>
          <a:blipFill rotWithShape="1"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" cmpd="sng">
            <a:solidFill>
              <a:srgbClr val="5E63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1626019"/>
            <a:ext cx="4016633" cy="755643"/>
          </a:xfrm>
        </p:spPr>
        <p:txBody>
          <a:bodyPr anchor="b"/>
          <a:lstStyle>
            <a:lvl1pPr algn="l">
              <a:defRPr sz="4400" b="1" cap="none" spc="0">
                <a:ln>
                  <a:noFill/>
                </a:ln>
                <a:solidFill>
                  <a:srgbClr val="143E5E"/>
                </a:solidFill>
                <a:effectLst/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54" y="2451165"/>
            <a:ext cx="4015844" cy="1658378"/>
          </a:xfrm>
          <a:noFill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Tx/>
              <a:buNone/>
              <a:defRPr sz="3600" b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aramond"/>
                <a:cs typeface="Garam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1B322-D019-D24F-86FE-A353EFF80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372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spc="80" dirty="0">
              <a:solidFill>
                <a:schemeClr val="accent1"/>
              </a:solidFill>
              <a:latin typeface="Garamond Premr Pro It"/>
              <a:cs typeface="Garamond Premr Pro I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460624" y="228600"/>
            <a:ext cx="2057400" cy="2039112"/>
          </a:xfrm>
          <a:prstGeom prst="rect">
            <a:avLst/>
          </a:prstGeom>
          <a:blipFill rotWithShape="1"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77905" y="228600"/>
            <a:ext cx="2057400" cy="2039112"/>
          </a:xfrm>
          <a:prstGeom prst="rect">
            <a:avLst/>
          </a:prstGeom>
          <a:blipFill rotWithShape="1"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660167" y="228600"/>
            <a:ext cx="4149136" cy="4544292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1" descr="NSIDC_text_blue_subtex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6034088"/>
            <a:ext cx="54879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48" y="2688431"/>
            <a:ext cx="3857162" cy="871538"/>
          </a:xfrm>
        </p:spPr>
        <p:txBody>
          <a:bodyPr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>
              <a:defRPr sz="4000" b="1" cap="none" spc="0">
                <a:ln w="50800"/>
                <a:solidFill>
                  <a:schemeClr val="bg1"/>
                </a:solidFill>
                <a:effectLst/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825" y="3559968"/>
            <a:ext cx="3108960" cy="214788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 b="1">
                <a:ln w="3175" cmpd="sng">
                  <a:noFill/>
                </a:ln>
                <a:solidFill>
                  <a:srgbClr val="143E5E"/>
                </a:solidFill>
                <a:latin typeface="Garamond"/>
                <a:cs typeface="Garam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276764-3DB5-EE42-8FB8-9EDB5DCF81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823" y="5834596"/>
            <a:ext cx="1128421" cy="9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69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AFFCD2-2A1B-1947-878A-9AFD00366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3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64880" y="79375"/>
            <a:ext cx="462280" cy="1139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8442961" y="79375"/>
            <a:ext cx="101600" cy="1139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24" y="103188"/>
            <a:ext cx="8003635" cy="1116012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24" y="1356518"/>
            <a:ext cx="7556500" cy="4144963"/>
          </a:xfrm>
        </p:spPr>
        <p:txBody>
          <a:bodyPr/>
          <a:lstStyle>
            <a:lvl1pPr marL="457200" indent="-457200">
              <a:buClr>
                <a:schemeClr val="accent2"/>
              </a:buClr>
              <a:buSzPct val="75000"/>
              <a:buFont typeface="Wingdings" charset="2"/>
              <a:buChar char="q"/>
              <a:defRPr/>
            </a:lvl1pPr>
            <a:lvl2pPr marL="457200" indent="-228600"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Lucida Grande"/>
              <a:buChar char="❄"/>
              <a:defRPr/>
            </a:lvl2pPr>
            <a:lvl3pPr marL="685800" indent="-228600">
              <a:buClr>
                <a:schemeClr val="accent2"/>
              </a:buClr>
              <a:buSzPct val="75000"/>
              <a:buFont typeface="Wingdings" charset="2"/>
              <a:buChar char="q"/>
              <a:defRPr/>
            </a:lvl3pPr>
            <a:lvl4pPr marL="914400" indent="-228600"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Lucida Grande"/>
              <a:buChar char="❄"/>
              <a:defRPr/>
            </a:lvl4pPr>
            <a:lvl5pPr marL="1143000" indent="-228600">
              <a:buClr>
                <a:schemeClr val="accent2"/>
              </a:buClr>
              <a:buSzPct val="75000"/>
              <a:buFont typeface="Wingdings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28983" y="6116320"/>
            <a:ext cx="4673600" cy="63849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2" name="Picture 11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" y="6116320"/>
            <a:ext cx="681990" cy="68199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5C68639-8F9D-7945-8CE2-FEB8383A1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5690" y="6106160"/>
            <a:ext cx="1337310" cy="681990"/>
          </a:xfrm>
          <a:prstGeom prst="rect">
            <a:avLst/>
          </a:prstGeom>
        </p:spPr>
      </p:pic>
      <p:pic>
        <p:nvPicPr>
          <p:cNvPr id="14" name="Picture 13" descr="A picture containing qr code&#10;&#10;Description automatically generated">
            <a:extLst>
              <a:ext uri="{FF2B5EF4-FFF2-40B4-BE49-F238E27FC236}">
                <a16:creationId xmlns:a16="http://schemas.microsoft.com/office/drawing/2014/main" id="{19F929E5-09F9-CD47-9E91-41206334A7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9130" y="6106160"/>
            <a:ext cx="1310248" cy="6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58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8AEE54-E027-3540-B8FB-8837E7A43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2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86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800" b="1" i="0" u="none" strike="noStrike" kern="120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aramond"/>
                <a:ea typeface="+mj-ea"/>
                <a:cs typeface="Garam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F164DE-994E-C049-B486-B8412BD73A0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12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2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228600"/>
            <a:ext cx="4235450" cy="418782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 userDrawn="1"/>
        </p:nvSpPr>
        <p:spPr>
          <a:xfrm>
            <a:off x="4624388" y="255588"/>
            <a:ext cx="2057400" cy="2039937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10" descr="NSIDC_text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5994399"/>
            <a:ext cx="5378450" cy="113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u_boulder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183313"/>
            <a:ext cx="5429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ires_new_logo_larg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6183313"/>
            <a:ext cx="10604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  <a:ln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500392" y="4547232"/>
            <a:ext cx="5338808" cy="679756"/>
          </a:xfrm>
        </p:spPr>
        <p:txBody>
          <a:bodyPr/>
          <a:lstStyle>
            <a:lvl1pPr>
              <a:defRPr sz="4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500392" y="5165037"/>
            <a:ext cx="5338808" cy="526571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None/>
              <a:defRPr sz="2800" b="1">
                <a:solidFill>
                  <a:schemeClr val="accent6">
                    <a:lumMod val="75000"/>
                  </a:schemeClr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6" name="Picture 15" descr="NSIDC_logo_2018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7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8813" y="265113"/>
            <a:ext cx="8201025" cy="6345237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82575" y="265113"/>
            <a:ext cx="212725" cy="6345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2281282"/>
            <a:ext cx="5829953" cy="1156819"/>
          </a:xfrm>
          <a:noFill/>
        </p:spPr>
        <p:txBody>
          <a:bodyPr anchor="b"/>
          <a:lstStyle>
            <a:lvl1pPr algn="l">
              <a:defRPr sz="4800" b="1" cap="none" spc="0" baseline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9" y="3337528"/>
            <a:ext cx="5829953" cy="1079420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3200" b="1" cap="none" baseline="0">
                <a:ln>
                  <a:noFill/>
                </a:ln>
                <a:solidFill>
                  <a:srgbClr val="CCFF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18F2B151-161E-3F41-99B4-4F5D5C3A1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28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05A970-3E1A-7B4C-98A1-0B7C7C0ECAD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" name="Picture 11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64827"/>
          </a:xfrm>
        </p:spPr>
        <p:txBody>
          <a:bodyPr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73339"/>
            <a:ext cx="3657600" cy="595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1773340"/>
            <a:ext cx="3657600" cy="595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rgbClr val="0063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2C5FAC-889D-014D-A764-DB8A1E3CEF9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13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7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DAA10A4-7CEF-C444-B449-06382DCD298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" name="Picture 11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06C4846-8ECE-D54B-9944-EF10ED0A960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13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1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047EDC7-9B90-6549-8E2D-325B2773B2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  <p:sldLayoutId id="2147484249" r:id="rId14"/>
    <p:sldLayoutId id="2147484250" r:id="rId15"/>
    <p:sldLayoutId id="2147484251" r:id="rId16"/>
    <p:sldLayoutId id="2147484252" r:id="rId17"/>
    <p:sldLayoutId id="2147484253" r:id="rId18"/>
    <p:sldLayoutId id="2147484254" r:id="rId19"/>
    <p:sldLayoutId id="2147484255" r:id="rId20"/>
    <p:sldLayoutId id="2147484256" r:id="rId2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3600" kern="1200">
          <a:solidFill>
            <a:srgbClr val="3F4247"/>
          </a:solidFill>
          <a:latin typeface="Garamond"/>
          <a:ea typeface="ＭＳ Ｐゴシック" charset="0"/>
          <a:cs typeface="Garamond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F7DF56"/>
        </a:buClr>
        <a:buSzPct val="75000"/>
        <a:buFont typeface="Wingdings" charset="2"/>
        <a:buChar char="n"/>
        <a:defRPr sz="3400" kern="1200">
          <a:solidFill>
            <a:srgbClr val="3F4247"/>
          </a:solidFill>
          <a:latin typeface="Garamond"/>
          <a:ea typeface="ＭＳ Ｐゴシック" charset="0"/>
          <a:cs typeface="Garamond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3200" kern="1200">
          <a:solidFill>
            <a:srgbClr val="3F4247"/>
          </a:solidFill>
          <a:latin typeface="Garamond"/>
          <a:ea typeface="ＭＳ Ｐゴシック" charset="0"/>
          <a:cs typeface="Garamond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F7DF56"/>
        </a:buClr>
        <a:buSzPct val="75000"/>
        <a:buFont typeface="Wingdings" charset="2"/>
        <a:buChar char="n"/>
        <a:defRPr sz="3000" kern="1200">
          <a:solidFill>
            <a:srgbClr val="3F4247"/>
          </a:solidFill>
          <a:latin typeface="Garamond"/>
          <a:ea typeface="ＭＳ Ｐゴシック" charset="0"/>
          <a:cs typeface="Garamond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800" kern="1200">
          <a:solidFill>
            <a:srgbClr val="3F4247"/>
          </a:solidFill>
          <a:latin typeface="Garamond"/>
          <a:ea typeface="ＭＳ Ｐゴシック" charset="0"/>
          <a:cs typeface="Garamond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j-ea"/>
              </a:rPr>
              <a:t>Circular Impacts of the Changing </a:t>
            </a:r>
            <a:br>
              <a:rPr lang="en-US" sz="2400" dirty="0">
                <a:ea typeface="+mj-ea"/>
              </a:rPr>
            </a:br>
            <a:r>
              <a:rPr lang="en-US" sz="2400" dirty="0">
                <a:ea typeface="+mj-ea"/>
              </a:rPr>
              <a:t>Arctic Climate on Arctic Shipping </a:t>
            </a:r>
            <a:br>
              <a:rPr lang="en-US" sz="2400" dirty="0">
                <a:ea typeface="+mj-ea"/>
              </a:rPr>
            </a:br>
            <a:r>
              <a:rPr lang="en-US" sz="2400" dirty="0">
                <a:ea typeface="+mj-ea"/>
              </a:rPr>
              <a:t>and the Local Environment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37724" y="1356518"/>
            <a:ext cx="8453736" cy="4144963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altLang="en-US" sz="2400" dirty="0">
                <a:latin typeface="Garamond" charset="0"/>
                <a:ea typeface="ＭＳ Ｐゴシック" charset="-128"/>
              </a:rPr>
              <a:t>The changing Arctic climate is seeing dramatic changes in sea ice, open water, and storm tracks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400" dirty="0">
                <a:latin typeface="Garamond" charset="0"/>
                <a:ea typeface="ＭＳ Ｐゴシック" charset="-128"/>
              </a:rPr>
              <a:t>This altered environment is providing new and expanding opportunities for shipping across the Arctic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400" dirty="0">
                <a:latin typeface="Garamond" charset="0"/>
                <a:ea typeface="ＭＳ Ｐゴシック" charset="-128"/>
              </a:rPr>
              <a:t>The presence and expansion of Arctic shipping has indirect and direct impacts on the local environment and communities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400" dirty="0">
                <a:latin typeface="Garamond" charset="0"/>
                <a:ea typeface="ＭＳ Ｐゴシック" charset="-128"/>
              </a:rPr>
              <a:t>The sea ice, storm tracks, and open water is continually evolving; therefore, the presence and level of Arctic shipping and corresponding impacts will also continue to evolve across the 21st century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14DED-5D38-B84F-9F80-5A11EE7B4157}"/>
              </a:ext>
            </a:extLst>
          </p:cNvPr>
          <p:cNvSpPr txBox="1"/>
          <p:nvPr/>
        </p:nvSpPr>
        <p:spPr>
          <a:xfrm>
            <a:off x="1751683" y="5657671"/>
            <a:ext cx="3415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Mark Seefeldt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mark.seefeldt@colorado.edu</a:t>
            </a:r>
          </a:p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Nattional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Snow Ice and Data Center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University of Colorado Boulder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SIDCPPT_whtbkgrd_mltpimages">
  <a:themeElements>
    <a:clrScheme name="Custom 6">
      <a:dk1>
        <a:srgbClr val="143E5E"/>
      </a:dk1>
      <a:lt1>
        <a:sysClr val="window" lastClr="FFFFFF"/>
      </a:lt1>
      <a:dk2>
        <a:srgbClr val="00638D"/>
      </a:dk2>
      <a:lt2>
        <a:srgbClr val="D4D2D0"/>
      </a:lt2>
      <a:accent1>
        <a:srgbClr val="A4AEB5"/>
      </a:accent1>
      <a:accent2>
        <a:srgbClr val="CCAF0A"/>
      </a:accent2>
      <a:accent3>
        <a:srgbClr val="7D9AAA"/>
      </a:accent3>
      <a:accent4>
        <a:srgbClr val="95C07E"/>
      </a:accent4>
      <a:accent5>
        <a:srgbClr val="DDCD69"/>
      </a:accent5>
      <a:accent6>
        <a:srgbClr val="7E848D"/>
      </a:accent6>
      <a:hlink>
        <a:srgbClr val="00C8C3"/>
      </a:hlink>
      <a:folHlink>
        <a:srgbClr val="89687C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SIDCPPT_whtbkgrd_2014" id="{E45EF737-DA41-0847-8D84-D230C24A1F96}" vid="{E782BEAE-88C2-544E-AE0F-0801B5B60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120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Cambria</vt:lpstr>
      <vt:lpstr>Garamond</vt:lpstr>
      <vt:lpstr>Garamond Premr Pro It</vt:lpstr>
      <vt:lpstr>Lucida Grande</vt:lpstr>
      <vt:lpstr>Palatino</vt:lpstr>
      <vt:lpstr>Verdana</vt:lpstr>
      <vt:lpstr>Wingdings</vt:lpstr>
      <vt:lpstr>NSIDCPPT_whtbkgrd_mltpimages</vt:lpstr>
      <vt:lpstr>Circular Impacts of the Changing  Arctic Climate on Arctic Shipping  and the Local Environment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Agnieszka Anna Gautier</dc:creator>
  <cp:lastModifiedBy>Mark Seefeldt</cp:lastModifiedBy>
  <cp:revision>67</cp:revision>
  <dcterms:created xsi:type="dcterms:W3CDTF">2013-11-07T17:31:24Z</dcterms:created>
  <dcterms:modified xsi:type="dcterms:W3CDTF">2021-04-16T18:29:34Z</dcterms:modified>
</cp:coreProperties>
</file>