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60" r:id="rId4"/>
    <p:sldId id="261" r:id="rId5"/>
    <p:sldId id="262" r:id="rId6"/>
    <p:sldId id="263" r:id="rId7"/>
    <p:sldId id="267" r:id="rId8"/>
    <p:sldId id="265" r:id="rId9"/>
    <p:sldId id="266" r:id="rId10"/>
    <p:sldId id="268" r:id="rId11"/>
    <p:sldId id="269" r:id="rId12"/>
    <p:sldId id="270" r:id="rId13"/>
    <p:sldId id="272" r:id="rId14"/>
    <p:sldId id="286" r:id="rId15"/>
    <p:sldId id="287" r:id="rId16"/>
    <p:sldId id="278" r:id="rId17"/>
    <p:sldId id="277" r:id="rId18"/>
    <p:sldId id="279" r:id="rId19"/>
    <p:sldId id="280" r:id="rId20"/>
    <p:sldId id="281" r:id="rId21"/>
    <p:sldId id="282" r:id="rId22"/>
    <p:sldId id="283" r:id="rId23"/>
    <p:sldId id="285" r:id="rId24"/>
    <p:sldId id="25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42C5B-FC25-4228-8146-4C00DC57E8BA}" type="datetimeFigureOut">
              <a:rPr lang="en-US" smtClean="0"/>
              <a:t>09/08/2015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907F2-72F0-481A-A0C7-03CF71BFE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8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CE154-4F83-4DD3-9AB2-C8E7E9E9E80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3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CE154-4F83-4DD3-9AB2-C8E7E9E9E80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3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CE154-4F83-4DD3-9AB2-C8E7E9E9E80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3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CE154-4F83-4DD3-9AB2-C8E7E9E9E80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3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CE154-4F83-4DD3-9AB2-C8E7E9E9E80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3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CE154-4F83-4DD3-9AB2-C8E7E9E9E80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3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CE154-4F83-4DD3-9AB2-C8E7E9E9E80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3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CE154-4F83-4DD3-9AB2-C8E7E9E9E80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3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CE154-4F83-4DD3-9AB2-C8E7E9E9E80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3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CE154-4F83-4DD3-9AB2-C8E7E9E9E80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85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CE154-4F83-4DD3-9AB2-C8E7E9E9E80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85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CE154-4F83-4DD3-9AB2-C8E7E9E9E80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31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CE154-4F83-4DD3-9AB2-C8E7E9E9E80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854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CE154-4F83-4DD3-9AB2-C8E7E9E9E80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854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CE154-4F83-4DD3-9AB2-C8E7E9E9E80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854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CE154-4F83-4DD3-9AB2-C8E7E9E9E80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85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CE154-4F83-4DD3-9AB2-C8E7E9E9E80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3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CE154-4F83-4DD3-9AB2-C8E7E9E9E80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3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CE154-4F83-4DD3-9AB2-C8E7E9E9E80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3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CE154-4F83-4DD3-9AB2-C8E7E9E9E80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3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CE154-4F83-4DD3-9AB2-C8E7E9E9E80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3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CE154-4F83-4DD3-9AB2-C8E7E9E9E80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3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CE154-4F83-4DD3-9AB2-C8E7E9E9E80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3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09/08/2015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09/08/2015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09/08/2015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fip_can_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 descr="COM1016_corp_banner__0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201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09/08/2015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09/08/2015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09/08/2015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09/08/2015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09/08/2015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09/08/2015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09/08/2015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09/08/2015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37ADB-4FB9-482D-A1A4-E1F489B212F5}" type="datetimeFigureOut">
              <a:rPr lang="en-US" smtClean="0"/>
              <a:t>09/08/2015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6.png"/><Relationship Id="rId5" Type="http://schemas.openxmlformats.org/officeDocument/2006/relationships/hyperlink" Target="http://www.ec.gc.ca/" TargetMode="External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23.jpeg"/><Relationship Id="rId11" Type="http://schemas.openxmlformats.org/officeDocument/2006/relationships/image" Target="../media/image6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.png"/><Relationship Id="rId5" Type="http://schemas.openxmlformats.org/officeDocument/2006/relationships/image" Target="../media/image9.gif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.png"/><Relationship Id="rId5" Type="http://schemas.openxmlformats.org/officeDocument/2006/relationships/image" Target="../media/image8.gif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 txBox="1">
            <a:spLocks noChangeArrowheads="1"/>
          </p:cNvSpPr>
          <p:nvPr/>
        </p:nvSpPr>
        <p:spPr bwMode="auto">
          <a:xfrm>
            <a:off x="179941" y="2515915"/>
            <a:ext cx="8712968" cy="1470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fr-CA" altLang="en-US" sz="3200" b="0" kern="0" dirty="0" err="1" smtClean="0">
                <a:solidFill>
                  <a:schemeClr val="tx1"/>
                </a:solidFill>
              </a:rPr>
              <a:t>Industry</a:t>
            </a:r>
            <a:r>
              <a:rPr lang="fr-CA" altLang="en-US" sz="3200" b="0" kern="0" dirty="0" smtClean="0">
                <a:solidFill>
                  <a:schemeClr val="tx1"/>
                </a:solidFill>
              </a:rPr>
              <a:t> </a:t>
            </a:r>
            <a:r>
              <a:rPr lang="fr-CA" altLang="en-US" sz="3200" b="0" kern="0" dirty="0" err="1" smtClean="0">
                <a:solidFill>
                  <a:schemeClr val="tx1"/>
                </a:solidFill>
              </a:rPr>
              <a:t>needs</a:t>
            </a:r>
            <a:r>
              <a:rPr lang="fr-CA" altLang="en-US" sz="3200" b="0" kern="0" dirty="0" smtClean="0">
                <a:solidFill>
                  <a:schemeClr val="tx1"/>
                </a:solidFill>
              </a:rPr>
              <a:t> for </a:t>
            </a:r>
            <a:r>
              <a:rPr lang="fr-CA" altLang="en-US" sz="3200" b="0" kern="0" dirty="0" err="1" smtClean="0">
                <a:solidFill>
                  <a:schemeClr val="tx1"/>
                </a:solidFill>
              </a:rPr>
              <a:t>seasonal</a:t>
            </a:r>
            <a:r>
              <a:rPr lang="fr-CA" altLang="en-US" sz="3200" b="0" kern="0" dirty="0" smtClean="0">
                <a:solidFill>
                  <a:schemeClr val="tx1"/>
                </a:solidFill>
              </a:rPr>
              <a:t> and </a:t>
            </a:r>
            <a:r>
              <a:rPr lang="fr-CA" altLang="en-US" sz="3200" b="0" kern="0" dirty="0" err="1" smtClean="0">
                <a:solidFill>
                  <a:schemeClr val="tx1"/>
                </a:solidFill>
              </a:rPr>
              <a:t>sub-seasonal</a:t>
            </a:r>
            <a:r>
              <a:rPr lang="fr-CA" altLang="en-US" sz="3200" b="0" kern="0" dirty="0" smtClean="0">
                <a:solidFill>
                  <a:schemeClr val="tx1"/>
                </a:solidFill>
              </a:rPr>
              <a:t> </a:t>
            </a:r>
            <a:r>
              <a:rPr lang="fr-CA" altLang="en-US" sz="3200" b="0" kern="0" dirty="0" err="1" smtClean="0">
                <a:solidFill>
                  <a:schemeClr val="tx1"/>
                </a:solidFill>
              </a:rPr>
              <a:t>sea</a:t>
            </a:r>
            <a:r>
              <a:rPr lang="fr-CA" altLang="en-US" sz="3200" b="0" kern="0" dirty="0" smtClean="0">
                <a:solidFill>
                  <a:schemeClr val="tx1"/>
                </a:solidFill>
              </a:rPr>
              <a:t> </a:t>
            </a:r>
            <a:r>
              <a:rPr lang="fr-CA" altLang="en-US" sz="3200" b="0" kern="0" dirty="0" err="1" smtClean="0">
                <a:solidFill>
                  <a:schemeClr val="tx1"/>
                </a:solidFill>
              </a:rPr>
              <a:t>ice</a:t>
            </a:r>
            <a:r>
              <a:rPr lang="fr-CA" altLang="en-US" sz="3200" b="0" kern="0" dirty="0" smtClean="0">
                <a:solidFill>
                  <a:schemeClr val="tx1"/>
                </a:solidFill>
              </a:rPr>
              <a:t> </a:t>
            </a:r>
            <a:r>
              <a:rPr lang="fr-CA" altLang="en-US" sz="3200" b="0" kern="0" dirty="0" err="1" smtClean="0">
                <a:solidFill>
                  <a:schemeClr val="tx1"/>
                </a:solidFill>
              </a:rPr>
              <a:t>predictions</a:t>
            </a:r>
            <a:r>
              <a:rPr lang="fr-CA" altLang="en-US" sz="3200" b="0" kern="0" dirty="0" smtClean="0">
                <a:solidFill>
                  <a:schemeClr val="tx1"/>
                </a:solidFill>
              </a:rPr>
              <a:t>: Canadian perspective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" y="3669854"/>
            <a:ext cx="2952519" cy="1322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276700"/>
            <a:ext cx="1905000" cy="1905000"/>
          </a:xfrm>
          <a:prstGeom prst="rect">
            <a:avLst/>
          </a:prstGeom>
        </p:spPr>
      </p:pic>
      <p:sp>
        <p:nvSpPr>
          <p:cNvPr id="8" name="Rectangle 10"/>
          <p:cNvSpPr txBox="1">
            <a:spLocks noChangeArrowheads="1"/>
          </p:cNvSpPr>
          <p:nvPr/>
        </p:nvSpPr>
        <p:spPr bwMode="auto">
          <a:xfrm>
            <a:off x="6400592" y="4665423"/>
            <a:ext cx="2501062" cy="194421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pitchFamily="34" charset="0"/>
              <a:buChar char="▪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zh-TW" sz="1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Adrienne Tivy</a:t>
            </a:r>
          </a:p>
          <a:p>
            <a:pPr marL="0" indent="0">
              <a:buFontTx/>
              <a:buNone/>
            </a:pPr>
            <a:r>
              <a:rPr lang="en-CA" altLang="zh-TW" sz="1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Canadian Ice Service</a:t>
            </a:r>
            <a:endParaRPr lang="en-US" altLang="zh-TW" sz="1800" b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en-CA" altLang="zh-TW" sz="1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August 11, 2015</a:t>
            </a:r>
            <a:endParaRPr lang="en-US" altLang="zh-TW" sz="1800" b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endParaRPr lang="en-US" altLang="zh-TW" sz="1800" b="1" kern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26" y="5229200"/>
            <a:ext cx="2077393" cy="129017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38"/>
    </mc:Choice>
    <mc:Fallback xmlns="">
      <p:transition spd="slow" advTm="24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 bwMode="auto">
          <a:xfrm>
            <a:off x="251520" y="188640"/>
            <a:ext cx="900864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CA" sz="3200" b="0" i="1" kern="0" dirty="0" smtClean="0"/>
              <a:t>Need for seasonal forecasts (shipping): long-term planning</a:t>
            </a:r>
            <a:endParaRPr lang="en-US" sz="3200" b="0" i="1" kern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CA" sz="2200" dirty="0" smtClean="0"/>
              <a:t>Scheduling done months in advance, e.g. CCG late winter for summer season</a:t>
            </a:r>
          </a:p>
          <a:p>
            <a:r>
              <a:rPr lang="en-CA" sz="2200" dirty="0" smtClean="0"/>
              <a:t>Ice climate is one piece of the puzzle in planning (mine schedules, wildlife restrictions) </a:t>
            </a:r>
          </a:p>
          <a:p>
            <a:r>
              <a:rPr lang="en-CA" sz="2200" dirty="0" smtClean="0"/>
              <a:t>Seasonal: How many transits?   Icebreaker support?</a:t>
            </a:r>
            <a:endParaRPr lang="en-CA" sz="2200" dirty="0"/>
          </a:p>
          <a:p>
            <a:r>
              <a:rPr lang="en-CA" sz="2200" dirty="0" smtClean="0"/>
              <a:t>Sub-seasonal forecasts could change transit plan</a:t>
            </a:r>
          </a:p>
          <a:p>
            <a:r>
              <a:rPr lang="en-CA" sz="2200" dirty="0" smtClean="0"/>
              <a:t>Key sea ice parameters are break-up and freeze-up along shipping routes</a:t>
            </a:r>
          </a:p>
          <a:p>
            <a:r>
              <a:rPr lang="en-CA" sz="2200" b="1" dirty="0" smtClean="0"/>
              <a:t>Definition of break-up and freeze-up depends on ice capability of the ship</a:t>
            </a:r>
          </a:p>
          <a:p>
            <a:endParaRPr lang="en-US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8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25"/>
    </mc:Choice>
    <mc:Fallback xmlns="">
      <p:transition spd="slow" advTm="86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360" y="17190"/>
            <a:ext cx="900864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CA" sz="2400" b="0" i="1" dirty="0" smtClean="0"/>
              <a:t>Need for seasonal forecasts (shipping): inform negotiation between local communities and mine operator on winter shipping closure dates</a:t>
            </a:r>
            <a:endParaRPr lang="en-US" sz="2400" b="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1" y="2113771"/>
            <a:ext cx="3073970" cy="3930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181922"/>
            <a:ext cx="4680520" cy="359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CA" sz="2200" dirty="0" smtClean="0"/>
              <a:t>Winter shipping is disruptive to on-ice travel</a:t>
            </a:r>
            <a:endParaRPr lang="en-CA" sz="2200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3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95"/>
    </mc:Choice>
    <mc:Fallback xmlns="">
      <p:transition spd="slow" advTm="63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360" y="17190"/>
            <a:ext cx="900864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CA" sz="2400" b="0" i="1" dirty="0" smtClean="0"/>
              <a:t>Need for seasonal forecasts (shipping): inform negotiation between local communities and mine operator on winter shipping closure dates</a:t>
            </a:r>
            <a:endParaRPr lang="en-US" sz="2400" b="0" i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83743"/>
            <a:ext cx="4752528" cy="244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08105" y="5085953"/>
            <a:ext cx="3888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sz="1600" b="1" dirty="0" smtClean="0"/>
              <a:t>2015 CLOSURES (www.vale.com)</a:t>
            </a:r>
          </a:p>
          <a:p>
            <a:pPr algn="l"/>
            <a:r>
              <a:rPr lang="en-CA" sz="1600" b="1" dirty="0" smtClean="0"/>
              <a:t>No shipping December 7–January 21</a:t>
            </a:r>
          </a:p>
          <a:p>
            <a:pPr algn="l"/>
            <a:r>
              <a:rPr lang="en-CA" sz="1600" b="1" dirty="0" smtClean="0"/>
              <a:t>No shipping April 7–May 21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en-CA" sz="2200" dirty="0" smtClean="0"/>
              <a:t>Pontoon bridges are an interim solution</a:t>
            </a:r>
          </a:p>
          <a:p>
            <a:r>
              <a:rPr lang="en-CA" sz="2200" dirty="0" smtClean="0"/>
              <a:t>Before each winter shipping season, closure dates are negotiated between local community and mine operator (Christmas, Easter, hunting)</a:t>
            </a:r>
          </a:p>
          <a:p>
            <a:r>
              <a:rPr lang="en-CA" sz="2200" dirty="0" smtClean="0"/>
              <a:t>Ice is a major factor </a:t>
            </a:r>
          </a:p>
          <a:p>
            <a:r>
              <a:rPr lang="en-CA" sz="2200" dirty="0" smtClean="0"/>
              <a:t>Potential products: long-term climatology of freeze-up and break-up, seasonal forecast of freeze-up and break-up</a:t>
            </a:r>
            <a:endParaRPr lang="en-CA" sz="2200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5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57"/>
    </mc:Choice>
    <mc:Fallback xmlns="">
      <p:transition spd="slow" advTm="81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35360" y="17190"/>
            <a:ext cx="9008640" cy="1143000"/>
          </a:xfrm>
        </p:spPr>
        <p:txBody>
          <a:bodyPr/>
          <a:lstStyle/>
          <a:p>
            <a:pPr algn="ctr"/>
            <a:r>
              <a:rPr lang="en-CA" sz="2400" b="0" i="1" dirty="0" smtClean="0"/>
              <a:t>Need for seasonal forecasts (offshore platforms): planning ice management</a:t>
            </a:r>
            <a:endParaRPr lang="en-US" sz="2400" b="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768" y="1268760"/>
            <a:ext cx="2088232" cy="371241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55576" y="1299270"/>
            <a:ext cx="8229600" cy="4525963"/>
          </a:xfrm>
        </p:spPr>
        <p:txBody>
          <a:bodyPr/>
          <a:lstStyle/>
          <a:p>
            <a:r>
              <a:rPr lang="en-CA" sz="2200" dirty="0" smtClean="0"/>
              <a:t>Production is year-round, seasonal ice</a:t>
            </a:r>
          </a:p>
          <a:p>
            <a:r>
              <a:rPr lang="en-CA" sz="2200" dirty="0"/>
              <a:t>Pack ice and icebergs, large range in</a:t>
            </a:r>
          </a:p>
          <a:p>
            <a:pPr marL="0" indent="0">
              <a:buNone/>
            </a:pPr>
            <a:r>
              <a:rPr lang="en-CA" sz="2200" dirty="0"/>
              <a:t>    year to year </a:t>
            </a:r>
            <a:r>
              <a:rPr lang="en-CA" sz="2200" dirty="0" smtClean="0"/>
              <a:t>severity</a:t>
            </a:r>
          </a:p>
          <a:p>
            <a:r>
              <a:rPr lang="en-CA" sz="2200" dirty="0" smtClean="0"/>
              <a:t>Icebergs are managed – towing</a:t>
            </a:r>
          </a:p>
          <a:p>
            <a:r>
              <a:rPr lang="en-CA" sz="2200" dirty="0"/>
              <a:t>Pack ice is managed – icebreaking</a:t>
            </a:r>
          </a:p>
          <a:p>
            <a:r>
              <a:rPr lang="en-CA" sz="2200" dirty="0"/>
              <a:t>Seasonal forecasts are needed to plan </a:t>
            </a:r>
          </a:p>
          <a:p>
            <a:pPr marL="0" indent="0">
              <a:buNone/>
            </a:pPr>
            <a:r>
              <a:rPr lang="en-CA" sz="2200" dirty="0"/>
              <a:t>    resources required for ice </a:t>
            </a:r>
            <a:r>
              <a:rPr lang="en-CA" sz="2200" dirty="0" smtClean="0"/>
              <a:t>management</a:t>
            </a:r>
          </a:p>
          <a:p>
            <a:r>
              <a:rPr lang="en-CA" sz="2200" dirty="0" smtClean="0"/>
              <a:t>Accurate forecast of severity </a:t>
            </a:r>
          </a:p>
          <a:p>
            <a:pPr marL="0" indent="0">
              <a:buNone/>
            </a:pPr>
            <a:r>
              <a:rPr lang="en-CA" sz="2200" dirty="0" smtClean="0"/>
              <a:t>(below normal, normal, above normal)</a:t>
            </a:r>
          </a:p>
          <a:p>
            <a:r>
              <a:rPr lang="en-CA" sz="2200" dirty="0" smtClean="0"/>
              <a:t>Accuracy - ~80%, reliable</a:t>
            </a:r>
          </a:p>
          <a:p>
            <a:r>
              <a:rPr lang="en-CA" sz="2200" dirty="0" smtClean="0"/>
              <a:t>~20-40 mile radius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 smtClean="0"/>
          </a:p>
          <a:p>
            <a:endParaRPr lang="en-CA" dirty="0" smtClean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 smtClean="0"/>
          </a:p>
          <a:p>
            <a:endParaRPr lang="en-US" dirty="0"/>
          </a:p>
        </p:txBody>
      </p:sp>
      <p:pic>
        <p:nvPicPr>
          <p:cNvPr id="1026" name="Picture 2" descr="http://www.huskyenergy.com/images/photolibrary/Atlantic%20Region/Icebergs/Chignecto-Towing-iceberg-20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719" y="4365103"/>
            <a:ext cx="3120281" cy="206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2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00"/>
    </mc:Choice>
    <mc:Fallback xmlns="">
      <p:transition spd="slow" advTm="88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 bwMode="auto">
          <a:xfrm>
            <a:off x="103734" y="254596"/>
            <a:ext cx="900864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CA" sz="2400" b="0" i="1" kern="0" dirty="0" smtClean="0"/>
              <a:t>Need for sub-seasonal forecasts (exploration): planning seismic surveys</a:t>
            </a:r>
            <a:endParaRPr lang="en-US" sz="2400" b="0" i="1" kern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01008"/>
            <a:ext cx="5256584" cy="218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45257" y="1397596"/>
            <a:ext cx="843528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pitchFamily="34" charset="0"/>
              <a:buChar char="▪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200" kern="0" dirty="0" smtClean="0"/>
              <a:t>Seismic – area free of ice for a few days</a:t>
            </a:r>
          </a:p>
          <a:p>
            <a:r>
              <a:rPr lang="en-CA" sz="2200" kern="0" dirty="0" smtClean="0"/>
              <a:t>Regions of interest (MIZ Beaufort, NE/NW Greenland) potential for ice all summer</a:t>
            </a:r>
          </a:p>
          <a:p>
            <a:r>
              <a:rPr lang="en-CA" sz="2200" kern="0" dirty="0" smtClean="0"/>
              <a:t>Approach route is also a factor</a:t>
            </a:r>
          </a:p>
          <a:p>
            <a:pPr marL="0" indent="0">
              <a:buFontTx/>
              <a:buNone/>
            </a:pPr>
            <a:endParaRPr lang="en-CA" kern="0" dirty="0" smtClean="0"/>
          </a:p>
          <a:p>
            <a:pPr marL="0" indent="0">
              <a:buFontTx/>
              <a:buNone/>
            </a:pPr>
            <a:endParaRPr lang="en-CA" kern="0" dirty="0" smtClean="0"/>
          </a:p>
          <a:p>
            <a:pPr marL="0" indent="0">
              <a:buFontTx/>
              <a:buNone/>
            </a:pPr>
            <a:endParaRPr lang="en-US" kern="0" dirty="0"/>
          </a:p>
        </p:txBody>
      </p:sp>
      <p:sp>
        <p:nvSpPr>
          <p:cNvPr id="3" name="TextBox 2"/>
          <p:cNvSpPr txBox="1"/>
          <p:nvPr/>
        </p:nvSpPr>
        <p:spPr>
          <a:xfrm>
            <a:off x="3563888" y="5655192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Ross et al., 2010. A towed streamer 3D seismic survey in the Arctic marginal ice zone. First Break, p.71-77</a:t>
            </a:r>
            <a:endParaRPr lang="en-US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87" y="3985005"/>
            <a:ext cx="2574074" cy="192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3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22"/>
    </mc:Choice>
    <mc:Fallback xmlns="">
      <p:transition spd="slow" advTm="59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 bwMode="auto">
          <a:xfrm>
            <a:off x="103734" y="254596"/>
            <a:ext cx="900864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CA" sz="2400" b="0" i="1" kern="0" dirty="0" smtClean="0"/>
              <a:t>Need for sub-seasonal forecasts (exploration): planning seismic surveys</a:t>
            </a:r>
            <a:endParaRPr lang="en-US" sz="2400" b="0" i="1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39552" y="1556792"/>
            <a:ext cx="843528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pitchFamily="34" charset="0"/>
              <a:buChar char="▪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kern="0" dirty="0" smtClean="0"/>
              <a:t>Need for seasonal forecast – specific areas in MIZ ice free for a period of days – unrealistic</a:t>
            </a:r>
          </a:p>
          <a:p>
            <a:r>
              <a:rPr lang="en-CA" sz="2000" kern="0" dirty="0" smtClean="0"/>
              <a:t>Sub-seasonal - </a:t>
            </a:r>
            <a:r>
              <a:rPr lang="en-CA" sz="2000" kern="0" dirty="0"/>
              <a:t>beyond reliable weather forecast (~week</a:t>
            </a:r>
            <a:r>
              <a:rPr lang="en-CA" sz="2000" kern="0" dirty="0" smtClean="0"/>
              <a:t>)</a:t>
            </a:r>
            <a:endParaRPr lang="en-CA" sz="2000" kern="0" dirty="0"/>
          </a:p>
          <a:p>
            <a:pPr lvl="1"/>
            <a:r>
              <a:rPr lang="en-CA" kern="0" dirty="0"/>
              <a:t>When to mobilize?   ~ 1 to 2 weeks</a:t>
            </a:r>
          </a:p>
          <a:p>
            <a:pPr lvl="1"/>
            <a:r>
              <a:rPr lang="en-CA" kern="0" dirty="0"/>
              <a:t>When to demobilize? ~ 1 to 2 weeks</a:t>
            </a:r>
          </a:p>
          <a:p>
            <a:r>
              <a:rPr lang="en-CA" sz="2000" kern="0" dirty="0"/>
              <a:t>Beaufort example … limiting factor is passing point barrow (no icebreaker support</a:t>
            </a:r>
            <a:r>
              <a:rPr lang="en-CA" sz="2000" kern="0" dirty="0" smtClean="0"/>
              <a:t>), most critical decision was when to demobilize</a:t>
            </a:r>
          </a:p>
          <a:p>
            <a:r>
              <a:rPr lang="en-CA" sz="2000" dirty="0"/>
              <a:t>Challenge of operational medium-term predictions:</a:t>
            </a:r>
          </a:p>
          <a:p>
            <a:pPr lvl="1"/>
            <a:r>
              <a:rPr lang="en-CA" i="1" dirty="0"/>
              <a:t>“ To summarize the ice prediction problem, the forecasters, without current data [ocean], used unreliable wind predictions to predict the motion of sea ice that had been moving in unknown directions in the hours or days since the last useable satellite image” – Ross et al. 2010</a:t>
            </a:r>
          </a:p>
          <a:p>
            <a:endParaRPr lang="en-CA" kern="0" dirty="0"/>
          </a:p>
          <a:p>
            <a:endParaRPr lang="en-CA" kern="0" dirty="0" smtClean="0"/>
          </a:p>
          <a:p>
            <a:pPr lvl="1"/>
            <a:endParaRPr lang="en-CA" dirty="0"/>
          </a:p>
          <a:p>
            <a:pPr lvl="1"/>
            <a:endParaRPr lang="en-CA" kern="0" dirty="0" smtClean="0"/>
          </a:p>
          <a:p>
            <a:pPr marL="477837" lvl="1" indent="0">
              <a:buNone/>
            </a:pPr>
            <a:endParaRPr lang="en-CA" kern="0" dirty="0" smtClean="0"/>
          </a:p>
          <a:p>
            <a:pPr marL="0" indent="0">
              <a:buFontTx/>
              <a:buNone/>
            </a:pPr>
            <a:endParaRPr lang="en-CA" kern="0" dirty="0" smtClean="0"/>
          </a:p>
          <a:p>
            <a:pPr marL="0" indent="0">
              <a:buFontTx/>
              <a:buNone/>
            </a:pPr>
            <a:endParaRPr lang="en-CA" kern="0" dirty="0" smtClean="0"/>
          </a:p>
          <a:p>
            <a:pPr marL="0" indent="0">
              <a:buFontTx/>
              <a:buNone/>
            </a:pPr>
            <a:endParaRPr lang="en-US" kern="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7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69"/>
    </mc:Choice>
    <mc:Fallback xmlns="">
      <p:transition spd="slow" advTm="64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Current products / techniques: </a:t>
            </a:r>
            <a:r>
              <a:rPr lang="en-CA" dirty="0"/>
              <a:t>G</a:t>
            </a:r>
            <a:r>
              <a:rPr lang="en-CA" dirty="0" smtClean="0"/>
              <a:t>ov’t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39552" y="1340768"/>
            <a:ext cx="843528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pitchFamily="34" charset="0"/>
              <a:buChar char="▪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800" kern="0" dirty="0" smtClean="0"/>
              <a:t>North American Ice Service issues seasonal sea ice forecasts (</a:t>
            </a:r>
            <a:r>
              <a:rPr lang="en-CA" sz="1800" kern="0" dirty="0" smtClean="0">
                <a:hlinkClick r:id="rId5"/>
              </a:rPr>
              <a:t>www.ec.gc.ca</a:t>
            </a:r>
            <a:r>
              <a:rPr lang="en-CA" sz="1800" kern="0" dirty="0" smtClean="0"/>
              <a:t> / www.natice.noaa.gov)</a:t>
            </a:r>
          </a:p>
          <a:p>
            <a:pPr lvl="1"/>
            <a:r>
              <a:rPr lang="en-CA" sz="1400" b="1" i="1" kern="0" dirty="0" smtClean="0"/>
              <a:t>NAIS Seasonal Outlook North American  Arctic Waters (mid-June)</a:t>
            </a:r>
          </a:p>
          <a:p>
            <a:pPr lvl="1"/>
            <a:r>
              <a:rPr lang="en-CA" sz="1400" b="1" i="1" kern="0" dirty="0" smtClean="0"/>
              <a:t>NAIS Seasonal Outlook Gulf of St. Lawrence and East Newfoundland Waters (mid-Dec)</a:t>
            </a:r>
            <a:endParaRPr lang="en-CA" sz="1400" b="1" i="1" kern="0" dirty="0"/>
          </a:p>
          <a:p>
            <a:pPr lvl="1"/>
            <a:r>
              <a:rPr lang="en-CA" sz="1400" b="1" i="1" kern="0" dirty="0" smtClean="0"/>
              <a:t>NAIS Seasonal Outlook Great Lakes (mid-December)</a:t>
            </a:r>
          </a:p>
          <a:p>
            <a:pPr marL="477837" lvl="1" indent="0">
              <a:buNone/>
            </a:pPr>
            <a:endParaRPr lang="en-CA" sz="800" b="1" i="1" kern="0" dirty="0" smtClean="0"/>
          </a:p>
          <a:p>
            <a:r>
              <a:rPr lang="en-CA" sz="1800" dirty="0" smtClean="0"/>
              <a:t>Content of the Arctic Outlook:</a:t>
            </a:r>
          </a:p>
          <a:p>
            <a:pPr marL="661988" lvl="2">
              <a:buClr>
                <a:srgbClr val="FF0000"/>
              </a:buClr>
              <a:buSzPct val="120000"/>
              <a:buFontTx/>
              <a:buChar char="•"/>
            </a:pPr>
            <a:r>
              <a:rPr lang="en-CA" sz="1600" dirty="0" smtClean="0"/>
              <a:t>Specific </a:t>
            </a:r>
            <a:r>
              <a:rPr lang="en-CA" sz="1600" dirty="0"/>
              <a:t>dates for three </a:t>
            </a:r>
            <a:r>
              <a:rPr lang="en-CA" sz="1600" dirty="0" smtClean="0"/>
              <a:t> </a:t>
            </a:r>
            <a:r>
              <a:rPr lang="en-CA" sz="1600" dirty="0"/>
              <a:t>types of </a:t>
            </a:r>
            <a:r>
              <a:rPr lang="en-CA" sz="1600" dirty="0" smtClean="0"/>
              <a:t>events: Fracture</a:t>
            </a:r>
            <a:r>
              <a:rPr lang="en-CA" sz="1600" dirty="0"/>
              <a:t>, Open drift or less, Open water/</a:t>
            </a:r>
            <a:r>
              <a:rPr lang="en-CA" sz="1600" dirty="0" err="1"/>
              <a:t>bergy</a:t>
            </a:r>
            <a:r>
              <a:rPr lang="en-CA" sz="1600" dirty="0"/>
              <a:t> </a:t>
            </a:r>
            <a:r>
              <a:rPr lang="en-CA" sz="1600" dirty="0" smtClean="0"/>
              <a:t>water</a:t>
            </a:r>
          </a:p>
          <a:p>
            <a:pPr marL="661988" lvl="2">
              <a:buClr>
                <a:srgbClr val="FF0000"/>
              </a:buClr>
              <a:buSzPct val="120000"/>
              <a:buFontTx/>
              <a:buChar char="•"/>
            </a:pPr>
            <a:r>
              <a:rPr lang="en-CA" sz="1600" dirty="0"/>
              <a:t>Text description of end of winter ice condition and predicted ice conditions throughout the summer </a:t>
            </a:r>
            <a:r>
              <a:rPr lang="en-CA" sz="1600" dirty="0" smtClean="0"/>
              <a:t>season</a:t>
            </a:r>
          </a:p>
          <a:p>
            <a:pPr marL="479425" lvl="2" indent="0">
              <a:buClr>
                <a:srgbClr val="FF0000"/>
              </a:buClr>
              <a:buSzPct val="120000"/>
              <a:buNone/>
            </a:pPr>
            <a:endParaRPr lang="en-CA" sz="800" dirty="0"/>
          </a:p>
          <a:p>
            <a:r>
              <a:rPr lang="en-CA" sz="1800" dirty="0" smtClean="0"/>
              <a:t>Outlook </a:t>
            </a:r>
            <a:r>
              <a:rPr lang="en-CA" sz="1800" dirty="0"/>
              <a:t>based on:</a:t>
            </a:r>
          </a:p>
          <a:p>
            <a:pPr marL="0" indent="0">
              <a:buNone/>
            </a:pPr>
            <a:r>
              <a:rPr lang="en-CA" sz="1800" dirty="0"/>
              <a:t>	</a:t>
            </a:r>
            <a:r>
              <a:rPr lang="en-CA" sz="1600" dirty="0"/>
              <a:t>- past winter/spring air temperature</a:t>
            </a:r>
          </a:p>
          <a:p>
            <a:pPr marL="0" indent="0">
              <a:buNone/>
            </a:pPr>
            <a:r>
              <a:rPr lang="en-CA" sz="1600" dirty="0"/>
              <a:t>	- station ice thickness and current ice conditions</a:t>
            </a:r>
          </a:p>
          <a:p>
            <a:pPr marL="0" indent="0">
              <a:buNone/>
            </a:pPr>
            <a:r>
              <a:rPr lang="en-CA" sz="1600" dirty="0"/>
              <a:t>	- summer air temperature outlook</a:t>
            </a:r>
          </a:p>
          <a:p>
            <a:pPr marL="0" indent="0">
              <a:buNone/>
            </a:pPr>
            <a:r>
              <a:rPr lang="en-CA" sz="1600" dirty="0"/>
              <a:t>	- predictions from statistical/empirical </a:t>
            </a:r>
            <a:r>
              <a:rPr lang="en-CA" sz="1600" dirty="0" smtClean="0"/>
              <a:t>models</a:t>
            </a:r>
          </a:p>
          <a:p>
            <a:pPr marL="0" indent="0">
              <a:buNone/>
            </a:pPr>
            <a:endParaRPr lang="en-CA" sz="800" dirty="0" smtClean="0"/>
          </a:p>
          <a:p>
            <a:endParaRPr lang="en-CA" sz="1800" dirty="0"/>
          </a:p>
          <a:p>
            <a:pPr marL="0" indent="0">
              <a:buNone/>
            </a:pPr>
            <a:endParaRPr lang="en-CA" sz="1800" dirty="0"/>
          </a:p>
          <a:p>
            <a:pPr>
              <a:buNone/>
            </a:pPr>
            <a:endParaRPr lang="en-CA" sz="1800" dirty="0" smtClean="0"/>
          </a:p>
          <a:p>
            <a:pPr>
              <a:buNone/>
            </a:pPr>
            <a:endParaRPr lang="en-CA" sz="1800" dirty="0" smtClean="0"/>
          </a:p>
          <a:p>
            <a:pPr marL="477837" lvl="1" indent="0">
              <a:buNone/>
            </a:pPr>
            <a:endParaRPr lang="en-CA" kern="0" dirty="0" smtClean="0"/>
          </a:p>
          <a:p>
            <a:pPr marL="477837" lvl="1" indent="0">
              <a:buNone/>
            </a:pPr>
            <a:endParaRPr lang="en-CA" kern="0" dirty="0" smtClean="0"/>
          </a:p>
          <a:p>
            <a:pPr marL="0" indent="0">
              <a:buFontTx/>
              <a:buNone/>
            </a:pPr>
            <a:endParaRPr lang="en-CA" kern="0" dirty="0" smtClean="0"/>
          </a:p>
          <a:p>
            <a:pPr marL="0" indent="0">
              <a:buFontTx/>
              <a:buNone/>
            </a:pPr>
            <a:endParaRPr lang="en-CA" kern="0" dirty="0" smtClean="0"/>
          </a:p>
          <a:p>
            <a:pPr marL="0" indent="0">
              <a:buFontTx/>
              <a:buNone/>
            </a:pPr>
            <a:endParaRPr lang="en-US" kern="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8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70"/>
    </mc:Choice>
    <mc:Fallback xmlns="">
      <p:transition spd="slow" advTm="113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143000"/>
          </a:xfrm>
        </p:spPr>
        <p:txBody>
          <a:bodyPr/>
          <a:lstStyle/>
          <a:p>
            <a:r>
              <a:rPr lang="en-CA" dirty="0" smtClean="0"/>
              <a:t>Current techniques: Industry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CA" sz="2400" dirty="0"/>
              <a:t>Interviews: Seasonal forecasts are not being used to inform decisions: too broad in scale, issued to late in the season, skill too </a:t>
            </a:r>
            <a:r>
              <a:rPr lang="en-CA" sz="2400" dirty="0" smtClean="0"/>
              <a:t>low</a:t>
            </a:r>
          </a:p>
          <a:p>
            <a:r>
              <a:rPr lang="en-CA" sz="2400" dirty="0" smtClean="0"/>
              <a:t>Stakeholders looking for ice information to inform decision</a:t>
            </a:r>
          </a:p>
          <a:p>
            <a:r>
              <a:rPr lang="en-CA" sz="2400" dirty="0" smtClean="0"/>
              <a:t>In-house techniques:</a:t>
            </a:r>
          </a:p>
          <a:p>
            <a:pPr lvl="1"/>
            <a:r>
              <a:rPr lang="en-CA" sz="2400" dirty="0" smtClean="0"/>
              <a:t>Climatology: </a:t>
            </a:r>
            <a:r>
              <a:rPr lang="en-CA" sz="2400" dirty="0"/>
              <a:t>median, earliest and latest historical dates of an event</a:t>
            </a:r>
          </a:p>
          <a:p>
            <a:pPr lvl="1"/>
            <a:r>
              <a:rPr lang="en-CA" sz="2400" dirty="0" smtClean="0"/>
              <a:t>Analog approach: </a:t>
            </a:r>
            <a:r>
              <a:rPr lang="en-CA" sz="2400" dirty="0"/>
              <a:t>current conditions are compared to previous years, predictions are based on seasonal progression in analog years</a:t>
            </a:r>
          </a:p>
          <a:p>
            <a:pPr lvl="1"/>
            <a:r>
              <a:rPr lang="en-CA" sz="2400" dirty="0" smtClean="0"/>
              <a:t>Empirical methods: statistical relationship, e.g. FDD and break-up dates</a:t>
            </a:r>
            <a:endParaRPr lang="en-CA" sz="2400" dirty="0"/>
          </a:p>
          <a:p>
            <a:endParaRPr lang="en-CA" dirty="0" smtClean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2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81"/>
    </mc:Choice>
    <mc:Fallback xmlns="">
      <p:transition spd="slow" advTm="106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General comments from interviews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98500" y="134076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CA" sz="2200" dirty="0" smtClean="0"/>
              <a:t>Keen interest in all seasonal and sub-seasonal forecasts even if they don’t inform decision making</a:t>
            </a:r>
          </a:p>
          <a:p>
            <a:pPr marL="0" indent="0">
              <a:buNone/>
            </a:pPr>
            <a:endParaRPr lang="en-CA" sz="1000" dirty="0" smtClean="0"/>
          </a:p>
          <a:p>
            <a:r>
              <a:rPr lang="en-CA" sz="2200" dirty="0" smtClean="0"/>
              <a:t>Without exception, an inherent understanding of the complexity of seasonal forecasting and limits of predictability …. </a:t>
            </a:r>
            <a:r>
              <a:rPr lang="en-CA" sz="2200" dirty="0"/>
              <a:t>e</a:t>
            </a:r>
            <a:r>
              <a:rPr lang="en-CA" sz="2200" dirty="0" smtClean="0"/>
              <a:t>xpectations are reasonable if not pessimistic</a:t>
            </a:r>
          </a:p>
          <a:p>
            <a:endParaRPr lang="en-CA" sz="1000" dirty="0" smtClean="0"/>
          </a:p>
          <a:p>
            <a:r>
              <a:rPr lang="en-CA" sz="2200" dirty="0" smtClean="0"/>
              <a:t>Seasonal forecasts are not being used to inform decisions: issued too late in the season, skill too low</a:t>
            </a:r>
          </a:p>
          <a:p>
            <a:endParaRPr lang="en-CA" sz="1000" dirty="0" smtClean="0"/>
          </a:p>
          <a:p>
            <a:r>
              <a:rPr lang="en-CA" sz="2200" dirty="0"/>
              <a:t>For a forecast to have an </a:t>
            </a:r>
            <a:r>
              <a:rPr lang="en-CA" sz="2200" u="sng" dirty="0"/>
              <a:t>impact on operations</a:t>
            </a:r>
            <a:r>
              <a:rPr lang="en-CA" sz="2200" b="1" u="sng" dirty="0"/>
              <a:t>,</a:t>
            </a:r>
            <a:r>
              <a:rPr lang="en-CA" sz="2200" dirty="0"/>
              <a:t> it would need an established track record and be very </a:t>
            </a:r>
            <a:r>
              <a:rPr lang="en-CA" sz="2200" dirty="0" smtClean="0"/>
              <a:t>accurate</a:t>
            </a:r>
          </a:p>
          <a:p>
            <a:endParaRPr lang="en-CA" sz="1000" dirty="0" smtClean="0"/>
          </a:p>
          <a:p>
            <a:r>
              <a:rPr lang="en-CA" sz="2200" dirty="0" smtClean="0"/>
              <a:t>Seasonal and sub-seasonal forecasting, with a varying range of complexity, is being done within industry</a:t>
            </a:r>
            <a:endParaRPr lang="en-CA" sz="2200" dirty="0"/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pPr marL="0" indent="0">
              <a:buNone/>
            </a:pPr>
            <a:endParaRPr lang="en-CA" dirty="0" smtClean="0"/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7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37"/>
    </mc:Choice>
    <mc:Fallback xmlns="">
      <p:transition spd="slow" advTm="103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340768"/>
            <a:ext cx="8229600" cy="4525963"/>
          </a:xfrm>
        </p:spPr>
        <p:txBody>
          <a:bodyPr/>
          <a:lstStyle/>
          <a:p>
            <a:r>
              <a:rPr lang="en-CA" sz="2200" b="1" dirty="0" smtClean="0"/>
              <a:t>Regional predictability?</a:t>
            </a:r>
          </a:p>
          <a:p>
            <a:pPr marL="0" indent="0">
              <a:buNone/>
            </a:pPr>
            <a:r>
              <a:rPr lang="en-CA" sz="2200" dirty="0"/>
              <a:t>	</a:t>
            </a:r>
            <a:r>
              <a:rPr lang="en-CA" sz="2200" dirty="0" smtClean="0"/>
              <a:t>- moving beyond pan-Arctic extent and area</a:t>
            </a:r>
          </a:p>
          <a:p>
            <a:pPr marL="0" indent="0">
              <a:buNone/>
            </a:pPr>
            <a:endParaRPr lang="en-CA" sz="2200" dirty="0"/>
          </a:p>
          <a:p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endParaRPr lang="en-CA" dirty="0" smtClean="0"/>
          </a:p>
          <a:p>
            <a:endParaRPr lang="en-CA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dirty="0" smtClean="0"/>
              <a:t>SIPN and stakeholder needs</a:t>
            </a:r>
            <a:endParaRPr lang="en-US" sz="3200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66497" y="5013176"/>
            <a:ext cx="1492162" cy="11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arlb-fogo-newfoundland-fishery-200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5013176"/>
            <a:ext cx="1520949" cy="1145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hoto: DES GROSEILLIERS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26049" y="5006268"/>
            <a:ext cx="158417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8" descr="DSCN0029_1"/>
          <p:cNvPicPr>
            <a:picLocks/>
          </p:cNvPicPr>
          <p:nvPr/>
        </p:nvPicPr>
        <p:blipFill>
          <a:blip r:embed="rId8" cstate="print">
            <a:lum contrast="24000"/>
          </a:blip>
          <a:srcRect/>
          <a:stretch>
            <a:fillRect/>
          </a:stretch>
        </p:blipFill>
        <p:spPr bwMode="auto">
          <a:xfrm>
            <a:off x="2699792" y="5013176"/>
            <a:ext cx="1656184" cy="115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450_ap_ship_070419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5577" y="5013177"/>
            <a:ext cx="194421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903" y="2204864"/>
            <a:ext cx="2565322" cy="198229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H="1">
            <a:off x="1979712" y="4187158"/>
            <a:ext cx="2016224" cy="6099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3794001" y="4240127"/>
            <a:ext cx="432048" cy="6099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5364088" y="4187158"/>
            <a:ext cx="2520280" cy="6099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5044033" y="4246007"/>
            <a:ext cx="1008112" cy="6099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4527564" y="4293096"/>
            <a:ext cx="188452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67"/>
    </mc:Choice>
    <mc:Fallback xmlns="">
      <p:transition spd="slow" advTm="39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Outline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11560" y="1340768"/>
            <a:ext cx="8229600" cy="4525963"/>
          </a:xfrm>
        </p:spPr>
        <p:txBody>
          <a:bodyPr/>
          <a:lstStyle/>
          <a:p>
            <a:r>
              <a:rPr lang="en-CA" sz="2200" dirty="0" smtClean="0"/>
              <a:t>Brief overview of industry activity in Canadian ice infested waters (Gulf of St. Lawrence beyond scope)</a:t>
            </a:r>
          </a:p>
          <a:p>
            <a:r>
              <a:rPr lang="en-CA" sz="2200" dirty="0" smtClean="0"/>
              <a:t>Targeted interviews to identify stakeholder needs</a:t>
            </a:r>
          </a:p>
          <a:p>
            <a:r>
              <a:rPr lang="en-CA" sz="2200" dirty="0" smtClean="0"/>
              <a:t>Specific examples of stakeholder needs</a:t>
            </a:r>
          </a:p>
          <a:p>
            <a:r>
              <a:rPr lang="en-CA" sz="2200" dirty="0" smtClean="0"/>
              <a:t>Brief review of how needs are currently met</a:t>
            </a:r>
          </a:p>
          <a:p>
            <a:r>
              <a:rPr lang="en-CA" sz="2200" dirty="0" smtClean="0"/>
              <a:t>General summary </a:t>
            </a:r>
          </a:p>
          <a:p>
            <a:r>
              <a:rPr lang="en-CA" sz="2200" dirty="0" smtClean="0"/>
              <a:t>Suggestions for SIPN</a:t>
            </a:r>
          </a:p>
          <a:p>
            <a:pPr marL="0" indent="0">
              <a:buNone/>
            </a:pPr>
            <a:endParaRPr lang="en-CA" sz="2200" dirty="0" smtClean="0"/>
          </a:p>
          <a:p>
            <a:pPr marL="0" indent="0" algn="ctr">
              <a:buNone/>
            </a:pPr>
            <a:r>
              <a:rPr lang="en-CA" sz="2200" i="1" dirty="0" smtClean="0"/>
              <a:t>Project is a work in progress, a final write-up will made public after circulation to all interview participants</a:t>
            </a:r>
            <a:endParaRPr lang="en-CA" sz="2200" i="1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endParaRPr lang="en-CA" dirty="0" smtClean="0"/>
          </a:p>
          <a:p>
            <a:endParaRPr lang="en-CA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7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02"/>
    </mc:Choice>
    <mc:Fallback xmlns="">
      <p:transition spd="slow" advTm="59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676456" cy="1143000"/>
          </a:xfrm>
        </p:spPr>
        <p:txBody>
          <a:bodyPr/>
          <a:lstStyle/>
          <a:p>
            <a:r>
              <a:rPr lang="en-CA" sz="3200" dirty="0" smtClean="0"/>
              <a:t>SIPN and stakeholder needs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340768"/>
            <a:ext cx="8229600" cy="4525963"/>
          </a:xfrm>
        </p:spPr>
        <p:txBody>
          <a:bodyPr/>
          <a:lstStyle/>
          <a:p>
            <a:r>
              <a:rPr lang="en-CA" sz="2200" b="1" dirty="0" smtClean="0"/>
              <a:t>Predictability at longer lead times?</a:t>
            </a:r>
          </a:p>
          <a:p>
            <a:pPr marL="0" indent="0">
              <a:buNone/>
            </a:pPr>
            <a:endParaRPr lang="en-CA" sz="2200" dirty="0" smtClean="0"/>
          </a:p>
          <a:p>
            <a:pPr marL="0" indent="0">
              <a:buNone/>
            </a:pPr>
            <a:r>
              <a:rPr lang="en-CA" sz="2200" dirty="0" smtClean="0"/>
              <a:t>* planning is done well before SIPN outlook effort begins and official CIS outlook is published (forecasters give presentations to specific groups earlier in the season)</a:t>
            </a:r>
          </a:p>
          <a:p>
            <a:pPr marL="0" indent="0">
              <a:buNone/>
            </a:pPr>
            <a:endParaRPr lang="en-CA" sz="2200" dirty="0"/>
          </a:p>
          <a:p>
            <a:pPr marL="0" indent="0">
              <a:buNone/>
            </a:pPr>
            <a:r>
              <a:rPr lang="en-CA" sz="2200" dirty="0" smtClean="0"/>
              <a:t>* If predictability of ice is low, predictions of other parameters such as NAO which is known to effect ice would be useful.</a:t>
            </a:r>
            <a:endParaRPr lang="en-CA" sz="2200" dirty="0"/>
          </a:p>
          <a:p>
            <a:pPr marL="0" indent="0">
              <a:buNone/>
            </a:pPr>
            <a:endParaRPr lang="en-CA" dirty="0" smtClean="0"/>
          </a:p>
          <a:p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endParaRPr lang="en-CA" dirty="0" smtClean="0"/>
          </a:p>
          <a:p>
            <a:endParaRPr lang="en-CA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9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90"/>
    </mc:Choice>
    <mc:Fallback xmlns="">
      <p:transition spd="slow" advTm="38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340768"/>
            <a:ext cx="8229600" cy="4525963"/>
          </a:xfrm>
        </p:spPr>
        <p:txBody>
          <a:bodyPr/>
          <a:lstStyle/>
          <a:p>
            <a:endParaRPr lang="en-CA" dirty="0" smtClean="0"/>
          </a:p>
          <a:p>
            <a:endParaRPr lang="en-CA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3960" y="141277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pitchFamily="34" charset="0"/>
              <a:buChar char="▪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200" b="1" kern="0" dirty="0" smtClean="0"/>
              <a:t>Predictability of a wider range of sea ice variables?</a:t>
            </a:r>
          </a:p>
          <a:p>
            <a:pPr marL="0" indent="0">
              <a:buFontTx/>
              <a:buNone/>
            </a:pPr>
            <a:endParaRPr lang="en-CA" sz="2200" kern="0" dirty="0" smtClean="0"/>
          </a:p>
          <a:p>
            <a:pPr marL="0" indent="0">
              <a:buNone/>
            </a:pPr>
            <a:r>
              <a:rPr lang="en-CA" sz="2200" kern="0" dirty="0" smtClean="0"/>
              <a:t>* Concentration, area and extent </a:t>
            </a:r>
          </a:p>
          <a:p>
            <a:pPr marL="0" indent="0">
              <a:buNone/>
            </a:pPr>
            <a:r>
              <a:rPr lang="en-CA" sz="2200" kern="0" dirty="0" smtClean="0"/>
              <a:t>not restricted to </a:t>
            </a:r>
            <a:r>
              <a:rPr lang="en-CA" sz="2200" kern="0" dirty="0" err="1" smtClean="0"/>
              <a:t>september</a:t>
            </a:r>
            <a:endParaRPr lang="en-CA" sz="2200" kern="0" dirty="0" smtClean="0"/>
          </a:p>
          <a:p>
            <a:pPr marL="0" indent="0">
              <a:buNone/>
            </a:pPr>
            <a:endParaRPr lang="en-CA" sz="2200" kern="0" dirty="0" smtClean="0"/>
          </a:p>
          <a:p>
            <a:pPr marL="0" indent="0">
              <a:buNone/>
            </a:pPr>
            <a:r>
              <a:rPr lang="en-CA" sz="2200" kern="0" dirty="0" smtClean="0"/>
              <a:t>* Thickness/volume …. level ice</a:t>
            </a:r>
          </a:p>
          <a:p>
            <a:pPr marL="0" indent="0">
              <a:buNone/>
            </a:pPr>
            <a:r>
              <a:rPr lang="en-CA" sz="2200" kern="0" dirty="0" smtClean="0"/>
              <a:t>vs deformed ice</a:t>
            </a:r>
          </a:p>
          <a:p>
            <a:pPr marL="0" indent="0">
              <a:buNone/>
            </a:pPr>
            <a:endParaRPr lang="en-CA" sz="2200" kern="0" dirty="0" smtClean="0"/>
          </a:p>
          <a:p>
            <a:pPr marL="0" indent="0">
              <a:buNone/>
            </a:pPr>
            <a:r>
              <a:rPr lang="en-CA" sz="2200" kern="0" dirty="0" smtClean="0"/>
              <a:t>* ‘</a:t>
            </a:r>
            <a:r>
              <a:rPr lang="en-CA" sz="2200" kern="0" dirty="0" err="1" smtClean="0"/>
              <a:t>Trafficability</a:t>
            </a:r>
            <a:r>
              <a:rPr lang="en-CA" sz="2200" kern="0" dirty="0" smtClean="0"/>
              <a:t>’ – viability of routes; severity of ice conditions effect transit times …. ice strength, ice pressure, ridgin</a:t>
            </a:r>
            <a:r>
              <a:rPr lang="en-CA" sz="2200" kern="0" dirty="0"/>
              <a:t>g</a:t>
            </a:r>
            <a:endParaRPr lang="en-CA" sz="2200" kern="0" dirty="0" smtClean="0"/>
          </a:p>
          <a:p>
            <a:pPr marL="0" indent="0">
              <a:buFontTx/>
              <a:buNone/>
            </a:pPr>
            <a:endParaRPr lang="en-CA" kern="0" dirty="0" smtClean="0"/>
          </a:p>
          <a:p>
            <a:pPr marL="0" indent="0">
              <a:buFontTx/>
              <a:buNone/>
            </a:pPr>
            <a:endParaRPr lang="en-CA" kern="0" dirty="0" smtClean="0"/>
          </a:p>
          <a:p>
            <a:pPr marL="0" indent="0">
              <a:buFontTx/>
              <a:buNone/>
            </a:pPr>
            <a:endParaRPr lang="en-CA" kern="0" dirty="0" smtClean="0"/>
          </a:p>
          <a:p>
            <a:pPr marL="0" indent="0">
              <a:buNone/>
            </a:pPr>
            <a:endParaRPr lang="en-CA" kern="0" dirty="0" smtClean="0"/>
          </a:p>
          <a:p>
            <a:pPr marL="0" indent="0">
              <a:buFontTx/>
              <a:buNone/>
            </a:pPr>
            <a:endParaRPr lang="en-CA" kern="0" dirty="0" smtClean="0"/>
          </a:p>
          <a:p>
            <a:endParaRPr lang="en-CA" kern="0" dirty="0" smtClean="0"/>
          </a:p>
          <a:p>
            <a:endParaRPr lang="en-CA" kern="0" dirty="0" smtClean="0"/>
          </a:p>
          <a:p>
            <a:pPr marL="0" indent="0">
              <a:buFontTx/>
              <a:buNone/>
            </a:pPr>
            <a:endParaRPr lang="en-US" kern="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dirty="0" smtClean="0"/>
              <a:t>SIPN and stakeholder needs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916832"/>
            <a:ext cx="3360374" cy="252028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57"/>
    </mc:Choice>
    <mc:Fallback xmlns="">
      <p:transition spd="slow" advTm="56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340768"/>
            <a:ext cx="8229600" cy="4525963"/>
          </a:xfrm>
        </p:spPr>
        <p:txBody>
          <a:bodyPr/>
          <a:lstStyle/>
          <a:p>
            <a:endParaRPr lang="en-CA" dirty="0" smtClean="0"/>
          </a:p>
          <a:p>
            <a:endParaRPr lang="en-CA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3960" y="149316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pitchFamily="34" charset="0"/>
              <a:buChar char="▪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b="1" kern="0" dirty="0" smtClean="0"/>
              <a:t>Can local observations improve regional predictability?</a:t>
            </a:r>
          </a:p>
          <a:p>
            <a:pPr marL="0" indent="0">
              <a:buFontTx/>
              <a:buNone/>
            </a:pPr>
            <a:endParaRPr lang="en-CA" kern="0" dirty="0" smtClean="0"/>
          </a:p>
          <a:p>
            <a:pPr marL="0" indent="0">
              <a:buNone/>
            </a:pPr>
            <a:endParaRPr lang="en-CA" kern="0" dirty="0" smtClean="0"/>
          </a:p>
          <a:p>
            <a:pPr marL="0" indent="0">
              <a:buFontTx/>
              <a:buNone/>
            </a:pPr>
            <a:endParaRPr lang="en-CA" kern="0" dirty="0" smtClean="0"/>
          </a:p>
          <a:p>
            <a:endParaRPr lang="en-CA" kern="0" dirty="0" smtClean="0"/>
          </a:p>
          <a:p>
            <a:endParaRPr lang="en-CA" kern="0" dirty="0" smtClean="0"/>
          </a:p>
          <a:p>
            <a:pPr marL="0" indent="0">
              <a:buFontTx/>
              <a:buNone/>
            </a:pPr>
            <a:endParaRPr lang="en-US" kern="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dirty="0" smtClean="0"/>
              <a:t>SIPN and stakeholder needs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123576"/>
            <a:ext cx="2030359" cy="229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48880"/>
            <a:ext cx="3456384" cy="317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V="1">
            <a:off x="4009256" y="2924945"/>
            <a:ext cx="2304256" cy="83120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827584" y="5677930"/>
            <a:ext cx="7863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sz="1400" dirty="0" smtClean="0"/>
              <a:t>James M. Hamilton and Merle D. Pittman (2015): Sea-ice freeze-up forecasts with an operational ocean observatory, Atmosphere-Ocean, DOI: 10.1080/07055900.2014.1002447</a:t>
            </a:r>
            <a:endParaRPr lang="en-US" sz="14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5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33"/>
    </mc:Choice>
    <mc:Fallback xmlns="">
      <p:transition spd="slow" advTm="59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/>
          <a:lstStyle/>
          <a:p>
            <a:r>
              <a:rPr lang="en-CA" sz="3200" dirty="0" smtClean="0"/>
              <a:t>Stakeholder engagement in SIPN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340768"/>
            <a:ext cx="8229600" cy="4525963"/>
          </a:xfrm>
        </p:spPr>
        <p:txBody>
          <a:bodyPr/>
          <a:lstStyle/>
          <a:p>
            <a:endParaRPr lang="en-CA" dirty="0" smtClean="0"/>
          </a:p>
          <a:p>
            <a:endParaRPr lang="en-CA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3960" y="149316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pitchFamily="34" charset="0"/>
              <a:buChar char="▪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CA" kern="0" dirty="0" smtClean="0"/>
          </a:p>
          <a:p>
            <a:pPr marL="0" indent="0">
              <a:buFontTx/>
              <a:buNone/>
            </a:pPr>
            <a:endParaRPr lang="en-CA" kern="0" dirty="0" smtClean="0"/>
          </a:p>
          <a:p>
            <a:pPr marL="0" indent="0">
              <a:buFontTx/>
              <a:buNone/>
            </a:pPr>
            <a:endParaRPr lang="en-CA" kern="0" dirty="0" smtClean="0"/>
          </a:p>
          <a:p>
            <a:pPr marL="0" indent="0">
              <a:buFontTx/>
              <a:buNone/>
            </a:pPr>
            <a:endParaRPr lang="en-CA" kern="0" dirty="0" smtClean="0"/>
          </a:p>
          <a:p>
            <a:pPr marL="0" indent="0">
              <a:buNone/>
            </a:pPr>
            <a:endParaRPr lang="en-CA" kern="0" dirty="0" smtClean="0"/>
          </a:p>
          <a:p>
            <a:pPr marL="0" indent="0">
              <a:buFontTx/>
              <a:buNone/>
            </a:pPr>
            <a:endParaRPr lang="en-CA" kern="0" dirty="0" smtClean="0"/>
          </a:p>
          <a:p>
            <a:endParaRPr lang="en-CA" kern="0" dirty="0" smtClean="0"/>
          </a:p>
          <a:p>
            <a:endParaRPr lang="en-CA" kern="0" dirty="0" smtClean="0"/>
          </a:p>
          <a:p>
            <a:pPr marL="0" indent="0">
              <a:buFontTx/>
              <a:buNone/>
            </a:pPr>
            <a:endParaRPr lang="en-US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916360" y="164556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pitchFamily="34" charset="0"/>
              <a:buChar char="▪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CA" kern="0" dirty="0" smtClean="0"/>
          </a:p>
          <a:p>
            <a:pPr marL="0" indent="0">
              <a:buNone/>
            </a:pPr>
            <a:endParaRPr lang="en-CA" kern="0" dirty="0" smtClean="0"/>
          </a:p>
          <a:p>
            <a:pPr marL="0" indent="0">
              <a:buFontTx/>
              <a:buNone/>
            </a:pPr>
            <a:endParaRPr lang="en-CA" kern="0" dirty="0" smtClean="0"/>
          </a:p>
          <a:p>
            <a:endParaRPr lang="en-CA" kern="0" dirty="0" smtClean="0"/>
          </a:p>
          <a:p>
            <a:endParaRPr lang="en-CA" kern="0" dirty="0" smtClean="0"/>
          </a:p>
          <a:p>
            <a:pPr marL="0" indent="0">
              <a:buFontTx/>
              <a:buNone/>
            </a:pPr>
            <a:endParaRPr lang="en-US" kern="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30335" y="1658279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pitchFamily="34" charset="0"/>
              <a:buChar char="▪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200" b="1" kern="0" dirty="0" smtClean="0"/>
              <a:t>Informal partnerships between individual scientists and end-users?</a:t>
            </a:r>
          </a:p>
          <a:p>
            <a:pPr lvl="1">
              <a:buFont typeface="Arial" charset="0"/>
              <a:buChar char="•"/>
            </a:pPr>
            <a:r>
              <a:rPr lang="en-CA" sz="2200" kern="0" dirty="0" smtClean="0"/>
              <a:t>Evaluate model products and provide feedback</a:t>
            </a:r>
          </a:p>
          <a:p>
            <a:pPr lvl="1">
              <a:buFont typeface="Arial" charset="0"/>
              <a:buChar char="•"/>
            </a:pPr>
            <a:r>
              <a:rPr lang="en-CA" sz="2200" kern="0" dirty="0" smtClean="0"/>
              <a:t>Articulate specific needs to aid in decision making</a:t>
            </a:r>
          </a:p>
          <a:p>
            <a:pPr marL="0" indent="0">
              <a:buFontTx/>
              <a:buNone/>
            </a:pPr>
            <a:endParaRPr lang="en-CA" sz="2200" kern="0" dirty="0" smtClean="0"/>
          </a:p>
          <a:p>
            <a:r>
              <a:rPr lang="en-CA" sz="2200" b="1" kern="0" dirty="0" smtClean="0"/>
              <a:t>Webinar by stakeholders to communicate needs directly?</a:t>
            </a:r>
          </a:p>
          <a:p>
            <a:endParaRPr lang="en-CA" kern="0" dirty="0"/>
          </a:p>
          <a:p>
            <a:endParaRPr lang="en-CA" kern="0" dirty="0"/>
          </a:p>
          <a:p>
            <a:endParaRPr lang="en-CA" kern="0" dirty="0" smtClean="0"/>
          </a:p>
          <a:p>
            <a:endParaRPr lang="en-CA" kern="0" dirty="0" smtClean="0"/>
          </a:p>
          <a:p>
            <a:pPr marL="0" indent="0">
              <a:buFontTx/>
              <a:buNone/>
            </a:pPr>
            <a:endParaRPr lang="en-US" kern="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2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71"/>
    </mc:Choice>
    <mc:Fallback xmlns="">
      <p:transition spd="slow" advTm="128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/>
          <a:lstStyle/>
          <a:p>
            <a:r>
              <a:rPr lang="en-CA" sz="3200" dirty="0" smtClean="0"/>
              <a:t>Next Steps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340768"/>
            <a:ext cx="8229600" cy="4525963"/>
          </a:xfrm>
        </p:spPr>
        <p:txBody>
          <a:bodyPr/>
          <a:lstStyle/>
          <a:p>
            <a:endParaRPr lang="en-CA" dirty="0" smtClean="0"/>
          </a:p>
          <a:p>
            <a:endParaRPr lang="en-CA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3960" y="149316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pitchFamily="34" charset="0"/>
              <a:buChar char="▪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CA" kern="0" dirty="0" smtClean="0"/>
          </a:p>
          <a:p>
            <a:pPr marL="0" indent="0">
              <a:buFontTx/>
              <a:buNone/>
            </a:pPr>
            <a:endParaRPr lang="en-CA" kern="0" dirty="0" smtClean="0"/>
          </a:p>
          <a:p>
            <a:pPr marL="0" indent="0">
              <a:buFontTx/>
              <a:buNone/>
            </a:pPr>
            <a:endParaRPr lang="en-CA" kern="0" dirty="0" smtClean="0"/>
          </a:p>
          <a:p>
            <a:pPr marL="0" indent="0">
              <a:buFontTx/>
              <a:buNone/>
            </a:pPr>
            <a:endParaRPr lang="en-CA" kern="0" dirty="0" smtClean="0"/>
          </a:p>
          <a:p>
            <a:pPr marL="0" indent="0">
              <a:buNone/>
            </a:pPr>
            <a:endParaRPr lang="en-CA" kern="0" dirty="0" smtClean="0"/>
          </a:p>
          <a:p>
            <a:pPr marL="0" indent="0">
              <a:buFontTx/>
              <a:buNone/>
            </a:pPr>
            <a:endParaRPr lang="en-CA" kern="0" dirty="0" smtClean="0"/>
          </a:p>
          <a:p>
            <a:endParaRPr lang="en-CA" kern="0" dirty="0" smtClean="0"/>
          </a:p>
          <a:p>
            <a:endParaRPr lang="en-CA" kern="0" dirty="0" smtClean="0"/>
          </a:p>
          <a:p>
            <a:pPr marL="0" indent="0">
              <a:buFontTx/>
              <a:buNone/>
            </a:pPr>
            <a:endParaRPr lang="en-US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916360" y="164556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pitchFamily="34" charset="0"/>
              <a:buChar char="▪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kern="0" dirty="0" smtClean="0"/>
              <a:t>Complete interviews within the coming weeks</a:t>
            </a:r>
          </a:p>
          <a:p>
            <a:r>
              <a:rPr lang="en-CA" kern="0" dirty="0" smtClean="0"/>
              <a:t>Summarize key results more formally / citeable reference</a:t>
            </a:r>
          </a:p>
          <a:p>
            <a:pPr lvl="1"/>
            <a:r>
              <a:rPr lang="en-CA" kern="0" dirty="0" smtClean="0"/>
              <a:t>Draft will be circulated to participants for comments/approval</a:t>
            </a:r>
          </a:p>
          <a:p>
            <a:pPr marL="477837" lvl="1" indent="0" algn="ctr">
              <a:buNone/>
            </a:pPr>
            <a:endParaRPr lang="en-CA" kern="0" dirty="0"/>
          </a:p>
          <a:p>
            <a:pPr marL="477837" lvl="1" indent="0">
              <a:buNone/>
            </a:pPr>
            <a:r>
              <a:rPr lang="en-CA" b="1" i="1" kern="0" dirty="0" smtClean="0">
                <a:solidFill>
                  <a:srgbClr val="C00000"/>
                </a:solidFill>
              </a:rPr>
              <a:t>                    Thank you!!</a:t>
            </a:r>
          </a:p>
          <a:p>
            <a:pPr marL="477837" lvl="1" indent="0" algn="ctr">
              <a:buNone/>
            </a:pPr>
            <a:endParaRPr lang="en-CA" b="1" i="1" kern="0" dirty="0">
              <a:solidFill>
                <a:srgbClr val="C00000"/>
              </a:solidFill>
            </a:endParaRPr>
          </a:p>
          <a:p>
            <a:pPr marL="477837" lvl="1" indent="0" algn="ctr">
              <a:buNone/>
            </a:pPr>
            <a:r>
              <a:rPr lang="en-CA" b="1" i="1" kern="0" dirty="0" smtClean="0">
                <a:solidFill>
                  <a:srgbClr val="C00000"/>
                </a:solidFill>
              </a:rPr>
              <a:t>If you have any questions/comments please do not hesitate to contact me.</a:t>
            </a:r>
          </a:p>
          <a:p>
            <a:pPr marL="477837" lvl="1" indent="0" algn="ctr">
              <a:buNone/>
            </a:pPr>
            <a:endParaRPr lang="en-CA" b="1" i="1" kern="0" dirty="0" smtClean="0">
              <a:solidFill>
                <a:srgbClr val="C00000"/>
              </a:solidFill>
            </a:endParaRPr>
          </a:p>
          <a:p>
            <a:pPr marL="477837" lvl="1" indent="0" algn="ctr">
              <a:buNone/>
            </a:pPr>
            <a:r>
              <a:rPr lang="en-CA" b="1" i="1" kern="0" dirty="0" smtClean="0">
                <a:solidFill>
                  <a:srgbClr val="C00000"/>
                </a:solidFill>
              </a:rPr>
              <a:t>			Adrienne Tivy</a:t>
            </a:r>
          </a:p>
          <a:p>
            <a:pPr marL="477837" lvl="1" indent="0">
              <a:buNone/>
            </a:pPr>
            <a:r>
              <a:rPr lang="en-CA" b="1" i="1" kern="0" dirty="0">
                <a:solidFill>
                  <a:srgbClr val="C00000"/>
                </a:solidFill>
              </a:rPr>
              <a:t> </a:t>
            </a:r>
            <a:r>
              <a:rPr lang="en-CA" b="1" i="1" kern="0" dirty="0" smtClean="0">
                <a:solidFill>
                  <a:srgbClr val="C00000"/>
                </a:solidFill>
              </a:rPr>
              <a:t>                                                         adrienne.tivy@ec.gc.ca</a:t>
            </a:r>
          </a:p>
          <a:p>
            <a:pPr marL="477837" lvl="1" indent="0">
              <a:buNone/>
            </a:pPr>
            <a:r>
              <a:rPr lang="en-CA" b="1" i="1" kern="0" dirty="0" smtClean="0">
                <a:solidFill>
                  <a:srgbClr val="C00000"/>
                </a:solidFill>
              </a:rPr>
              <a:t>			                         613-996-5099</a:t>
            </a:r>
          </a:p>
          <a:p>
            <a:pPr marL="0" indent="0">
              <a:buFontTx/>
              <a:buNone/>
            </a:pPr>
            <a:endParaRPr lang="en-CA" kern="0" dirty="0" smtClean="0"/>
          </a:p>
          <a:p>
            <a:pPr marL="0" indent="0">
              <a:buFontTx/>
              <a:buNone/>
            </a:pPr>
            <a:endParaRPr lang="en-CA" kern="0" dirty="0" smtClean="0"/>
          </a:p>
          <a:p>
            <a:pPr marL="0" indent="0">
              <a:buFontTx/>
              <a:buNone/>
            </a:pPr>
            <a:endParaRPr lang="en-CA" kern="0" dirty="0" smtClean="0"/>
          </a:p>
          <a:p>
            <a:pPr marL="0" indent="0">
              <a:buFontTx/>
              <a:buNone/>
            </a:pPr>
            <a:endParaRPr lang="en-CA" kern="0" dirty="0" smtClean="0"/>
          </a:p>
          <a:p>
            <a:pPr marL="0" indent="0">
              <a:buNone/>
            </a:pPr>
            <a:endParaRPr lang="en-CA" kern="0" dirty="0" smtClean="0"/>
          </a:p>
          <a:p>
            <a:pPr marL="0" indent="0">
              <a:buFontTx/>
              <a:buNone/>
            </a:pPr>
            <a:endParaRPr lang="en-CA" kern="0" dirty="0" smtClean="0"/>
          </a:p>
          <a:p>
            <a:endParaRPr lang="en-CA" kern="0" dirty="0" smtClean="0"/>
          </a:p>
          <a:p>
            <a:endParaRPr lang="en-CA" kern="0" dirty="0" smtClean="0"/>
          </a:p>
          <a:p>
            <a:pPr marL="0" indent="0">
              <a:buFontTx/>
              <a:buNone/>
            </a:pPr>
            <a:endParaRPr lang="en-US" kern="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8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37"/>
    </mc:Choice>
    <mc:Fallback xmlns="">
      <p:transition spd="slow" advTm="33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Shipping in Canada’s Arctic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5021" y="1916832"/>
            <a:ext cx="3600400" cy="4525963"/>
          </a:xfrm>
        </p:spPr>
        <p:txBody>
          <a:bodyPr/>
          <a:lstStyle/>
          <a:p>
            <a:r>
              <a:rPr lang="en-CA" sz="2200" dirty="0" smtClean="0"/>
              <a:t>Arctic only</a:t>
            </a:r>
          </a:p>
          <a:p>
            <a:r>
              <a:rPr lang="en-CA" sz="2200" dirty="0" smtClean="0"/>
              <a:t>Churchill shipping is in open water</a:t>
            </a:r>
          </a:p>
          <a:p>
            <a:r>
              <a:rPr lang="en-CA" sz="2200" dirty="0" smtClean="0"/>
              <a:t>Mining = FEDNAV</a:t>
            </a:r>
          </a:p>
          <a:p>
            <a:r>
              <a:rPr lang="en-CA" sz="2200" dirty="0" smtClean="0"/>
              <a:t>Greatest increase in short-term is expected to be mining industry</a:t>
            </a:r>
          </a:p>
          <a:p>
            <a:r>
              <a:rPr lang="en-CA" sz="2200" dirty="0" err="1" smtClean="0"/>
              <a:t>Fednav</a:t>
            </a:r>
            <a:r>
              <a:rPr lang="en-CA" sz="2200" dirty="0" smtClean="0"/>
              <a:t> NWP in 2014</a:t>
            </a:r>
          </a:p>
          <a:p>
            <a:pPr marL="0" indent="0">
              <a:buNone/>
            </a:pPr>
            <a:endParaRPr lang="en-CA" sz="2200" dirty="0" smtClean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181271"/>
              </p:ext>
            </p:extLst>
          </p:nvPr>
        </p:nvGraphicFramePr>
        <p:xfrm>
          <a:off x="899592" y="1556792"/>
          <a:ext cx="4752528" cy="3822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8049"/>
                <a:gridCol w="2154479"/>
              </a:tblGrid>
              <a:tr h="475449">
                <a:tc>
                  <a:txBody>
                    <a:bodyPr/>
                    <a:lstStyle/>
                    <a:p>
                      <a:r>
                        <a:rPr lang="en-CA" dirty="0" smtClean="0"/>
                        <a:t>Type of Shipping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Transits 2010</a:t>
                      </a:r>
                      <a:endParaRPr lang="en-US" dirty="0"/>
                    </a:p>
                  </a:txBody>
                  <a:tcPr/>
                </a:tc>
              </a:tr>
              <a:tr h="475449">
                <a:tc>
                  <a:txBody>
                    <a:bodyPr/>
                    <a:lstStyle/>
                    <a:p>
                      <a:r>
                        <a:rPr lang="en-CA" dirty="0" smtClean="0"/>
                        <a:t>Supply</a:t>
                      </a:r>
                      <a:r>
                        <a:rPr lang="en-CA" baseline="0" dirty="0" smtClean="0"/>
                        <a:t> ships for Arctic communities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30 cargo; 26 fuel</a:t>
                      </a:r>
                      <a:endParaRPr lang="en-US" dirty="0"/>
                    </a:p>
                  </a:txBody>
                  <a:tcPr/>
                </a:tc>
              </a:tr>
              <a:tr h="475449">
                <a:tc>
                  <a:txBody>
                    <a:bodyPr/>
                    <a:lstStyle/>
                    <a:p>
                      <a:r>
                        <a:rPr lang="en-CA" dirty="0" smtClean="0"/>
                        <a:t>Mining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7 cargo;</a:t>
                      </a:r>
                      <a:r>
                        <a:rPr lang="en-CA" baseline="0" dirty="0" smtClean="0"/>
                        <a:t> 2 fuel</a:t>
                      </a:r>
                      <a:endParaRPr lang="en-US" dirty="0"/>
                    </a:p>
                  </a:txBody>
                  <a:tcPr/>
                </a:tc>
              </a:tr>
              <a:tr h="475449">
                <a:tc>
                  <a:txBody>
                    <a:bodyPr/>
                    <a:lstStyle/>
                    <a:p>
                      <a:r>
                        <a:rPr lang="en-CA" dirty="0" smtClean="0"/>
                        <a:t>Oil and gas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475449">
                <a:tc>
                  <a:txBody>
                    <a:bodyPr/>
                    <a:lstStyle/>
                    <a:p>
                      <a:r>
                        <a:rPr lang="en-CA" dirty="0" smtClean="0"/>
                        <a:t>Tourism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18</a:t>
                      </a:r>
                      <a:endParaRPr lang="en-US" dirty="0"/>
                    </a:p>
                  </a:txBody>
                  <a:tcPr/>
                </a:tc>
              </a:tr>
              <a:tr h="475449">
                <a:tc>
                  <a:txBody>
                    <a:bodyPr/>
                    <a:lstStyle/>
                    <a:p>
                      <a:r>
                        <a:rPr lang="en-CA" dirty="0" smtClean="0"/>
                        <a:t>Wheat – port of Churchill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22</a:t>
                      </a:r>
                      <a:endParaRPr lang="en-US" dirty="0"/>
                    </a:p>
                  </a:txBody>
                  <a:tcPr/>
                </a:tc>
              </a:tr>
              <a:tr h="475449">
                <a:tc>
                  <a:txBody>
                    <a:bodyPr/>
                    <a:lstStyle/>
                    <a:p>
                      <a:r>
                        <a:rPr lang="en-CA" dirty="0" smtClean="0"/>
                        <a:t>Northwest</a:t>
                      </a:r>
                      <a:r>
                        <a:rPr lang="en-CA" baseline="0" dirty="0" smtClean="0"/>
                        <a:t> passage transits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39952" y="5373215"/>
            <a:ext cx="1537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[</a:t>
            </a:r>
            <a:r>
              <a:rPr lang="en-CA" sz="1400" dirty="0" smtClean="0"/>
              <a:t>data from WWF]</a:t>
            </a:r>
            <a:endParaRPr lang="en-US" sz="14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24"/>
    </mc:Choice>
    <mc:Fallback xmlns="">
      <p:transition spd="slow" advTm="53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Shipping in Canada’s Arctic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/>
          <a:lstStyle/>
          <a:p>
            <a:r>
              <a:rPr lang="en-CA" sz="2200" dirty="0" smtClean="0"/>
              <a:t>Community re-supply in summer</a:t>
            </a:r>
          </a:p>
          <a:p>
            <a:pPr marL="0" indent="0">
              <a:buNone/>
            </a:pPr>
            <a:endParaRPr lang="en-CA" dirty="0" smtClean="0"/>
          </a:p>
          <a:p>
            <a:endParaRPr lang="en-US" dirty="0"/>
          </a:p>
        </p:txBody>
      </p:sp>
      <p:pic>
        <p:nvPicPr>
          <p:cNvPr id="5" name="Picture 4" descr="C:\Users\tivya\Desktop\webinar\shipping_routes\arctic_routes_amsr_500dpi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906" y="1844824"/>
            <a:ext cx="5751094" cy="501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4" y="2349691"/>
            <a:ext cx="3287376" cy="254024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58"/>
    </mc:Choice>
    <mc:Fallback xmlns="">
      <p:transition spd="slow" advTm="55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Shipping in Canada’s Arctic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CA" sz="2200" dirty="0"/>
              <a:t>FEDNAV has </a:t>
            </a:r>
            <a:r>
              <a:rPr lang="en-CA" sz="2200" dirty="0" smtClean="0"/>
              <a:t>year-round </a:t>
            </a:r>
            <a:r>
              <a:rPr lang="en-CA" sz="2200" dirty="0"/>
              <a:t>shipping to </a:t>
            </a:r>
            <a:r>
              <a:rPr lang="en-CA" sz="2200" dirty="0" smtClean="0"/>
              <a:t>Raglan</a:t>
            </a:r>
            <a:r>
              <a:rPr lang="en-CA" sz="2200" dirty="0"/>
              <a:t>, </a:t>
            </a:r>
            <a:r>
              <a:rPr lang="en-CA" sz="2200" dirty="0" err="1"/>
              <a:t>Voisey’s</a:t>
            </a:r>
            <a:r>
              <a:rPr lang="en-CA" sz="2200" dirty="0"/>
              <a:t> </a:t>
            </a:r>
            <a:r>
              <a:rPr lang="en-CA" sz="2200" dirty="0" smtClean="0"/>
              <a:t>Bay and </a:t>
            </a:r>
            <a:r>
              <a:rPr lang="en-CA" sz="2200" dirty="0"/>
              <a:t>Mary River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38" y="2470742"/>
            <a:ext cx="5471815" cy="422822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8100392" y="5265204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6555640" y="4096283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194276" y="5085184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557" y="4855367"/>
            <a:ext cx="2099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/>
              <a:t>RAGLAN MINE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516216" y="5301208"/>
            <a:ext cx="2099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/>
              <a:t>VOISEY’S BAY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932040" y="3824510"/>
            <a:ext cx="2099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/>
              <a:t>MARY RIVER</a:t>
            </a:r>
            <a:endParaRPr lang="en-US" sz="1400" b="1" dirty="0"/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1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03"/>
    </mc:Choice>
    <mc:Fallback xmlns="">
      <p:transition spd="slow" advTm="42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Shipping in Canada’s Arctic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CA" sz="2200" dirty="0" smtClean="0"/>
              <a:t>Wheat shipments from the Port of Churchill – summer only; open water</a:t>
            </a:r>
            <a:endParaRPr lang="en-CA" sz="2200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640" y="2420888"/>
            <a:ext cx="5218463" cy="4032448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 bwMode="auto">
          <a:xfrm flipH="1">
            <a:off x="6225460" y="5593070"/>
            <a:ext cx="72008" cy="5400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76056" y="5710657"/>
            <a:ext cx="2099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/>
              <a:t>CHURCHILL</a:t>
            </a:r>
            <a:endParaRPr lang="en-US" sz="1400" b="1" dirty="0"/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6333389" y="4869160"/>
            <a:ext cx="683807" cy="7200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7103665" y="4862264"/>
            <a:ext cx="7086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53"/>
    </mc:Choice>
    <mc:Fallback xmlns="">
      <p:transition spd="slow" advTm="23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Offshore oil production in NFLD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CA" dirty="0" smtClean="0"/>
          </a:p>
          <a:p>
            <a:endParaRPr lang="en-US" dirty="0"/>
          </a:p>
        </p:txBody>
      </p:sp>
      <p:pic>
        <p:nvPicPr>
          <p:cNvPr id="2050" name="Picture 2" descr="C:\Users\tivya\Desktop\webinar\eastcoast_activity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988840"/>
            <a:ext cx="421063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56" y="1340768"/>
            <a:ext cx="3870179" cy="2990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76" y="3361004"/>
            <a:ext cx="2702224" cy="349699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3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01"/>
    </mc:Choice>
    <mc:Fallback xmlns="">
      <p:transition spd="slow" advTm="58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Oil and gas exploration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CA" sz="2200" dirty="0" smtClean="0"/>
              <a:t>Renewed interested in Beaufort Sea</a:t>
            </a:r>
          </a:p>
          <a:p>
            <a:r>
              <a:rPr lang="en-CA" sz="2200" dirty="0" smtClean="0"/>
              <a:t>Interest in Labrador Coast </a:t>
            </a:r>
          </a:p>
          <a:p>
            <a:r>
              <a:rPr lang="en-CA" sz="2200" dirty="0" smtClean="0"/>
              <a:t>NE/NW Greenland … Canadian companies involved</a:t>
            </a:r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1026" name="Picture 2" descr="http://wp.canatec.ca/wp-content/uploads/2011/03/MolikpaqDrillStructure-BeaufortSea-Beaudri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8933"/>
            <a:ext cx="4131121" cy="283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18933"/>
            <a:ext cx="3779700" cy="28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93"/>
    </mc:Choice>
    <mc:Fallback xmlns="">
      <p:transition spd="slow" advTm="33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Targeted Interviews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55576" y="1340768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CA" dirty="0" smtClean="0"/>
              <a:t>Decision makers / planners / ice management</a:t>
            </a:r>
          </a:p>
          <a:p>
            <a:r>
              <a:rPr lang="en-CA" dirty="0" smtClean="0"/>
              <a:t>10 so far</a:t>
            </a:r>
          </a:p>
          <a:p>
            <a:r>
              <a:rPr lang="en-CA" dirty="0" smtClean="0"/>
              <a:t>FEDNAV, retired CCG captains, Husky, Chevron, Shell, Crowley</a:t>
            </a:r>
          </a:p>
          <a:p>
            <a:r>
              <a:rPr lang="en-CA" dirty="0" smtClean="0"/>
              <a:t> consulting ice experts – experience from Beaufort days, work as ice advisors to industry </a:t>
            </a:r>
          </a:p>
          <a:p>
            <a:r>
              <a:rPr lang="en-CA" dirty="0" smtClean="0"/>
              <a:t>all had at least 20 years experience, most 30+</a:t>
            </a:r>
          </a:p>
          <a:p>
            <a:r>
              <a:rPr lang="en-CA" dirty="0" smtClean="0"/>
              <a:t>Unstructured interview but asked everyone:</a:t>
            </a:r>
          </a:p>
          <a:p>
            <a:pPr lvl="1"/>
            <a:r>
              <a:rPr lang="en-CA" i="1" dirty="0" smtClean="0"/>
              <a:t>“ How do you use current operational products?”</a:t>
            </a:r>
          </a:p>
          <a:p>
            <a:pPr lvl="1"/>
            <a:r>
              <a:rPr lang="en-CA" i="1" dirty="0" smtClean="0"/>
              <a:t>“Are you aware of SIPN, if yes how do you use the predictions?”</a:t>
            </a:r>
          </a:p>
          <a:p>
            <a:pPr lvl="1"/>
            <a:r>
              <a:rPr lang="en-CA" i="1" dirty="0" smtClean="0"/>
              <a:t>“What seasonal forecast products would have a direct impact on decision making?”</a:t>
            </a:r>
          </a:p>
          <a:p>
            <a:pPr marL="0" indent="0">
              <a:buNone/>
            </a:pPr>
            <a:endParaRPr lang="en-CA" dirty="0" smtClean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2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829"/>
    </mc:Choice>
    <mc:Fallback xmlns="">
      <p:transition spd="slow" advTm="135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248</TotalTime>
  <Words>1333</Words>
  <Application>Microsoft Office PowerPoint</Application>
  <PresentationFormat>On-screen Show (4:3)</PresentationFormat>
  <Paragraphs>285</Paragraphs>
  <Slides>24</Slides>
  <Notes>23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Blank</vt:lpstr>
      <vt:lpstr>PowerPoint Presentation</vt:lpstr>
      <vt:lpstr>Outline</vt:lpstr>
      <vt:lpstr>Shipping in Canada’s Arctic</vt:lpstr>
      <vt:lpstr>Shipping in Canada’s Arctic</vt:lpstr>
      <vt:lpstr>Shipping in Canada’s Arctic</vt:lpstr>
      <vt:lpstr>Shipping in Canada’s Arctic</vt:lpstr>
      <vt:lpstr>Offshore oil production in NFLD</vt:lpstr>
      <vt:lpstr>Oil and gas exploration</vt:lpstr>
      <vt:lpstr>Targeted Interviews</vt:lpstr>
      <vt:lpstr>PowerPoint Presentation</vt:lpstr>
      <vt:lpstr>Need for seasonal forecasts (shipping): inform negotiation between local communities and mine operator on winter shipping closure dates</vt:lpstr>
      <vt:lpstr>Need for seasonal forecasts (shipping): inform negotiation between local communities and mine operator on winter shipping closure dates</vt:lpstr>
      <vt:lpstr>Need for seasonal forecasts (offshore platforms): planning ice management</vt:lpstr>
      <vt:lpstr>PowerPoint Presentation</vt:lpstr>
      <vt:lpstr>PowerPoint Presentation</vt:lpstr>
      <vt:lpstr>Current products / techniques: Gov’t</vt:lpstr>
      <vt:lpstr>Current techniques: Industry</vt:lpstr>
      <vt:lpstr>General comments from interviews</vt:lpstr>
      <vt:lpstr>SIPN and stakeholder needs</vt:lpstr>
      <vt:lpstr>SIPN and stakeholder needs</vt:lpstr>
      <vt:lpstr>SIPN and stakeholder needs</vt:lpstr>
      <vt:lpstr>SIPN and stakeholder needs</vt:lpstr>
      <vt:lpstr>Stakeholder engagement in SIPN</vt:lpstr>
      <vt:lpstr>Next Steps</vt:lpstr>
    </vt:vector>
  </TitlesOfParts>
  <Company>Environment Canada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Adrienne Tivy</dc:creator>
  <cp:lastModifiedBy>Adrienne Tivy</cp:lastModifiedBy>
  <cp:revision>16</cp:revision>
  <dcterms:created xsi:type="dcterms:W3CDTF">2015-08-09T19:44:25Z</dcterms:created>
  <dcterms:modified xsi:type="dcterms:W3CDTF">2015-08-10T00:01:59Z</dcterms:modified>
</cp:coreProperties>
</file>