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D696D4-F73C-4A78-B4CA-F2578C6C1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80373E-84B7-4EBD-9097-1947022A2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0B26C4-2B93-4ED0-BC3E-517336854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4EF502-5A8F-40DF-A55C-E0FEE9191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5995D0-277C-4D11-9B1E-49C9E1F3A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14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A2241-B1E9-4001-B0C1-438CC7D87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AD9926-C8BF-4A5B-8D71-E5E5323C7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A8C312-C4E9-488E-86AD-D69ECCC5E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9762E6-909E-4FC5-8022-FDCA4A5ED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2DAFED-5520-4BD6-9591-0AFB20E4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5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2A5600C-D7EB-49E0-AEA7-059E01C9B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BA0B4D-5972-40BC-B124-AFD7EBBA7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3B8AAC-F8BE-4D61-9819-23418364F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EE4ED2-93BB-4CF6-B9EE-64F2E2F1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D9E7E1-4B6C-4027-8EFF-372A19E4B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5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8F95C8-2F4E-41AA-B908-A557DC630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3B52BE-077C-4682-9F23-6D7AAB7C4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14996D-A92C-4A4B-9899-01DADD8A4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F6FAD5-4E49-4586-9A2A-47DE1ED1C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99A0A5-BF6F-4A24-B0B7-B33131B39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00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7020A-910F-48C9-87AA-0A2FBC7F2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A63113-9FFF-449A-ABF8-DCF129C0B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DEA81-59FE-48B2-8170-24D114661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4DFAFF-55D6-4A65-91A4-4B7FF4CEC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2C4D23-195D-4672-8059-C9D2CD65E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18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DE2D4-50A4-439D-8DAA-8D37C4D81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7F0048-DD5F-4B36-97B0-E0E4A3FD54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1D050C-7EB5-41C9-83AA-2D794D172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8403D9-530A-4862-BE26-486312B9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06AF3D-40EF-4374-A294-D0CBE4C3C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98D663-4262-41E0-BFDF-A6D28FCC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6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F2AF37-6ABE-4CE7-B29E-8F9F1F5CA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92E229-F681-445E-9B36-8AA8BDC83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7B18D0-DB63-46C6-AF5B-4D57577F2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5591D77-917E-4252-BB92-D99092FF9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526402C-6C9A-4C06-940C-974F1A1E14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CCCA62-8DE2-44B0-952F-87986F6A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97960C-B0A3-4F37-8C81-DC99D5C0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BCFAEB-5174-41E7-97BF-8C73CFAA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33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F6400-53F0-4BE6-977E-E2E4B3B5B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E0363B8-7087-4C03-B3C6-83564E9D2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1A7BC1-7FDA-452A-9F19-A606B5B56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68C4414-6CF6-48DE-B5DB-9C2B40DDD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74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77379E-67AA-4CEA-9D2A-C7FB8BA52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670D66-3BF4-495B-BE55-88385C8F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DCFFB7-B742-48AF-ABEB-08FA91A5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65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0E7D11-FA68-498C-9C53-B78CE26F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589512-6C5E-4D56-AB42-5C60CA6DF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348789-2538-4E7E-8A9F-D26BB376B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15AFCA-58A2-40E1-A5EE-3A9963455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581B6A-11A8-4075-A1E9-E1C0BCCEA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8C26BA-3557-4677-B841-43FC06F28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15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C6AB3-455A-4CD1-8055-A4C41F7DD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E06B89-852B-4BDD-B5B2-21C43672C2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72B41D-B955-4013-BBFF-35C82BCA5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398AA1-D959-45B3-B47E-4FDE4423C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8594EC-845B-4B65-9007-64E013B5B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2B5608-B3C3-4AB4-8D69-4AA288E37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2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5244E9-091F-42FC-B291-B53E6274F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EE7E3B-BF7F-4350-ABF2-C8B05D59E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5417BF-9E05-4869-B4C4-3A0049464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9FE72-1036-45F5-8524-312C2E1C2D8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E68453-22E4-4EA6-A535-CFC25249D8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751F2A-CB6B-4FAC-8C1F-1E27C7B30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AEAF-F82E-4A47-A4DD-B39FF7DBC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08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rcid.org/0000-0002-8170-9833" TargetMode="External"/><Relationship Id="rId2" Type="http://schemas.openxmlformats.org/officeDocument/2006/relationships/hyperlink" Target="mailto:mikhail.latonin@niersc.spb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669" y="1501630"/>
            <a:ext cx="11945922" cy="5259390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 student and junior scientist Mikhail M. </a:t>
            </a:r>
            <a:r>
              <a:rPr lang="en-US" sz="23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Latonin</a:t>
            </a:r>
            <a:r>
              <a:rPr lang="en-US" sz="2300" baseline="30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23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High Northern Latitudes Research Group, Nansen International Environmental and Remote Sensing Centre, 14</a:t>
            </a:r>
            <a:r>
              <a:rPr lang="en-US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7, Office 49,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Vasilievsky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Island, 199034, Saint Petersburg, Russia</a:t>
            </a:r>
          </a:p>
          <a:p>
            <a:pPr algn="l"/>
            <a:r>
              <a:rPr lang="en-US" sz="23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Oceanography, Saint Petersburg State University,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Universitetskaya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7–9, 199034 Saint Petersburg, Russia</a:t>
            </a:r>
          </a:p>
          <a:p>
            <a:pPr algn="l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mikhail.latonin@niersc.spb.ru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3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ORCID: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https://orcid.org/0000-0002-8170-9833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Twitter: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@MLatonin</a:t>
            </a:r>
          </a:p>
          <a:p>
            <a:pPr algn="l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Zoom Virtual Meeting 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16,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8669" y="224984"/>
            <a:ext cx="410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Arctic Research Collaboration Workshop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2B1520C-1D66-4162-AFB6-934A091330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93" y="162217"/>
            <a:ext cx="1394450" cy="122055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B7E6AEE-AE3C-474D-9089-79805D4B78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27" y="162217"/>
            <a:ext cx="1697897" cy="106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0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97"/>
    </mc:Choice>
    <mc:Fallback xmlns="">
      <p:transition spd="slow" advTm="1879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DA5DF-D281-4E7B-8013-0407E4907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900"/>
            <a:ext cx="10515600" cy="60709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Research Questions</a:t>
            </a:r>
            <a:endParaRPr lang="ru-RU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70127B-891D-4749-B13B-80CC891EDFCA}"/>
              </a:ext>
            </a:extLst>
          </p:cNvPr>
          <p:cNvSpPr txBox="1"/>
          <p:nvPr/>
        </p:nvSpPr>
        <p:spPr>
          <a:xfrm>
            <a:off x="1342237" y="864608"/>
            <a:ext cx="2818701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Climate feedbacks interplay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18035-65A6-4978-B2DD-7FF5199AF553}"/>
              </a:ext>
            </a:extLst>
          </p:cNvPr>
          <p:cNvSpPr txBox="1"/>
          <p:nvPr/>
        </p:nvSpPr>
        <p:spPr>
          <a:xfrm>
            <a:off x="7636780" y="726109"/>
            <a:ext cx="3436688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Meridional energy transport in the atmosphere and ocean</a:t>
            </a:r>
            <a:endParaRPr lang="ru-RU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CC7B08-37D4-4747-A987-E56E5A981C41}"/>
              </a:ext>
            </a:extLst>
          </p:cNvPr>
          <p:cNvSpPr txBox="1"/>
          <p:nvPr/>
        </p:nvSpPr>
        <p:spPr>
          <a:xfrm>
            <a:off x="4506286" y="2070257"/>
            <a:ext cx="2818701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Arctic amplification</a:t>
            </a:r>
            <a:endParaRPr lang="ru-RU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AB8215-3A81-409F-8762-71AE4516CF47}"/>
              </a:ext>
            </a:extLst>
          </p:cNvPr>
          <p:cNvSpPr txBox="1"/>
          <p:nvPr/>
        </p:nvSpPr>
        <p:spPr>
          <a:xfrm>
            <a:off x="4506285" y="3228370"/>
            <a:ext cx="2818701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Jet stream waviness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F7CD5C-E357-4E47-AB5E-508135C64969}"/>
              </a:ext>
            </a:extLst>
          </p:cNvPr>
          <p:cNvSpPr txBox="1"/>
          <p:nvPr/>
        </p:nvSpPr>
        <p:spPr>
          <a:xfrm>
            <a:off x="1476462" y="4297400"/>
            <a:ext cx="2818701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Cold air outbreaks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38BE76-D2E1-47E0-8EC7-3DABEF0996B1}"/>
              </a:ext>
            </a:extLst>
          </p:cNvPr>
          <p:cNvSpPr txBox="1"/>
          <p:nvPr/>
        </p:nvSpPr>
        <p:spPr>
          <a:xfrm>
            <a:off x="8054829" y="4297400"/>
            <a:ext cx="2818701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Heat waves</a:t>
            </a:r>
            <a:endParaRPr lang="ru-RU" dirty="0"/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7060D868-531A-462E-9605-F1212E0FC4DB}"/>
              </a:ext>
            </a:extLst>
          </p:cNvPr>
          <p:cNvCxnSpPr>
            <a:endCxn id="5" idx="0"/>
          </p:cNvCxnSpPr>
          <p:nvPr/>
        </p:nvCxnSpPr>
        <p:spPr>
          <a:xfrm>
            <a:off x="2634143" y="1233940"/>
            <a:ext cx="3281494" cy="836317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FC5A353E-BAE9-4DCE-99C1-68A7959AA498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5915637" y="1372440"/>
            <a:ext cx="3726110" cy="697817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03D4EF6E-BFD5-40CB-ABDE-7D019523B9D9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5915636" y="2439589"/>
            <a:ext cx="18176" cy="78878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DCD86DD-E0AA-48BD-9B2F-0D4057BE1622}"/>
              </a:ext>
            </a:extLst>
          </p:cNvPr>
          <p:cNvSpPr txBox="1"/>
          <p:nvPr/>
        </p:nvSpPr>
        <p:spPr>
          <a:xfrm rot="20912335">
            <a:off x="6037452" y="1537062"/>
            <a:ext cx="2092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The focus of my study</a:t>
            </a:r>
            <a:endParaRPr lang="ru-RU" sz="1600" b="1" dirty="0">
              <a:solidFill>
                <a:srgbClr val="00B050"/>
              </a:solidFill>
            </a:endParaRPr>
          </a:p>
        </p:txBody>
      </p: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03824FCB-3DEE-437D-83CF-57C3D75E84CD}"/>
              </a:ext>
            </a:extLst>
          </p:cNvPr>
          <p:cNvCxnSpPr>
            <a:cxnSpLocks/>
          </p:cNvCxnSpPr>
          <p:nvPr/>
        </p:nvCxnSpPr>
        <p:spPr>
          <a:xfrm flipH="1">
            <a:off x="2634143" y="3622760"/>
            <a:ext cx="3281492" cy="67464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FEF94E30-71BC-4E1B-87F9-3FF76E6307B2}"/>
              </a:ext>
            </a:extLst>
          </p:cNvPr>
          <p:cNvCxnSpPr>
            <a:cxnSpLocks/>
          </p:cNvCxnSpPr>
          <p:nvPr/>
        </p:nvCxnSpPr>
        <p:spPr>
          <a:xfrm>
            <a:off x="5915635" y="3631696"/>
            <a:ext cx="3656204" cy="665704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FE0CF5E-4206-45A0-BC50-096EFD4A35EA}"/>
              </a:ext>
            </a:extLst>
          </p:cNvPr>
          <p:cNvSpPr txBox="1"/>
          <p:nvPr/>
        </p:nvSpPr>
        <p:spPr>
          <a:xfrm>
            <a:off x="2348218" y="4862550"/>
            <a:ext cx="83141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dobe Garamond Pro Bold" panose="02020702060506020403" pitchFamily="18" charset="0"/>
              </a:rPr>
              <a:t>1. What is a relative importance of climate feedbacks interplay and meridional atmospheric and oceanic energy transport in the present and possible future Arctic amplification?</a:t>
            </a:r>
          </a:p>
          <a:p>
            <a:pPr algn="just"/>
            <a:r>
              <a:rPr lang="en-US" dirty="0">
                <a:latin typeface="Adobe Garamond Pro Bold" panose="02020702060506020403" pitchFamily="18" charset="0"/>
              </a:rPr>
              <a:t>2. As a consequence of Arctic amplification, do we have confidence in a more wavier jet stream pattern in the Northern Hemisphere?</a:t>
            </a:r>
          </a:p>
          <a:p>
            <a:pPr algn="just"/>
            <a:r>
              <a:rPr lang="en-US" dirty="0">
                <a:latin typeface="Adobe Garamond Pro Bold" panose="02020702060506020403" pitchFamily="18" charset="0"/>
              </a:rPr>
              <a:t>3. Do we expect more frequent cold air outbreaks and heat waves in a generally warmer climate?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360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Широкоэкранный</PresentationFormat>
  <Paragraphs>30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Adobe Garamond Pro Bold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Research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Mikhail Latonin</dc:creator>
  <cp:lastModifiedBy>Mikhail Latonin</cp:lastModifiedBy>
  <cp:revision>13</cp:revision>
  <dcterms:created xsi:type="dcterms:W3CDTF">2021-04-15T14:45:40Z</dcterms:created>
  <dcterms:modified xsi:type="dcterms:W3CDTF">2021-04-16T13:59:08Z</dcterms:modified>
</cp:coreProperties>
</file>