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
  </p:notesMasterIdLst>
  <p:sldIdLst>
    <p:sldId id="270"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5872" autoAdjust="0"/>
  </p:normalViewPr>
  <p:slideViewPr>
    <p:cSldViewPr>
      <p:cViewPr varScale="1">
        <p:scale>
          <a:sx n="113" d="100"/>
          <a:sy n="113" d="100"/>
        </p:scale>
        <p:origin x="249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394DAF-D41D-4170-A942-5EC726C12CCE}" type="datetimeFigureOut">
              <a:rPr lang="en-US" smtClean="0"/>
              <a:t>4/15/21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9A5CA-096F-418F-9FEB-D0E4975ED517}" type="slidenum">
              <a:rPr lang="en-US" smtClean="0"/>
              <a:t>‹#›</a:t>
            </a:fld>
            <a:endParaRPr lang="en-US"/>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x.doi.org/10.1002/2015JC01118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spcBef>
                <a:spcPct val="0"/>
              </a:spcBef>
            </a:pPr>
            <a:fld id="{B101207D-5BDA-4BED-8240-D3FC29C8C655}" type="slidenum">
              <a:rPr lang="en-US" altLang="en-US" smtClean="0">
                <a:latin typeface="Arial" charset="0"/>
              </a:rPr>
              <a:pPr>
                <a:spcBef>
                  <a:spcPct val="0"/>
                </a:spcBef>
              </a:pPr>
              <a:t>1</a:t>
            </a:fld>
            <a:endParaRPr lang="en-US" altLang="en-US">
              <a:latin typeface="Arial" charset="0"/>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lgn="r">
              <a:spcBef>
                <a:spcPct val="0"/>
              </a:spcBef>
            </a:pPr>
            <a:fld id="{DB0EE1A8-34CE-4F32-BF25-9D4E96A7F8DF}" type="slidenum">
              <a:rPr lang="en-US" altLang="en-US">
                <a:latin typeface="Arial" charset="0"/>
              </a:rPr>
              <a:pPr algn="r">
                <a:spcBef>
                  <a:spcPct val="0"/>
                </a:spcBef>
              </a:pPr>
              <a:t>1</a:t>
            </a:fld>
            <a:endParaRPr lang="en-US" altLang="en-US">
              <a:latin typeface="Arial" charset="0"/>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latin typeface="+mn-lt"/>
                <a:ea typeface="+mn-ea"/>
                <a:cs typeface="+mn-cs"/>
              </a:rPr>
              <a:t>Steele, M., and W. </a:t>
            </a:r>
            <a:r>
              <a:rPr lang="en-US" sz="1200" kern="1200" dirty="0" err="1">
                <a:solidFill>
                  <a:schemeClr val="tx1"/>
                </a:solidFill>
                <a:latin typeface="+mn-lt"/>
                <a:ea typeface="+mn-ea"/>
                <a:cs typeface="+mn-cs"/>
              </a:rPr>
              <a:t>Ermold</a:t>
            </a:r>
            <a:r>
              <a:rPr lang="en-US" sz="1200" kern="1200" dirty="0">
                <a:solidFill>
                  <a:schemeClr val="tx1"/>
                </a:solidFill>
                <a:latin typeface="+mn-lt"/>
                <a:ea typeface="+mn-ea"/>
                <a:cs typeface="+mn-cs"/>
              </a:rPr>
              <a:t> (2015), Loitering of the retreating sea ice edge in the Arctic Seas, J. </a:t>
            </a:r>
            <a:r>
              <a:rPr lang="en-US" sz="1200" kern="1200" dirty="0" err="1">
                <a:solidFill>
                  <a:schemeClr val="tx1"/>
                </a:solidFill>
                <a:latin typeface="+mn-lt"/>
                <a:ea typeface="+mn-ea"/>
                <a:cs typeface="+mn-cs"/>
              </a:rPr>
              <a:t>Geophys</a:t>
            </a:r>
            <a:r>
              <a:rPr lang="en-US" sz="1200" kern="1200" dirty="0">
                <a:solidFill>
                  <a:schemeClr val="tx1"/>
                </a:solidFill>
                <a:latin typeface="+mn-lt"/>
                <a:ea typeface="+mn-ea"/>
                <a:cs typeface="+mn-cs"/>
              </a:rPr>
              <a:t>. Res. Oceans, 120, doi:</a:t>
            </a:r>
            <a:r>
              <a:rPr lang="en-US" sz="1200" kern="1200" dirty="0">
                <a:solidFill>
                  <a:schemeClr val="tx1"/>
                </a:solidFill>
                <a:latin typeface="+mn-lt"/>
                <a:ea typeface="+mn-ea"/>
                <a:cs typeface="+mn-cs"/>
                <a:hlinkClick r:id="rId3"/>
              </a:rPr>
              <a:t>10.1002/2015JC011182.</a:t>
            </a:r>
            <a:endParaRPr lang="en-US" sz="1200" kern="1200" dirty="0">
              <a:solidFill>
                <a:schemeClr val="tx1"/>
              </a:solidFill>
              <a:latin typeface="+mn-lt"/>
              <a:ea typeface="+mn-ea"/>
              <a:cs typeface="+mn-cs"/>
            </a:endParaRPr>
          </a:p>
          <a:p>
            <a:endParaRPr lang="en-US" altLang="en-US" sz="1200" b="0" dirty="0">
              <a:solidFill>
                <a:srgbClr val="003399"/>
              </a:solidFill>
            </a:endParaRPr>
          </a:p>
          <a:p>
            <a:r>
              <a:rPr lang="en-US" altLang="en-US" sz="1200" b="1" dirty="0">
                <a:solidFill>
                  <a:srgbClr val="003399"/>
                </a:solidFill>
              </a:rPr>
              <a:t>Abstract: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Each year, the arctic sea ice edge retreats from its winter maximum extent through the Seasonal Ice Zone (SIZ) to its summer minimum extent. On some days, this retreat happens at a rapid pace, while on other days, parts of the pan-arctic ice edge hardly move for periods of days up to 1.5 weeks. We term this stationary behavior “ice edge loitering,” and identify areas that are more prone to loitering than others. Generally, about 20–25% of the SIZ area experiences loitering, most often only one time at any one location during the retreat season, but sometimes two or more times. The main mechanism controlling loitering is an interaction between surface winds and warm sea surface temperatures in areas from which the ice has already retreated. When retreat happens early enough to allow atmospheric warming of this open water, winds that force ice floes into this water cause melting. Thus, while individual ice floes are moving, the ice edge as a whole appears to loiter. The time scale of loitering is then naturally tied to the synoptic time scale of wind forcing. Perhaps surprisingly, the area of loitering in the arctic seas has not changed over the past 25 years, even as the SIZ area has grown. This is because rapid ice retreat happens most commonly late in the summer, when atmospheric warming of open water is weak. We speculate that loitering may have profound effects on both physical and biological conditions at the ice edge during the retreat season.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We have also found loitering in higher resolution</a:t>
            </a:r>
            <a:r>
              <a:rPr lang="en-US" sz="1200" kern="1200" baseline="0" dirty="0">
                <a:solidFill>
                  <a:schemeClr val="tx1"/>
                </a:solidFill>
                <a:latin typeface="+mn-lt"/>
                <a:ea typeface="+mn-ea"/>
                <a:cs typeface="+mn-cs"/>
              </a:rPr>
              <a:t> passive microwave data (</a:t>
            </a:r>
            <a:r>
              <a:rPr lang="en-US" sz="1200" kern="1200" baseline="0" dirty="0" err="1">
                <a:solidFill>
                  <a:schemeClr val="tx1"/>
                </a:solidFill>
                <a:latin typeface="+mn-lt"/>
                <a:ea typeface="+mn-ea"/>
                <a:cs typeface="+mn-cs"/>
              </a:rPr>
              <a:t>ie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AMSR2 3.25</a:t>
            </a:r>
            <a:r>
              <a:rPr lang="en-US" sz="1200" kern="1200" baseline="0" dirty="0">
                <a:solidFill>
                  <a:schemeClr val="tx1"/>
                </a:solidFill>
                <a:latin typeface="+mn-lt"/>
                <a:ea typeface="+mn-ea"/>
                <a:cs typeface="+mn-cs"/>
              </a:rPr>
              <a:t> km resolution) and in multi-sensor products from the National Ice Center &amp; the National Snow and Ice Data Center (</a:t>
            </a:r>
            <a:r>
              <a:rPr lang="en-US" sz="1200" kern="1200" baseline="0" dirty="0" err="1">
                <a:solidFill>
                  <a:schemeClr val="tx1"/>
                </a:solidFill>
                <a:latin typeface="+mn-lt"/>
                <a:ea typeface="+mn-ea"/>
                <a:cs typeface="+mn-cs"/>
              </a:rPr>
              <a:t>ie</a:t>
            </a:r>
            <a:r>
              <a:rPr lang="en-US" sz="1200" kern="1200" baseline="0" dirty="0">
                <a:solidFill>
                  <a:schemeClr val="tx1"/>
                </a:solidFill>
                <a:latin typeface="+mn-lt"/>
                <a:ea typeface="+mn-ea"/>
                <a:cs typeface="+mn-cs"/>
              </a:rPr>
              <a:t>, MASIE 4 km ice extent).  We also see it in the UW's PIOMAS coupled sea ice – ocean model. We have seen it in every year from the start of the SSMI era (</a:t>
            </a:r>
            <a:r>
              <a:rPr lang="en-US" sz="1200" kern="1200" baseline="0" dirty="0" err="1">
                <a:solidFill>
                  <a:schemeClr val="tx1"/>
                </a:solidFill>
                <a:latin typeface="+mn-lt"/>
                <a:ea typeface="+mn-ea"/>
                <a:cs typeface="+mn-cs"/>
              </a:rPr>
              <a:t>ie</a:t>
            </a:r>
            <a:r>
              <a:rPr lang="en-US" sz="1200" kern="1200" baseline="0" dirty="0">
                <a:solidFill>
                  <a:schemeClr val="tx1"/>
                </a:solidFill>
                <a:latin typeface="+mn-lt"/>
                <a:ea typeface="+mn-ea"/>
                <a:cs typeface="+mn-cs"/>
              </a:rPr>
              <a:t> 1989) and find an interesting LACK of trend in the total area that loiters each year (see abstract and paper).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(ii) We hope to further explore loitering in Antarctic waters and in the fall advance season.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(iii) We'd like to look at the detailed biophysical processes in both numerical models and using more satellite and in situ observations, e.g., using ocean color observations.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(iv) We have marine mammal colleagues who think that loitering might help explain hunting and migration patterns.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(v) We suspect that recently loitering mixed layers that have been "left behind" by the retreating ice edge may become unstable and exhibit </a:t>
            </a:r>
            <a:r>
              <a:rPr lang="en-US" sz="1200" kern="1200" baseline="0" dirty="0" err="1">
                <a:solidFill>
                  <a:schemeClr val="tx1"/>
                </a:solidFill>
                <a:latin typeface="+mn-lt"/>
                <a:ea typeface="+mn-ea"/>
                <a:cs typeface="+mn-cs"/>
              </a:rPr>
              <a:t>submesoscale</a:t>
            </a:r>
            <a:r>
              <a:rPr lang="en-US" sz="1200" kern="1200" baseline="0" dirty="0">
                <a:solidFill>
                  <a:schemeClr val="tx1"/>
                </a:solidFill>
                <a:latin typeface="+mn-lt"/>
                <a:ea typeface="+mn-ea"/>
                <a:cs typeface="+mn-cs"/>
              </a:rPr>
              <a:t> mixing and frontal slumping. </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160026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407774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148869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5"/>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27035"/>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634017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1"/>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a:solidFill>
                <a:srgbClr val="3333CC"/>
              </a:solidFill>
              <a:ea typeface="ＭＳ Ｐゴシック" charset="0"/>
            </a:endParaRPr>
          </a:p>
        </p:txBody>
      </p:sp>
    </p:spTree>
    <p:extLst>
      <p:ext uri="{BB962C8B-B14F-4D97-AF65-F5344CB8AC3E}">
        <p14:creationId xmlns:p14="http://schemas.microsoft.com/office/powerpoint/2010/main" val="195775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a:solidFill>
                <a:srgbClr val="3333CC"/>
              </a:solidFill>
              <a:ea typeface="ＭＳ Ｐゴシック" charset="0"/>
            </a:endParaRPr>
          </a:p>
        </p:txBody>
      </p:sp>
    </p:spTree>
    <p:extLst>
      <p:ext uri="{BB962C8B-B14F-4D97-AF65-F5344CB8AC3E}">
        <p14:creationId xmlns:p14="http://schemas.microsoft.com/office/powerpoint/2010/main" val="4040546043"/>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94172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32994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124099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281908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55035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267924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284529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343045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Line 5"/>
          <p:cNvSpPr>
            <a:spLocks noChangeShapeType="1"/>
          </p:cNvSpPr>
          <p:nvPr/>
        </p:nvSpPr>
        <p:spPr bwMode="auto">
          <a:xfrm>
            <a:off x="65098"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xmlns="">
                <a:noFill/>
              </a14:hiddenFill>
            </a:ext>
          </a:extLst>
        </p:spPr>
        <p:txBody>
          <a:bodyPr wrap="none" lIns="91366" tIns="45685" rIns="91366" bIns="45685" anchor="ctr"/>
          <a:lstStyle/>
          <a:p>
            <a:pPr defTabSz="913693" fontAlgn="base">
              <a:spcBef>
                <a:spcPct val="0"/>
              </a:spcBef>
              <a:spcAft>
                <a:spcPct val="0"/>
              </a:spcAft>
            </a:pPr>
            <a:endParaRPr lang="en-US" sz="120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2"/>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a:solidFill>
                <a:srgbClr val="000000"/>
              </a:solidFill>
            </a:endParaRPr>
          </a:p>
        </p:txBody>
      </p:sp>
      <p:sp>
        <p:nvSpPr>
          <p:cNvPr id="459785"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a:solidFill>
                <a:srgbClr val="3333CC"/>
              </a:solidFill>
              <a:ea typeface="ＭＳ Ｐゴシック" charset="0"/>
            </a:endParaRPr>
          </a:p>
        </p:txBody>
      </p:sp>
    </p:spTree>
    <p:extLst>
      <p:ext uri="{BB962C8B-B14F-4D97-AF65-F5344CB8AC3E}">
        <p14:creationId xmlns:p14="http://schemas.microsoft.com/office/powerpoint/2010/main" val="39823022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mas@apl.washington.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2302764" y="0"/>
            <a:ext cx="5622036" cy="758825"/>
          </a:xfrm>
        </p:spPr>
        <p:txBody>
          <a:bodyPr/>
          <a:lstStyle/>
          <a:p>
            <a:pPr lvl="0" eaLnBrk="1" fontAlgn="auto" hangingPunct="1">
              <a:spcBef>
                <a:spcPts val="0"/>
              </a:spcBef>
              <a:spcAft>
                <a:spcPts val="0"/>
              </a:spcAft>
            </a:pPr>
            <a:r>
              <a:rPr lang="en-US" altLang="en-US" sz="2400" dirty="0">
                <a:latin typeface="Arial" panose="020B0604020202020204" pitchFamily="34" charset="0"/>
                <a:ea typeface="ＭＳ Ｐゴシック" pitchFamily="-106" charset="-128"/>
                <a:cs typeface="Arial" panose="020B0604020202020204" pitchFamily="34" charset="0"/>
              </a:rPr>
              <a:t>Loitering of the Retreating Sea Ice Edge in the Arctic Seas</a:t>
            </a:r>
            <a:endParaRPr lang="en-US" altLang="en-US" sz="1800" dirty="0">
              <a:latin typeface="Arial" panose="020B0604020202020204" pitchFamily="34" charset="0"/>
              <a:ea typeface="ＭＳ Ｐゴシック" pitchFamily="-106" charset="-128"/>
              <a:cs typeface="Arial" panose="020B0604020202020204" pitchFamily="34" charset="0"/>
            </a:endParaRPr>
          </a:p>
        </p:txBody>
      </p:sp>
      <p:sp>
        <p:nvSpPr>
          <p:cNvPr id="4" name="TextBox 3"/>
          <p:cNvSpPr txBox="1"/>
          <p:nvPr/>
        </p:nvSpPr>
        <p:spPr>
          <a:xfrm>
            <a:off x="914400" y="759023"/>
            <a:ext cx="7315200" cy="307777"/>
          </a:xfrm>
          <a:prstGeom prst="rect">
            <a:avLst/>
          </a:prstGeom>
          <a:noFill/>
        </p:spPr>
        <p:txBody>
          <a:bodyPr wrap="square" rtlCol="0">
            <a:spAutoFit/>
          </a:bodyPr>
          <a:lstStyle/>
          <a:p>
            <a:pPr algn="ctr"/>
            <a:r>
              <a:rPr lang="en-US" sz="1400" b="1" dirty="0">
                <a:solidFill>
                  <a:srgbClr val="000000"/>
                </a:solidFill>
                <a:latin typeface="Arial" panose="020B0604020202020204" pitchFamily="34" charset="0"/>
                <a:cs typeface="Arial" panose="020B0604020202020204" pitchFamily="34" charset="0"/>
              </a:rPr>
              <a:t>Michael Steele </a:t>
            </a:r>
            <a:r>
              <a:rPr lang="en-US" sz="1400" dirty="0">
                <a:solidFill>
                  <a:srgbClr val="000000"/>
                </a:solidFill>
                <a:latin typeface="Arial" panose="020B0604020202020204" pitchFamily="34" charset="0"/>
                <a:cs typeface="Arial" panose="020B0604020202020204" pitchFamily="34" charset="0"/>
              </a:rPr>
              <a:t>&amp; Wendy </a:t>
            </a:r>
            <a:r>
              <a:rPr lang="en-US" sz="1400" dirty="0" err="1">
                <a:solidFill>
                  <a:srgbClr val="000000"/>
                </a:solidFill>
                <a:latin typeface="Arial" panose="020B0604020202020204" pitchFamily="34" charset="0"/>
                <a:cs typeface="Arial" panose="020B0604020202020204" pitchFamily="34" charset="0"/>
              </a:rPr>
              <a:t>Ermold</a:t>
            </a:r>
            <a:r>
              <a:rPr lang="en-US" sz="1400" dirty="0">
                <a:solidFill>
                  <a:srgbClr val="000000"/>
                </a:solidFill>
                <a:latin typeface="Arial" panose="020B0604020202020204" pitchFamily="34" charset="0"/>
                <a:cs typeface="Arial" panose="020B0604020202020204" pitchFamily="34" charset="0"/>
              </a:rPr>
              <a:t> (2015). </a:t>
            </a:r>
            <a:r>
              <a:rPr lang="en-US" sz="1400" i="1" dirty="0">
                <a:solidFill>
                  <a:srgbClr val="000000"/>
                </a:solidFill>
                <a:latin typeface="Arial" panose="020B0604020202020204" pitchFamily="34" charset="0"/>
                <a:cs typeface="Arial" panose="020B0604020202020204" pitchFamily="34" charset="0"/>
              </a:rPr>
              <a:t>J. </a:t>
            </a:r>
            <a:r>
              <a:rPr lang="en-US" sz="1400" i="1" dirty="0" err="1">
                <a:solidFill>
                  <a:srgbClr val="000000"/>
                </a:solidFill>
                <a:latin typeface="Arial" panose="020B0604020202020204" pitchFamily="34" charset="0"/>
                <a:cs typeface="Arial" panose="020B0604020202020204" pitchFamily="34" charset="0"/>
              </a:rPr>
              <a:t>Geophys</a:t>
            </a:r>
            <a:r>
              <a:rPr lang="en-US" sz="1400" i="1" dirty="0">
                <a:solidFill>
                  <a:srgbClr val="000000"/>
                </a:solidFill>
                <a:latin typeface="Arial" panose="020B0604020202020204" pitchFamily="34" charset="0"/>
                <a:cs typeface="Arial" panose="020B0604020202020204" pitchFamily="34" charset="0"/>
              </a:rPr>
              <a:t>. Res</a:t>
            </a:r>
            <a:r>
              <a:rPr lang="en-US" sz="1400" dirty="0">
                <a:solidFill>
                  <a:srgbClr val="000000"/>
                </a:solidFill>
                <a:latin typeface="Arial" panose="020B0604020202020204" pitchFamily="34" charset="0"/>
                <a:cs typeface="Arial" panose="020B0604020202020204" pitchFamily="34" charset="0"/>
              </a:rPr>
              <a:t>., doi:10.1002/2015JC011182.</a:t>
            </a:r>
            <a:endParaRPr lang="en-US" sz="1400" dirty="0"/>
          </a:p>
        </p:txBody>
      </p:sp>
      <p:pic>
        <p:nvPicPr>
          <p:cNvPr id="6" name="Picture 5"/>
          <p:cNvPicPr>
            <a:picLocks noChangeAspect="1"/>
          </p:cNvPicPr>
          <p:nvPr/>
        </p:nvPicPr>
        <p:blipFill>
          <a:blip r:embed="rId3"/>
          <a:stretch>
            <a:fillRect/>
          </a:stretch>
        </p:blipFill>
        <p:spPr>
          <a:xfrm>
            <a:off x="8153400" y="76200"/>
            <a:ext cx="838200" cy="838200"/>
          </a:xfrm>
          <a:prstGeom prst="rect">
            <a:avLst/>
          </a:prstGeom>
        </p:spPr>
      </p:pic>
      <p:grpSp>
        <p:nvGrpSpPr>
          <p:cNvPr id="10" name="Group 9"/>
          <p:cNvGrpSpPr/>
          <p:nvPr/>
        </p:nvGrpSpPr>
        <p:grpSpPr>
          <a:xfrm>
            <a:off x="143501" y="1466284"/>
            <a:ext cx="5723900" cy="4477316"/>
            <a:chOff x="143501" y="932720"/>
            <a:chExt cx="6290619" cy="4830884"/>
          </a:xfrm>
        </p:grpSpPr>
        <p:grpSp>
          <p:nvGrpSpPr>
            <p:cNvPr id="12" name="Group 11"/>
            <p:cNvGrpSpPr/>
            <p:nvPr/>
          </p:nvGrpSpPr>
          <p:grpSpPr>
            <a:xfrm>
              <a:off x="143501" y="932720"/>
              <a:ext cx="3302023" cy="4830884"/>
              <a:chOff x="143501" y="932721"/>
              <a:chExt cx="3302023" cy="4830884"/>
            </a:xfrm>
          </p:grpSpPr>
          <p:pic>
            <p:nvPicPr>
              <p:cNvPr id="21" name="Picture 20" descr="Screen Shot 2015-04-21 at 5.09.32 PM.png"/>
              <p:cNvPicPr>
                <a:picLocks/>
              </p:cNvPicPr>
              <p:nvPr/>
            </p:nvPicPr>
            <p:blipFill rotWithShape="1">
              <a:blip r:embed="rId4">
                <a:extLst>
                  <a:ext uri="{28A0092B-C50C-407E-A947-70E740481C1C}">
                    <a14:useLocalDpi xmlns:a14="http://schemas.microsoft.com/office/drawing/2010/main" val="0"/>
                  </a:ext>
                </a:extLst>
              </a:blip>
              <a:srcRect t="2379" r="14430" b="865"/>
              <a:stretch/>
            </p:blipFill>
            <p:spPr>
              <a:xfrm>
                <a:off x="143501" y="932721"/>
                <a:ext cx="3274597" cy="4830884"/>
              </a:xfrm>
              <a:prstGeom prst="rect">
                <a:avLst/>
              </a:prstGeom>
            </p:spPr>
          </p:pic>
          <p:sp>
            <p:nvSpPr>
              <p:cNvPr id="22" name="TextBox 21"/>
              <p:cNvSpPr txBox="1"/>
              <p:nvPr/>
            </p:nvSpPr>
            <p:spPr>
              <a:xfrm rot="18762629">
                <a:off x="742185" y="4654096"/>
                <a:ext cx="878586" cy="238717"/>
              </a:xfrm>
              <a:prstGeom prst="rect">
                <a:avLst/>
              </a:prstGeom>
              <a:noFill/>
            </p:spPr>
            <p:txBody>
              <a:bodyPr wrap="none" lIns="0" tIns="0" rIns="0" bIns="0" rtlCol="0">
                <a:spAutoFit/>
              </a:bodyPr>
              <a:lstStyle/>
              <a:p>
                <a:r>
                  <a:rPr lang="en-US" sz="1200" b="1" i="1" dirty="0">
                    <a:solidFill>
                      <a:prstClr val="white"/>
                    </a:solidFill>
                    <a:effectLst>
                      <a:glow rad="25400">
                        <a:prstClr val="black"/>
                      </a:glow>
                    </a:effectLst>
                    <a:latin typeface="Arial Narrow"/>
                    <a:cs typeface="Arial Narrow"/>
                  </a:rPr>
                  <a:t>Greenland</a:t>
                </a:r>
              </a:p>
            </p:txBody>
          </p:sp>
          <p:sp>
            <p:nvSpPr>
              <p:cNvPr id="23" name="TextBox 22"/>
              <p:cNvSpPr txBox="1"/>
              <p:nvPr/>
            </p:nvSpPr>
            <p:spPr>
              <a:xfrm>
                <a:off x="991641" y="1970766"/>
                <a:ext cx="565655" cy="245602"/>
              </a:xfrm>
              <a:prstGeom prst="rect">
                <a:avLst/>
              </a:prstGeom>
              <a:noFill/>
            </p:spPr>
            <p:txBody>
              <a:bodyPr wrap="none" lIns="0" tIns="0" rIns="0" bIns="0" rtlCol="0">
                <a:spAutoFit/>
              </a:bodyPr>
              <a:lstStyle/>
              <a:p>
                <a:r>
                  <a:rPr lang="en-US" sz="1200" b="1" i="1" dirty="0">
                    <a:solidFill>
                      <a:prstClr val="white"/>
                    </a:solidFill>
                    <a:effectLst>
                      <a:glow rad="25400">
                        <a:prstClr val="black"/>
                      </a:glow>
                    </a:effectLst>
                    <a:latin typeface="Arial Narrow"/>
                    <a:cs typeface="Arial Narrow"/>
                  </a:rPr>
                  <a:t>Alaska</a:t>
                </a:r>
              </a:p>
            </p:txBody>
          </p:sp>
          <p:sp>
            <p:nvSpPr>
              <p:cNvPr id="24" name="TextBox 23"/>
              <p:cNvSpPr txBox="1"/>
              <p:nvPr/>
            </p:nvSpPr>
            <p:spPr>
              <a:xfrm>
                <a:off x="2653410" y="2075056"/>
                <a:ext cx="574591" cy="245602"/>
              </a:xfrm>
              <a:prstGeom prst="rect">
                <a:avLst/>
              </a:prstGeom>
              <a:noFill/>
            </p:spPr>
            <p:txBody>
              <a:bodyPr wrap="none" lIns="0" tIns="0" rIns="0" bIns="0" rtlCol="0">
                <a:spAutoFit/>
              </a:bodyPr>
              <a:lstStyle/>
              <a:p>
                <a:r>
                  <a:rPr lang="en-US" sz="1200" b="1" i="1" dirty="0">
                    <a:solidFill>
                      <a:prstClr val="white"/>
                    </a:solidFill>
                    <a:effectLst>
                      <a:glow rad="25400">
                        <a:prstClr val="black"/>
                      </a:glow>
                    </a:effectLst>
                    <a:latin typeface="Arial Narrow"/>
                    <a:cs typeface="Arial Narrow"/>
                  </a:rPr>
                  <a:t>Russia</a:t>
                </a:r>
              </a:p>
            </p:txBody>
          </p:sp>
          <p:sp>
            <p:nvSpPr>
              <p:cNvPr id="25" name="TextBox 24"/>
              <p:cNvSpPr txBox="1"/>
              <p:nvPr/>
            </p:nvSpPr>
            <p:spPr>
              <a:xfrm>
                <a:off x="496776" y="3711556"/>
                <a:ext cx="628890" cy="245602"/>
              </a:xfrm>
              <a:prstGeom prst="rect">
                <a:avLst/>
              </a:prstGeom>
              <a:noFill/>
            </p:spPr>
            <p:txBody>
              <a:bodyPr wrap="none" lIns="0" tIns="0" rIns="0" bIns="0" rtlCol="0">
                <a:spAutoFit/>
              </a:bodyPr>
              <a:lstStyle/>
              <a:p>
                <a:r>
                  <a:rPr lang="en-US" sz="1200" b="1" i="1" dirty="0">
                    <a:solidFill>
                      <a:prstClr val="white"/>
                    </a:solidFill>
                    <a:effectLst>
                      <a:glow rad="25400">
                        <a:prstClr val="black"/>
                      </a:glow>
                    </a:effectLst>
                    <a:latin typeface="Arial Narrow"/>
                    <a:cs typeface="Arial Narrow"/>
                  </a:rPr>
                  <a:t>Canada</a:t>
                </a:r>
              </a:p>
            </p:txBody>
          </p:sp>
          <p:sp>
            <p:nvSpPr>
              <p:cNvPr id="26" name="Oval 25"/>
              <p:cNvSpPr>
                <a:spLocks noChangeAspect="1"/>
              </p:cNvSpPr>
              <p:nvPr/>
            </p:nvSpPr>
            <p:spPr>
              <a:xfrm rot="19216570">
                <a:off x="824532" y="2516064"/>
                <a:ext cx="624234" cy="582086"/>
              </a:xfrm>
              <a:prstGeom prst="ellipse">
                <a:avLst/>
              </a:prstGeom>
              <a:noFill/>
              <a:ln w="31750">
                <a:solidFill>
                  <a:srgbClr val="FF0000"/>
                </a:solidFill>
              </a:ln>
              <a:effectLst>
                <a:glow rad="25400">
                  <a:schemeClr val="bg1"/>
                </a:glow>
              </a:effectLst>
            </p:spPr>
            <p:txBody>
              <a:bodyPr wrap="none" lIns="91440" tIns="45720" rIns="91440" bIns="45720" rtlCol="0" anchor="ctr">
                <a:normAutofit fontScale="40000" lnSpcReduction="20000"/>
              </a:bodyPr>
              <a:lstStyle/>
              <a:p>
                <a:pPr algn="ct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sp>
            <p:nvSpPr>
              <p:cNvPr id="27" name="Oval 26"/>
              <p:cNvSpPr>
                <a:spLocks noChangeAspect="1"/>
              </p:cNvSpPr>
              <p:nvPr/>
            </p:nvSpPr>
            <p:spPr>
              <a:xfrm rot="15973380">
                <a:off x="1482574" y="2029195"/>
                <a:ext cx="674348" cy="538829"/>
              </a:xfrm>
              <a:prstGeom prst="ellipse">
                <a:avLst/>
              </a:prstGeom>
              <a:noFill/>
              <a:ln w="31750">
                <a:solidFill>
                  <a:srgbClr val="FF0000"/>
                </a:solidFill>
              </a:ln>
              <a:effectLst>
                <a:glow rad="25400">
                  <a:schemeClr val="bg1"/>
                </a:glow>
              </a:effectLst>
            </p:spPr>
            <p:txBody>
              <a:bodyPr wrap="none" lIns="91440" tIns="45720" rIns="91440" bIns="45720" rtlCol="0" anchor="ctr">
                <a:normAutofit fontScale="32500" lnSpcReduction="20000"/>
              </a:bodyPr>
              <a:lstStyle/>
              <a:p>
                <a:pPr algn="ct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sp>
            <p:nvSpPr>
              <p:cNvPr id="28" name="Oval 27"/>
              <p:cNvSpPr>
                <a:spLocks noChangeAspect="1"/>
              </p:cNvSpPr>
              <p:nvPr/>
            </p:nvSpPr>
            <p:spPr>
              <a:xfrm rot="15241810">
                <a:off x="2541042" y="2864615"/>
                <a:ext cx="674348" cy="898342"/>
              </a:xfrm>
              <a:prstGeom prst="ellipse">
                <a:avLst/>
              </a:prstGeom>
              <a:noFill/>
              <a:ln w="31750">
                <a:solidFill>
                  <a:srgbClr val="FF0000"/>
                </a:solidFill>
              </a:ln>
              <a:effectLst>
                <a:glow rad="25400">
                  <a:schemeClr val="bg1"/>
                </a:glow>
              </a:effectLst>
            </p:spPr>
            <p:txBody>
              <a:bodyPr wrap="none" lIns="91440" tIns="45720" rIns="91440" bIns="45720" rtlCol="0" anchor="ctr">
                <a:normAutofit fontScale="70000" lnSpcReduction="20000"/>
              </a:bodyPr>
              <a:lstStyle/>
              <a:p>
                <a:pPr algn="ct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sp>
            <p:nvSpPr>
              <p:cNvPr id="29" name="Oval 28"/>
              <p:cNvSpPr>
                <a:spLocks noChangeAspect="1"/>
              </p:cNvSpPr>
              <p:nvPr/>
            </p:nvSpPr>
            <p:spPr>
              <a:xfrm rot="19216570">
                <a:off x="625681" y="3986893"/>
                <a:ext cx="498497" cy="582086"/>
              </a:xfrm>
              <a:prstGeom prst="ellipse">
                <a:avLst/>
              </a:prstGeom>
              <a:noFill/>
              <a:ln w="31750">
                <a:solidFill>
                  <a:srgbClr val="FF0000"/>
                </a:solidFill>
              </a:ln>
              <a:effectLst>
                <a:glow rad="25400">
                  <a:schemeClr val="bg1"/>
                </a:glow>
              </a:effectLst>
            </p:spPr>
            <p:txBody>
              <a:bodyPr wrap="none" lIns="91440" tIns="45720" rIns="91440" bIns="45720" rtlCol="0" anchor="ctr">
                <a:normAutofit fontScale="40000" lnSpcReduction="20000"/>
              </a:bodyPr>
              <a:lstStyle/>
              <a:p>
                <a:pPr algn="ct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sp>
            <p:nvSpPr>
              <p:cNvPr id="30" name="TextBox 29"/>
              <p:cNvSpPr txBox="1"/>
              <p:nvPr/>
            </p:nvSpPr>
            <p:spPr>
              <a:xfrm>
                <a:off x="1995663" y="5272542"/>
                <a:ext cx="1449861" cy="478197"/>
              </a:xfrm>
              <a:prstGeom prst="rect">
                <a:avLst/>
              </a:prstGeom>
              <a:solidFill>
                <a:srgbClr val="FFFFFF"/>
              </a:solidFill>
              <a:ln w="12700" cmpd="sng">
                <a:solidFill>
                  <a:srgbClr val="CC33CC"/>
                </a:solidFill>
              </a:ln>
              <a:effectLst>
                <a:glow rad="38100">
                  <a:schemeClr val="bg1">
                    <a:alpha val="85000"/>
                  </a:schemeClr>
                </a:glow>
              </a:effectLst>
            </p:spPr>
            <p:txBody>
              <a:bodyPr wrap="square" rtlCol="0">
                <a:spAutoFit/>
              </a:bodyPr>
              <a:lstStyle/>
              <a:p>
                <a:pPr algn="ctr">
                  <a:lnSpc>
                    <a:spcPct val="80000"/>
                  </a:lnSpc>
                </a:pPr>
                <a:r>
                  <a:rPr lang="en-US" sz="1600" b="1" dirty="0">
                    <a:solidFill>
                      <a:prstClr val="black"/>
                    </a:solidFill>
                    <a:latin typeface="Calibri"/>
                  </a:rPr>
                  <a:t>2012</a:t>
                </a:r>
              </a:p>
              <a:p>
                <a:pPr algn="ctr">
                  <a:lnSpc>
                    <a:spcPct val="80000"/>
                  </a:lnSpc>
                </a:pPr>
                <a:r>
                  <a:rPr lang="en-US" sz="1200" i="1" dirty="0">
                    <a:solidFill>
                      <a:prstClr val="black"/>
                    </a:solidFill>
                    <a:latin typeface="Arial Narrow"/>
                    <a:cs typeface="Arial Narrow"/>
                  </a:rPr>
                  <a:t>Mar 13 – Sep 23</a:t>
                </a:r>
              </a:p>
            </p:txBody>
          </p:sp>
        </p:grpSp>
        <p:grpSp>
          <p:nvGrpSpPr>
            <p:cNvPr id="13" name="Group 12"/>
            <p:cNvGrpSpPr/>
            <p:nvPr/>
          </p:nvGrpSpPr>
          <p:grpSpPr>
            <a:xfrm>
              <a:off x="3590072" y="1944669"/>
              <a:ext cx="2844048" cy="3802169"/>
              <a:chOff x="3590072" y="1944669"/>
              <a:chExt cx="2844048" cy="3802169"/>
            </a:xfrm>
          </p:grpSpPr>
          <p:pic>
            <p:nvPicPr>
              <p:cNvPr id="14" name="Picture 13"/>
              <p:cNvPicPr>
                <a:picLocks noChangeAspect="1"/>
              </p:cNvPicPr>
              <p:nvPr/>
            </p:nvPicPr>
            <p:blipFill rotWithShape="1">
              <a:blip r:embed="rId5"/>
              <a:srcRect l="5737" t="5290" r="10858" b="4849"/>
              <a:stretch/>
            </p:blipFill>
            <p:spPr>
              <a:xfrm>
                <a:off x="3590072" y="2017089"/>
                <a:ext cx="2807102" cy="3729749"/>
              </a:xfrm>
              <a:prstGeom prst="rect">
                <a:avLst/>
              </a:prstGeom>
            </p:spPr>
          </p:pic>
          <p:sp>
            <p:nvSpPr>
              <p:cNvPr id="15" name="Rectangle 3"/>
              <p:cNvSpPr/>
              <p:nvPr/>
            </p:nvSpPr>
            <p:spPr>
              <a:xfrm>
                <a:off x="4416142" y="2839354"/>
                <a:ext cx="218690" cy="223654"/>
              </a:xfrm>
              <a:custGeom>
                <a:avLst/>
                <a:gdLst>
                  <a:gd name="connsiteX0" fmla="*/ 0 w 236442"/>
                  <a:gd name="connsiteY0" fmla="*/ 0 h 184936"/>
                  <a:gd name="connsiteX1" fmla="*/ 236442 w 236442"/>
                  <a:gd name="connsiteY1" fmla="*/ 0 h 184936"/>
                  <a:gd name="connsiteX2" fmla="*/ 236442 w 236442"/>
                  <a:gd name="connsiteY2" fmla="*/ 184936 h 184936"/>
                  <a:gd name="connsiteX3" fmla="*/ 0 w 236442"/>
                  <a:gd name="connsiteY3" fmla="*/ 184936 h 184936"/>
                  <a:gd name="connsiteX4" fmla="*/ 0 w 236442"/>
                  <a:gd name="connsiteY4" fmla="*/ 0 h 184936"/>
                  <a:gd name="connsiteX0" fmla="*/ 0 w 236442"/>
                  <a:gd name="connsiteY0" fmla="*/ 3175 h 188111"/>
                  <a:gd name="connsiteX1" fmla="*/ 111479 w 236442"/>
                  <a:gd name="connsiteY1" fmla="*/ 0 h 188111"/>
                  <a:gd name="connsiteX2" fmla="*/ 236442 w 236442"/>
                  <a:gd name="connsiteY2" fmla="*/ 3175 h 188111"/>
                  <a:gd name="connsiteX3" fmla="*/ 236442 w 236442"/>
                  <a:gd name="connsiteY3" fmla="*/ 188111 h 188111"/>
                  <a:gd name="connsiteX4" fmla="*/ 0 w 236442"/>
                  <a:gd name="connsiteY4" fmla="*/ 188111 h 188111"/>
                  <a:gd name="connsiteX5" fmla="*/ 0 w 236442"/>
                  <a:gd name="connsiteY5" fmla="*/ 3175 h 188111"/>
                  <a:gd name="connsiteX0" fmla="*/ 0 w 236442"/>
                  <a:gd name="connsiteY0" fmla="*/ 34925 h 219861"/>
                  <a:gd name="connsiteX1" fmla="*/ 117829 w 236442"/>
                  <a:gd name="connsiteY1" fmla="*/ 0 h 219861"/>
                  <a:gd name="connsiteX2" fmla="*/ 236442 w 236442"/>
                  <a:gd name="connsiteY2" fmla="*/ 34925 h 219861"/>
                  <a:gd name="connsiteX3" fmla="*/ 236442 w 236442"/>
                  <a:gd name="connsiteY3" fmla="*/ 219861 h 219861"/>
                  <a:gd name="connsiteX4" fmla="*/ 0 w 236442"/>
                  <a:gd name="connsiteY4" fmla="*/ 219861 h 219861"/>
                  <a:gd name="connsiteX5" fmla="*/ 0 w 236442"/>
                  <a:gd name="connsiteY5" fmla="*/ 34925 h 21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42" h="219861">
                    <a:moveTo>
                      <a:pt x="0" y="34925"/>
                    </a:moveTo>
                    <a:lnTo>
                      <a:pt x="117829" y="0"/>
                    </a:lnTo>
                    <a:lnTo>
                      <a:pt x="236442" y="34925"/>
                    </a:lnTo>
                    <a:lnTo>
                      <a:pt x="236442" y="219861"/>
                    </a:lnTo>
                    <a:lnTo>
                      <a:pt x="0" y="219861"/>
                    </a:lnTo>
                    <a:lnTo>
                      <a:pt x="0" y="34925"/>
                    </a:lnTo>
                    <a:close/>
                  </a:path>
                </a:pathLst>
              </a:custGeom>
              <a:solidFill>
                <a:schemeClr val="bg1">
                  <a:lumMod val="85000"/>
                </a:schemeClr>
              </a:solidFill>
              <a:ln>
                <a:solidFill>
                  <a:schemeClr val="bg1">
                    <a:lumMod val="85000"/>
                  </a:schemeClr>
                </a:solidFill>
              </a:ln>
            </p:spPr>
            <p:txBody>
              <a:bodyPr wrap="none" lIns="91440" tIns="45720" rIns="91440" bIns="45720" rtlCol="0" anchor="ctr">
                <a:normAutofit fontScale="25000" lnSpcReduction="20000"/>
              </a:bodyPr>
              <a:lstStyle/>
              <a:p>
                <a:pPr algn="ct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sp>
            <p:nvSpPr>
              <p:cNvPr id="16" name="Oval 15"/>
              <p:cNvSpPr>
                <a:spLocks noChangeAspect="1"/>
              </p:cNvSpPr>
              <p:nvPr/>
            </p:nvSpPr>
            <p:spPr>
              <a:xfrm rot="19216570">
                <a:off x="3853950" y="2499297"/>
                <a:ext cx="624233" cy="582086"/>
              </a:xfrm>
              <a:prstGeom prst="ellipse">
                <a:avLst/>
              </a:prstGeom>
              <a:noFill/>
              <a:ln w="31750">
                <a:solidFill>
                  <a:srgbClr val="FF0000"/>
                </a:solidFill>
              </a:ln>
              <a:effectLst>
                <a:glow rad="25400">
                  <a:schemeClr val="bg1"/>
                </a:glow>
              </a:effectLst>
            </p:spPr>
            <p:txBody>
              <a:bodyPr wrap="none" lIns="91440" tIns="45720" rIns="91440" bIns="45720" rtlCol="0" anchor="ctr">
                <a:normAutofit fontScale="40000" lnSpcReduction="20000"/>
              </a:bodyPr>
              <a:lstStyle/>
              <a:p>
                <a:pPr algn="ct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sp>
            <p:nvSpPr>
              <p:cNvPr id="17" name="Oval 16"/>
              <p:cNvSpPr>
                <a:spLocks noChangeAspect="1"/>
              </p:cNvSpPr>
              <p:nvPr/>
            </p:nvSpPr>
            <p:spPr>
              <a:xfrm rot="15973380">
                <a:off x="4511999" y="2012428"/>
                <a:ext cx="674348" cy="538829"/>
              </a:xfrm>
              <a:prstGeom prst="ellipse">
                <a:avLst/>
              </a:prstGeom>
              <a:noFill/>
              <a:ln w="31750">
                <a:solidFill>
                  <a:srgbClr val="FF0000"/>
                </a:solidFill>
              </a:ln>
              <a:effectLst>
                <a:glow rad="25400">
                  <a:schemeClr val="bg1"/>
                </a:glow>
              </a:effectLst>
            </p:spPr>
            <p:txBody>
              <a:bodyPr wrap="none" lIns="91440" tIns="45720" rIns="91440" bIns="45720" rtlCol="0" anchor="ctr">
                <a:normAutofit fontScale="32500" lnSpcReduction="20000"/>
              </a:bodyPr>
              <a:lstStyle/>
              <a:p>
                <a:pPr algn="ct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sp>
            <p:nvSpPr>
              <p:cNvPr id="18" name="Oval 17"/>
              <p:cNvSpPr>
                <a:spLocks noChangeAspect="1"/>
              </p:cNvSpPr>
              <p:nvPr/>
            </p:nvSpPr>
            <p:spPr>
              <a:xfrm rot="15241810">
                <a:off x="5570467" y="2847861"/>
                <a:ext cx="674348" cy="898342"/>
              </a:xfrm>
              <a:prstGeom prst="ellipse">
                <a:avLst/>
              </a:prstGeom>
              <a:noFill/>
              <a:ln w="31750">
                <a:solidFill>
                  <a:srgbClr val="FF0000"/>
                </a:solidFill>
              </a:ln>
              <a:effectLst>
                <a:glow rad="25400">
                  <a:schemeClr val="bg1"/>
                </a:glow>
              </a:effectLst>
            </p:spPr>
            <p:txBody>
              <a:bodyPr wrap="none" lIns="91440" tIns="45720" rIns="91440" bIns="45720" rtlCol="0" anchor="ctr">
                <a:normAutofit fontScale="70000" lnSpcReduction="20000"/>
              </a:bodyPr>
              <a:lstStyle/>
              <a:p>
                <a:pPr algn="ct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sp>
            <p:nvSpPr>
              <p:cNvPr id="19" name="Oval 18"/>
              <p:cNvSpPr>
                <a:spLocks noChangeAspect="1"/>
              </p:cNvSpPr>
              <p:nvPr/>
            </p:nvSpPr>
            <p:spPr>
              <a:xfrm rot="19216570">
                <a:off x="3655093" y="3970125"/>
                <a:ext cx="498497" cy="582086"/>
              </a:xfrm>
              <a:prstGeom prst="ellipse">
                <a:avLst/>
              </a:prstGeom>
              <a:noFill/>
              <a:ln w="31750">
                <a:solidFill>
                  <a:srgbClr val="FF0000"/>
                </a:solidFill>
              </a:ln>
              <a:effectLst>
                <a:glow rad="25400">
                  <a:schemeClr val="bg1"/>
                </a:glow>
              </a:effectLst>
            </p:spPr>
            <p:txBody>
              <a:bodyPr wrap="none" lIns="91440" tIns="45720" rIns="91440" bIns="45720" rtlCol="0" anchor="ctr">
                <a:normAutofit fontScale="40000" lnSpcReduction="20000"/>
              </a:bodyPr>
              <a:lstStyle/>
              <a:p>
                <a:pPr algn="ct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sp>
            <p:nvSpPr>
              <p:cNvPr id="20" name="TextBox 19"/>
              <p:cNvSpPr txBox="1"/>
              <p:nvPr/>
            </p:nvSpPr>
            <p:spPr>
              <a:xfrm>
                <a:off x="5744062" y="5271232"/>
                <a:ext cx="690058" cy="455026"/>
              </a:xfrm>
              <a:prstGeom prst="rect">
                <a:avLst/>
              </a:prstGeom>
              <a:solidFill>
                <a:srgbClr val="FFFFFF"/>
              </a:solidFill>
              <a:ln w="12700" cmpd="sng">
                <a:solidFill>
                  <a:srgbClr val="CC33CC"/>
                </a:solidFill>
              </a:ln>
              <a:effectLst>
                <a:glow rad="38100">
                  <a:schemeClr val="bg1">
                    <a:alpha val="85000"/>
                  </a:schemeClr>
                </a:glow>
              </a:effectLst>
            </p:spPr>
            <p:txBody>
              <a:bodyPr wrap="square" rtlCol="0">
                <a:spAutoFit/>
              </a:bodyPr>
              <a:lstStyle/>
              <a:p>
                <a:pPr algn="ctr">
                  <a:lnSpc>
                    <a:spcPct val="80000"/>
                  </a:lnSpc>
                </a:pPr>
                <a:r>
                  <a:rPr lang="en-US" sz="1600" b="1" dirty="0">
                    <a:solidFill>
                      <a:prstClr val="black"/>
                    </a:solidFill>
                    <a:latin typeface="Calibri"/>
                  </a:rPr>
                  <a:t>2012</a:t>
                </a:r>
              </a:p>
              <a:p>
                <a:pPr algn="ctr">
                  <a:lnSpc>
                    <a:spcPct val="80000"/>
                  </a:lnSpc>
                </a:pPr>
                <a:r>
                  <a:rPr lang="en-US" sz="1200" i="1" dirty="0">
                    <a:solidFill>
                      <a:prstClr val="black"/>
                    </a:solidFill>
                    <a:latin typeface="Arial Narrow"/>
                    <a:cs typeface="Arial Narrow"/>
                  </a:rPr>
                  <a:t>July 8</a:t>
                </a:r>
              </a:p>
            </p:txBody>
          </p:sp>
        </p:grpSp>
      </p:grpSp>
      <p:grpSp>
        <p:nvGrpSpPr>
          <p:cNvPr id="9" name="Group 8"/>
          <p:cNvGrpSpPr/>
          <p:nvPr/>
        </p:nvGrpSpPr>
        <p:grpSpPr>
          <a:xfrm>
            <a:off x="2438400" y="5918317"/>
            <a:ext cx="3994104" cy="903188"/>
            <a:chOff x="2438400" y="5878612"/>
            <a:chExt cx="3994104" cy="903188"/>
          </a:xfrm>
        </p:grpSpPr>
        <p:pic>
          <p:nvPicPr>
            <p:cNvPr id="32" name="Picture 31"/>
            <p:cNvPicPr>
              <a:picLocks noChangeAspect="1"/>
            </p:cNvPicPr>
            <p:nvPr/>
          </p:nvPicPr>
          <p:blipFill rotWithShape="1">
            <a:blip r:embed="rId6"/>
            <a:srcRect l="1870" t="25341" r="1454" b="44711"/>
            <a:stretch/>
          </p:blipFill>
          <p:spPr>
            <a:xfrm>
              <a:off x="3364760" y="5939059"/>
              <a:ext cx="2298462" cy="327882"/>
            </a:xfrm>
            <a:prstGeom prst="rect">
              <a:avLst/>
            </a:prstGeom>
          </p:spPr>
        </p:pic>
        <p:pic>
          <p:nvPicPr>
            <p:cNvPr id="33" name="Picture 32"/>
            <p:cNvPicPr>
              <a:picLocks noChangeAspect="1"/>
            </p:cNvPicPr>
            <p:nvPr/>
          </p:nvPicPr>
          <p:blipFill rotWithShape="1">
            <a:blip r:embed="rId6"/>
            <a:srcRect l="1870" t="68214" r="1454" b="5686"/>
            <a:stretch/>
          </p:blipFill>
          <p:spPr>
            <a:xfrm>
              <a:off x="3552282" y="6443321"/>
              <a:ext cx="1906849" cy="285747"/>
            </a:xfrm>
            <a:prstGeom prst="rect">
              <a:avLst/>
            </a:prstGeom>
          </p:spPr>
        </p:pic>
        <p:sp>
          <p:nvSpPr>
            <p:cNvPr id="34" name="TextBox 33"/>
            <p:cNvSpPr txBox="1"/>
            <p:nvPr/>
          </p:nvSpPr>
          <p:spPr>
            <a:xfrm>
              <a:off x="5673925" y="5943842"/>
              <a:ext cx="758579" cy="584775"/>
            </a:xfrm>
            <a:prstGeom prst="rect">
              <a:avLst/>
            </a:prstGeom>
            <a:noFill/>
          </p:spPr>
          <p:txBody>
            <a:bodyPr wrap="none" lIns="0" tIns="0" rIns="0" bIns="0" rtlCol="0">
              <a:spAutoFit/>
            </a:bodyPr>
            <a:lstStyle/>
            <a:p>
              <a:pPr algn="ctr"/>
              <a:r>
                <a:rPr lang="en-US" sz="1400" b="1" dirty="0">
                  <a:solidFill>
                    <a:prstClr val="black"/>
                  </a:solidFill>
                  <a:latin typeface="Arial Narrow"/>
                  <a:cs typeface="Arial Narrow"/>
                </a:rPr>
                <a:t>SST (°C)</a:t>
              </a:r>
            </a:p>
            <a:p>
              <a:pPr algn="ctr"/>
              <a:r>
                <a:rPr lang="en-US" sz="1200" i="1" dirty="0">
                  <a:solidFill>
                    <a:prstClr val="black"/>
                  </a:solidFill>
                  <a:latin typeface="Arial Narrow"/>
                  <a:cs typeface="Arial Narrow"/>
                </a:rPr>
                <a:t>(NOAA OI.v2</a:t>
              </a:r>
            </a:p>
            <a:p>
              <a:pPr algn="ctr"/>
              <a:r>
                <a:rPr lang="en-US" sz="1200" i="1" dirty="0">
                  <a:solidFill>
                    <a:prstClr val="black"/>
                  </a:solidFill>
                  <a:latin typeface="Arial Narrow"/>
                  <a:cs typeface="Arial Narrow"/>
                </a:rPr>
                <a:t>AVHRR)</a:t>
              </a:r>
            </a:p>
          </p:txBody>
        </p:sp>
        <p:sp>
          <p:nvSpPr>
            <p:cNvPr id="35" name="TextBox 34"/>
            <p:cNvSpPr txBox="1"/>
            <p:nvPr/>
          </p:nvSpPr>
          <p:spPr>
            <a:xfrm>
              <a:off x="2438400" y="6412468"/>
              <a:ext cx="1339534" cy="369332"/>
            </a:xfrm>
            <a:prstGeom prst="rect">
              <a:avLst/>
            </a:prstGeom>
            <a:noFill/>
          </p:spPr>
          <p:txBody>
            <a:bodyPr wrap="none" lIns="0" tIns="0" rIns="0" bIns="0" rtlCol="0">
              <a:spAutoFit/>
            </a:bodyPr>
            <a:lstStyle/>
            <a:p>
              <a:pPr algn="ctr"/>
              <a:r>
                <a:rPr lang="en-US" sz="1200" b="1" dirty="0">
                  <a:solidFill>
                    <a:prstClr val="black"/>
                  </a:solidFill>
                  <a:latin typeface="Arial Narrow"/>
                  <a:cs typeface="Arial Narrow"/>
                </a:rPr>
                <a:t>ice conc.</a:t>
              </a:r>
            </a:p>
            <a:p>
              <a:pPr algn="ctr"/>
              <a:r>
                <a:rPr lang="en-US" sz="1200" dirty="0">
                  <a:solidFill>
                    <a:prstClr val="black"/>
                  </a:solidFill>
                  <a:latin typeface="Arial Narrow"/>
                  <a:cs typeface="Arial Narrow"/>
                </a:rPr>
                <a:t>(SSMIS passive </a:t>
              </a:r>
              <a:r>
                <a:rPr lang="en-US" sz="1200" dirty="0" err="1">
                  <a:solidFill>
                    <a:prstClr val="black"/>
                  </a:solidFill>
                  <a:latin typeface="Arial Narrow"/>
                  <a:cs typeface="Arial Narrow"/>
                </a:rPr>
                <a:t>μwave</a:t>
              </a:r>
              <a:r>
                <a:rPr lang="en-US" sz="1200" dirty="0">
                  <a:solidFill>
                    <a:prstClr val="black"/>
                  </a:solidFill>
                  <a:latin typeface="Arial Narrow"/>
                  <a:cs typeface="Arial Narrow"/>
                </a:rPr>
                <a:t>)</a:t>
              </a:r>
            </a:p>
          </p:txBody>
        </p:sp>
        <p:sp>
          <p:nvSpPr>
            <p:cNvPr id="36" name="TextBox 35"/>
            <p:cNvSpPr txBox="1"/>
            <p:nvPr/>
          </p:nvSpPr>
          <p:spPr>
            <a:xfrm>
              <a:off x="3507026" y="5878612"/>
              <a:ext cx="2055574" cy="153888"/>
            </a:xfrm>
            <a:prstGeom prst="rect">
              <a:avLst/>
            </a:prstGeom>
            <a:solidFill>
              <a:schemeClr val="bg1"/>
            </a:solidFill>
          </p:spPr>
          <p:txBody>
            <a:bodyPr wrap="square" lIns="0" tIns="0" rIns="0" bIns="0" rtlCol="0">
              <a:spAutoFit/>
            </a:bodyPr>
            <a:lstStyle/>
            <a:p>
              <a:r>
                <a:rPr lang="en-US" sz="1000" dirty="0">
                  <a:solidFill>
                    <a:prstClr val="black"/>
                  </a:solidFill>
                  <a:latin typeface="Arial Narrow"/>
                  <a:cs typeface="Arial Narrow"/>
                </a:rPr>
                <a:t>-2          -1           0           1    2     3     4    5   </a:t>
              </a:r>
            </a:p>
          </p:txBody>
        </p:sp>
        <p:sp>
          <p:nvSpPr>
            <p:cNvPr id="37" name="TextBox 36"/>
            <p:cNvSpPr txBox="1"/>
            <p:nvPr/>
          </p:nvSpPr>
          <p:spPr>
            <a:xfrm>
              <a:off x="3886200" y="6367562"/>
              <a:ext cx="1345145" cy="153888"/>
            </a:xfrm>
            <a:prstGeom prst="rect">
              <a:avLst/>
            </a:prstGeom>
            <a:solidFill>
              <a:schemeClr val="bg1"/>
            </a:solidFill>
          </p:spPr>
          <p:txBody>
            <a:bodyPr wrap="none" lIns="0" tIns="0" rIns="0" bIns="0" rtlCol="0">
              <a:spAutoFit/>
            </a:bodyPr>
            <a:lstStyle/>
            <a:p>
              <a:r>
                <a:rPr lang="en-US" sz="1000" dirty="0">
                  <a:solidFill>
                    <a:prstClr val="black"/>
                  </a:solidFill>
                  <a:latin typeface="Arial Narrow"/>
                  <a:cs typeface="Arial Narrow"/>
                </a:rPr>
                <a:t>0.2     0.3     0.4     0.5    0.75</a:t>
              </a:r>
            </a:p>
          </p:txBody>
        </p:sp>
      </p:grpSp>
      <p:sp>
        <p:nvSpPr>
          <p:cNvPr id="8" name="TextBox 7"/>
          <p:cNvSpPr txBox="1"/>
          <p:nvPr/>
        </p:nvSpPr>
        <p:spPr>
          <a:xfrm>
            <a:off x="22578" y="1207838"/>
            <a:ext cx="2648482" cy="621709"/>
          </a:xfrm>
          <a:prstGeom prst="rect">
            <a:avLst/>
          </a:prstGeom>
          <a:solidFill>
            <a:srgbClr val="FFFFFF"/>
          </a:solidFill>
          <a:ln>
            <a:solidFill>
              <a:schemeClr val="tx1"/>
            </a:solidFill>
          </a:ln>
        </p:spPr>
        <p:txBody>
          <a:bodyPr wrap="none" rtlCol="0">
            <a:spAutoFit/>
          </a:bodyPr>
          <a:lstStyle/>
          <a:p>
            <a:pPr algn="ctr">
              <a:lnSpc>
                <a:spcPct val="80000"/>
              </a:lnSpc>
            </a:pPr>
            <a:r>
              <a:rPr lang="en-US" sz="1400" b="1" dirty="0">
                <a:solidFill>
                  <a:prstClr val="black"/>
                </a:solidFill>
                <a:latin typeface="Comic Sans MS"/>
                <a:cs typeface="Comic Sans MS"/>
              </a:rPr>
              <a:t>Daily ice edge from satellites</a:t>
            </a:r>
          </a:p>
          <a:p>
            <a:pPr algn="ctr">
              <a:lnSpc>
                <a:spcPct val="80000"/>
              </a:lnSpc>
            </a:pPr>
            <a:endParaRPr lang="en-US" sz="500" b="1" dirty="0">
              <a:solidFill>
                <a:prstClr val="black"/>
              </a:solidFill>
              <a:latin typeface="Comic Sans MS"/>
              <a:cs typeface="Comic Sans MS"/>
            </a:endParaRPr>
          </a:p>
          <a:p>
            <a:pPr algn="ctr">
              <a:lnSpc>
                <a:spcPct val="80000"/>
              </a:lnSpc>
            </a:pPr>
            <a:r>
              <a:rPr lang="en-US" sz="1200" dirty="0">
                <a:solidFill>
                  <a:prstClr val="black"/>
                </a:solidFill>
                <a:latin typeface="Arial Narrow"/>
                <a:cs typeface="Arial Narrow"/>
              </a:rPr>
              <a:t>(Contours of </a:t>
            </a:r>
          </a:p>
          <a:p>
            <a:pPr algn="ctr">
              <a:lnSpc>
                <a:spcPct val="80000"/>
              </a:lnSpc>
            </a:pPr>
            <a:r>
              <a:rPr lang="en-US" sz="1200" dirty="0">
                <a:solidFill>
                  <a:prstClr val="black"/>
                </a:solidFill>
                <a:latin typeface="Arial Narrow"/>
                <a:cs typeface="Arial Narrow"/>
              </a:rPr>
              <a:t>15% ice concentration)</a:t>
            </a:r>
          </a:p>
        </p:txBody>
      </p:sp>
      <p:sp>
        <p:nvSpPr>
          <p:cNvPr id="40" name="Text Box 7"/>
          <p:cNvSpPr txBox="1">
            <a:spLocks noChangeArrowheads="1"/>
          </p:cNvSpPr>
          <p:nvPr/>
        </p:nvSpPr>
        <p:spPr bwMode="auto">
          <a:xfrm>
            <a:off x="2698037" y="1143000"/>
            <a:ext cx="6445963" cy="1015663"/>
          </a:xfrm>
          <a:prstGeom prst="rect">
            <a:avLst/>
          </a:prstGeom>
          <a:solidFill>
            <a:schemeClr val="bg1"/>
          </a:solidFill>
          <a:ln>
            <a:noFill/>
          </a:ln>
        </p:spPr>
        <p:txBody>
          <a:bodyPr wrap="square">
            <a:spAutoFit/>
          </a:bodyPr>
          <a:lstStyle>
            <a:lvl1pPr marL="227013" indent="-227013">
              <a:defRPr sz="2400">
                <a:solidFill>
                  <a:schemeClr val="tx1"/>
                </a:solidFill>
                <a:latin typeface="Times New Roman" charset="0"/>
                <a:ea typeface="MS PGothic" charset="0"/>
                <a:cs typeface="MS PGothic" charset="0"/>
              </a:defRPr>
            </a:lvl1pPr>
            <a:lvl2pPr marL="742950" indent="-285750">
              <a:defRPr sz="2000">
                <a:solidFill>
                  <a:schemeClr val="tx1"/>
                </a:solidFill>
                <a:latin typeface="Times New Roman" charset="0"/>
                <a:ea typeface="MS PGothic" charset="0"/>
                <a:cs typeface="MS PGothic" charset="0"/>
              </a:defRPr>
            </a:lvl2pPr>
            <a:lvl3pPr marL="1143000" indent="-228600">
              <a:defRPr sz="1900">
                <a:solidFill>
                  <a:schemeClr val="tx1"/>
                </a:solidFill>
                <a:latin typeface="Times New Roman" charset="0"/>
                <a:ea typeface="MS PGothic" charset="0"/>
                <a:cs typeface="MS PGothic" charset="0"/>
              </a:defRPr>
            </a:lvl3pPr>
            <a:lvl4pPr marL="1600200" indent="-228600">
              <a:defRPr sz="1900">
                <a:solidFill>
                  <a:schemeClr val="tx1"/>
                </a:solidFill>
                <a:latin typeface="Times New Roman" charset="0"/>
                <a:ea typeface="MS PGothic" charset="0"/>
                <a:cs typeface="MS PGothic" charset="0"/>
              </a:defRPr>
            </a:lvl4pPr>
            <a:lvl5pPr marL="2057400" indent="-228600">
              <a:defRPr sz="1900">
                <a:solidFill>
                  <a:schemeClr val="tx1"/>
                </a:solidFill>
                <a:latin typeface="Times New Roman" charset="0"/>
                <a:ea typeface="MS PGothic" charset="0"/>
                <a:cs typeface="MS PGothic" charset="0"/>
              </a:defRPr>
            </a:lvl5pPr>
            <a:lvl6pPr marL="2514600" indent="-228600">
              <a:defRPr sz="1900">
                <a:solidFill>
                  <a:schemeClr val="tx1"/>
                </a:solidFill>
                <a:latin typeface="Times New Roman" charset="0"/>
                <a:ea typeface="MS PGothic" charset="0"/>
                <a:cs typeface="MS PGothic" charset="0"/>
              </a:defRPr>
            </a:lvl6pPr>
            <a:lvl7pPr marL="2971800" indent="-228600">
              <a:defRPr sz="1900">
                <a:solidFill>
                  <a:schemeClr val="tx1"/>
                </a:solidFill>
                <a:latin typeface="Times New Roman" charset="0"/>
                <a:ea typeface="MS PGothic" charset="0"/>
                <a:cs typeface="MS PGothic" charset="0"/>
              </a:defRPr>
            </a:lvl7pPr>
            <a:lvl8pPr marL="3429000" indent="-228600">
              <a:defRPr sz="1900">
                <a:solidFill>
                  <a:schemeClr val="tx1"/>
                </a:solidFill>
                <a:latin typeface="Times New Roman" charset="0"/>
                <a:ea typeface="MS PGothic" charset="0"/>
                <a:cs typeface="MS PGothic" charset="0"/>
              </a:defRPr>
            </a:lvl8pPr>
            <a:lvl9pPr marL="3886200" indent="-228600">
              <a:defRPr sz="1900">
                <a:solidFill>
                  <a:schemeClr val="tx1"/>
                </a:solidFill>
                <a:latin typeface="Times New Roman" charset="0"/>
                <a:ea typeface="MS PGothic" charset="0"/>
                <a:cs typeface="MS PGothic" charset="0"/>
              </a:defRPr>
            </a:lvl9pPr>
          </a:lstStyle>
          <a:p>
            <a:pPr eaLnBrk="1" hangingPunct="1">
              <a:spcBef>
                <a:spcPts val="1200"/>
              </a:spcBef>
            </a:pPr>
            <a:r>
              <a:rPr lang="en-US" sz="1500" dirty="0">
                <a:solidFill>
                  <a:schemeClr val="accent2"/>
                </a:solidFill>
                <a:latin typeface="Arial" panose="020B0604020202020204" pitchFamily="34" charset="0"/>
                <a:cs typeface="Arial" panose="020B0604020202020204" pitchFamily="34" charset="0"/>
              </a:rPr>
              <a:t>The pace of ice retreat is not constant!  We find that sometimes, ice retreat is rapid (contours widely spaced).  Other times, retreat stalls for up to ~7-11 days (contours over-plotting, red oval areas).  </a:t>
            </a:r>
            <a:r>
              <a:rPr lang="en-US" sz="1500" b="1" i="1" dirty="0">
                <a:solidFill>
                  <a:schemeClr val="accent2"/>
                </a:solidFill>
                <a:latin typeface="Arial" panose="020B0604020202020204" pitchFamily="34" charset="0"/>
                <a:cs typeface="Arial" panose="020B0604020202020204" pitchFamily="34" charset="0"/>
              </a:rPr>
              <a:t>We call this phenomenon "loitering."  </a:t>
            </a:r>
          </a:p>
        </p:txBody>
      </p:sp>
      <p:sp>
        <p:nvSpPr>
          <p:cNvPr id="41" name="Text Box 7"/>
          <p:cNvSpPr txBox="1">
            <a:spLocks noChangeArrowheads="1"/>
          </p:cNvSpPr>
          <p:nvPr/>
        </p:nvSpPr>
        <p:spPr bwMode="auto">
          <a:xfrm>
            <a:off x="5775866" y="2149753"/>
            <a:ext cx="3429001" cy="784830"/>
          </a:xfrm>
          <a:prstGeom prst="rect">
            <a:avLst/>
          </a:prstGeom>
          <a:solidFill>
            <a:schemeClr val="bg1"/>
          </a:solidFill>
          <a:ln>
            <a:noFill/>
          </a:ln>
        </p:spPr>
        <p:txBody>
          <a:bodyPr wrap="square">
            <a:spAutoFit/>
          </a:bodyPr>
          <a:lstStyle>
            <a:lvl1pPr marL="227013" indent="-227013">
              <a:defRPr sz="2400">
                <a:solidFill>
                  <a:schemeClr val="tx1"/>
                </a:solidFill>
                <a:latin typeface="Times New Roman" charset="0"/>
                <a:ea typeface="MS PGothic" charset="0"/>
                <a:cs typeface="MS PGothic" charset="0"/>
              </a:defRPr>
            </a:lvl1pPr>
            <a:lvl2pPr marL="742950" indent="-285750">
              <a:defRPr sz="2000">
                <a:solidFill>
                  <a:schemeClr val="tx1"/>
                </a:solidFill>
                <a:latin typeface="Times New Roman" charset="0"/>
                <a:ea typeface="MS PGothic" charset="0"/>
                <a:cs typeface="MS PGothic" charset="0"/>
              </a:defRPr>
            </a:lvl2pPr>
            <a:lvl3pPr marL="1143000" indent="-228600">
              <a:defRPr sz="1900">
                <a:solidFill>
                  <a:schemeClr val="tx1"/>
                </a:solidFill>
                <a:latin typeface="Times New Roman" charset="0"/>
                <a:ea typeface="MS PGothic" charset="0"/>
                <a:cs typeface="MS PGothic" charset="0"/>
              </a:defRPr>
            </a:lvl3pPr>
            <a:lvl4pPr marL="1600200" indent="-228600">
              <a:defRPr sz="1900">
                <a:solidFill>
                  <a:schemeClr val="tx1"/>
                </a:solidFill>
                <a:latin typeface="Times New Roman" charset="0"/>
                <a:ea typeface="MS PGothic" charset="0"/>
                <a:cs typeface="MS PGothic" charset="0"/>
              </a:defRPr>
            </a:lvl4pPr>
            <a:lvl5pPr marL="2057400" indent="-228600">
              <a:defRPr sz="1900">
                <a:solidFill>
                  <a:schemeClr val="tx1"/>
                </a:solidFill>
                <a:latin typeface="Times New Roman" charset="0"/>
                <a:ea typeface="MS PGothic" charset="0"/>
                <a:cs typeface="MS PGothic" charset="0"/>
              </a:defRPr>
            </a:lvl5pPr>
            <a:lvl6pPr marL="2514600" indent="-228600">
              <a:defRPr sz="1900">
                <a:solidFill>
                  <a:schemeClr val="tx1"/>
                </a:solidFill>
                <a:latin typeface="Times New Roman" charset="0"/>
                <a:ea typeface="MS PGothic" charset="0"/>
                <a:cs typeface="MS PGothic" charset="0"/>
              </a:defRPr>
            </a:lvl6pPr>
            <a:lvl7pPr marL="2971800" indent="-228600">
              <a:defRPr sz="1900">
                <a:solidFill>
                  <a:schemeClr val="tx1"/>
                </a:solidFill>
                <a:latin typeface="Times New Roman" charset="0"/>
                <a:ea typeface="MS PGothic" charset="0"/>
                <a:cs typeface="MS PGothic" charset="0"/>
              </a:defRPr>
            </a:lvl7pPr>
            <a:lvl8pPr marL="3429000" indent="-228600">
              <a:defRPr sz="1900">
                <a:solidFill>
                  <a:schemeClr val="tx1"/>
                </a:solidFill>
                <a:latin typeface="Times New Roman" charset="0"/>
                <a:ea typeface="MS PGothic" charset="0"/>
                <a:cs typeface="MS PGothic" charset="0"/>
              </a:defRPr>
            </a:lvl8pPr>
            <a:lvl9pPr marL="3886200" indent="-228600">
              <a:defRPr sz="1900">
                <a:solidFill>
                  <a:schemeClr val="tx1"/>
                </a:solidFill>
                <a:latin typeface="Times New Roman" charset="0"/>
                <a:ea typeface="MS PGothic" charset="0"/>
                <a:cs typeface="MS PGothic" charset="0"/>
              </a:defRPr>
            </a:lvl9pPr>
          </a:lstStyle>
          <a:p>
            <a:pPr eaLnBrk="1" hangingPunct="1">
              <a:spcBef>
                <a:spcPts val="1200"/>
              </a:spcBef>
            </a:pPr>
            <a:r>
              <a:rPr lang="en-US" sz="1500" b="1" dirty="0">
                <a:solidFill>
                  <a:schemeClr val="accent2"/>
                </a:solidFill>
                <a:latin typeface="Arial" panose="020B0604020202020204" pitchFamily="34" charset="0"/>
                <a:cs typeface="Arial" panose="020B0604020202020204" pitchFamily="34" charset="0"/>
              </a:rPr>
              <a:t>How does it work?  </a:t>
            </a:r>
            <a:r>
              <a:rPr lang="en-US" sz="1500" dirty="0">
                <a:solidFill>
                  <a:schemeClr val="accent2"/>
                </a:solidFill>
                <a:latin typeface="Arial" panose="020B0604020202020204" pitchFamily="34" charset="0"/>
                <a:cs typeface="Arial" panose="020B0604020202020204" pitchFamily="34" charset="0"/>
              </a:rPr>
              <a:t>Loitering results from off-ice winds that move floes into warm water, where they melt.  </a:t>
            </a:r>
          </a:p>
        </p:txBody>
      </p:sp>
      <p:sp>
        <p:nvSpPr>
          <p:cNvPr id="42" name="Text Box 7"/>
          <p:cNvSpPr txBox="1">
            <a:spLocks noChangeArrowheads="1"/>
          </p:cNvSpPr>
          <p:nvPr/>
        </p:nvSpPr>
        <p:spPr bwMode="auto">
          <a:xfrm>
            <a:off x="5883361" y="3149811"/>
            <a:ext cx="3278886" cy="1708160"/>
          </a:xfrm>
          <a:prstGeom prst="rect">
            <a:avLst/>
          </a:prstGeom>
          <a:solidFill>
            <a:schemeClr val="bg1"/>
          </a:solidFill>
          <a:ln>
            <a:noFill/>
          </a:ln>
        </p:spPr>
        <p:txBody>
          <a:bodyPr wrap="square">
            <a:spAutoFit/>
          </a:bodyPr>
          <a:lstStyle>
            <a:lvl1pPr marL="227013" indent="-227013">
              <a:defRPr sz="2400">
                <a:solidFill>
                  <a:schemeClr val="tx1"/>
                </a:solidFill>
                <a:latin typeface="Times New Roman" charset="0"/>
                <a:ea typeface="MS PGothic" charset="0"/>
                <a:cs typeface="MS PGothic" charset="0"/>
              </a:defRPr>
            </a:lvl1pPr>
            <a:lvl2pPr marL="742950" indent="-285750">
              <a:defRPr sz="2000">
                <a:solidFill>
                  <a:schemeClr val="tx1"/>
                </a:solidFill>
                <a:latin typeface="Times New Roman" charset="0"/>
                <a:ea typeface="MS PGothic" charset="0"/>
                <a:cs typeface="MS PGothic" charset="0"/>
              </a:defRPr>
            </a:lvl2pPr>
            <a:lvl3pPr marL="1143000" indent="-228600">
              <a:defRPr sz="1900">
                <a:solidFill>
                  <a:schemeClr val="tx1"/>
                </a:solidFill>
                <a:latin typeface="Times New Roman" charset="0"/>
                <a:ea typeface="MS PGothic" charset="0"/>
                <a:cs typeface="MS PGothic" charset="0"/>
              </a:defRPr>
            </a:lvl3pPr>
            <a:lvl4pPr marL="1600200" indent="-228600">
              <a:defRPr sz="1900">
                <a:solidFill>
                  <a:schemeClr val="tx1"/>
                </a:solidFill>
                <a:latin typeface="Times New Roman" charset="0"/>
                <a:ea typeface="MS PGothic" charset="0"/>
                <a:cs typeface="MS PGothic" charset="0"/>
              </a:defRPr>
            </a:lvl4pPr>
            <a:lvl5pPr marL="2057400" indent="-228600">
              <a:defRPr sz="1900">
                <a:solidFill>
                  <a:schemeClr val="tx1"/>
                </a:solidFill>
                <a:latin typeface="Times New Roman" charset="0"/>
                <a:ea typeface="MS PGothic" charset="0"/>
                <a:cs typeface="MS PGothic" charset="0"/>
              </a:defRPr>
            </a:lvl5pPr>
            <a:lvl6pPr marL="2514600" indent="-228600">
              <a:defRPr sz="1900">
                <a:solidFill>
                  <a:schemeClr val="tx1"/>
                </a:solidFill>
                <a:latin typeface="Times New Roman" charset="0"/>
                <a:ea typeface="MS PGothic" charset="0"/>
                <a:cs typeface="MS PGothic" charset="0"/>
              </a:defRPr>
            </a:lvl6pPr>
            <a:lvl7pPr marL="2971800" indent="-228600">
              <a:defRPr sz="1900">
                <a:solidFill>
                  <a:schemeClr val="tx1"/>
                </a:solidFill>
                <a:latin typeface="Times New Roman" charset="0"/>
                <a:ea typeface="MS PGothic" charset="0"/>
                <a:cs typeface="MS PGothic" charset="0"/>
              </a:defRPr>
            </a:lvl7pPr>
            <a:lvl8pPr marL="3429000" indent="-228600">
              <a:defRPr sz="1900">
                <a:solidFill>
                  <a:schemeClr val="tx1"/>
                </a:solidFill>
                <a:latin typeface="Times New Roman" charset="0"/>
                <a:ea typeface="MS PGothic" charset="0"/>
                <a:cs typeface="MS PGothic" charset="0"/>
              </a:defRPr>
            </a:lvl8pPr>
            <a:lvl9pPr marL="3886200" indent="-228600">
              <a:defRPr sz="1900">
                <a:solidFill>
                  <a:schemeClr val="tx1"/>
                </a:solidFill>
                <a:latin typeface="Times New Roman" charset="0"/>
                <a:ea typeface="MS PGothic" charset="0"/>
                <a:cs typeface="MS PGothic" charset="0"/>
              </a:defRPr>
            </a:lvl9pPr>
          </a:lstStyle>
          <a:p>
            <a:pPr eaLnBrk="1" hangingPunct="1">
              <a:spcBef>
                <a:spcPts val="1200"/>
              </a:spcBef>
            </a:pPr>
            <a:r>
              <a:rPr lang="en-US" sz="1500" b="1" dirty="0">
                <a:solidFill>
                  <a:schemeClr val="accent2"/>
                </a:solidFill>
                <a:latin typeface="Arial" panose="020B0604020202020204" pitchFamily="34" charset="0"/>
                <a:cs typeface="Arial" panose="020B0604020202020204" pitchFamily="34" charset="0"/>
              </a:rPr>
              <a:t>Who cares?  </a:t>
            </a:r>
            <a:r>
              <a:rPr lang="en-US" sz="1500" dirty="0">
                <a:solidFill>
                  <a:schemeClr val="accent2"/>
                </a:solidFill>
                <a:latin typeface="Arial" panose="020B0604020202020204" pitchFamily="34" charset="0"/>
                <a:cs typeface="Arial" panose="020B0604020202020204" pitchFamily="34" charset="0"/>
              </a:rPr>
              <a:t>A loitering ice edge might be very productive biologically (good fishing)! Also, this could help with daily ice edge forecasting. ➜ Loitering has also been observed during ice advance in fall.</a:t>
            </a:r>
          </a:p>
        </p:txBody>
      </p:sp>
      <p:sp>
        <p:nvSpPr>
          <p:cNvPr id="39" name="TextBox 38"/>
          <p:cNvSpPr txBox="1"/>
          <p:nvPr/>
        </p:nvSpPr>
        <p:spPr>
          <a:xfrm>
            <a:off x="4723376" y="2587702"/>
            <a:ext cx="1296424" cy="444224"/>
          </a:xfrm>
          <a:prstGeom prst="rect">
            <a:avLst/>
          </a:prstGeom>
          <a:solidFill>
            <a:srgbClr val="FFFFFF"/>
          </a:solidFill>
          <a:ln>
            <a:solidFill>
              <a:schemeClr val="tx1"/>
            </a:solidFill>
          </a:ln>
        </p:spPr>
        <p:txBody>
          <a:bodyPr wrap="none" rtlCol="0">
            <a:spAutoFit/>
          </a:bodyPr>
          <a:lstStyle/>
          <a:p>
            <a:pPr algn="ctr">
              <a:lnSpc>
                <a:spcPct val="80000"/>
              </a:lnSpc>
            </a:pPr>
            <a:r>
              <a:rPr lang="en-US" sz="1400" b="1" dirty="0">
                <a:solidFill>
                  <a:prstClr val="black"/>
                </a:solidFill>
                <a:latin typeface="Comic Sans MS"/>
                <a:cs typeface="Comic Sans MS"/>
              </a:rPr>
              <a:t>Sea Surface</a:t>
            </a:r>
          </a:p>
          <a:p>
            <a:pPr algn="ctr">
              <a:lnSpc>
                <a:spcPct val="80000"/>
              </a:lnSpc>
            </a:pPr>
            <a:r>
              <a:rPr lang="en-US" sz="1400" b="1" dirty="0">
                <a:solidFill>
                  <a:prstClr val="black"/>
                </a:solidFill>
                <a:latin typeface="Comic Sans MS"/>
                <a:cs typeface="Comic Sans MS"/>
              </a:rPr>
              <a:t>Temperature</a:t>
            </a:r>
          </a:p>
        </p:txBody>
      </p:sp>
      <p:sp>
        <p:nvSpPr>
          <p:cNvPr id="2" name="TextBox 1">
            <a:extLst>
              <a:ext uri="{FF2B5EF4-FFF2-40B4-BE49-F238E27FC236}">
                <a16:creationId xmlns:a16="http://schemas.microsoft.com/office/drawing/2014/main" id="{BC7B4164-CEAE-CB4A-9439-5305A0C664CE}"/>
              </a:ext>
            </a:extLst>
          </p:cNvPr>
          <p:cNvSpPr txBox="1"/>
          <p:nvPr/>
        </p:nvSpPr>
        <p:spPr>
          <a:xfrm>
            <a:off x="120976" y="161445"/>
            <a:ext cx="2116285" cy="584775"/>
          </a:xfrm>
          <a:prstGeom prst="rect">
            <a:avLst/>
          </a:prstGeom>
          <a:noFill/>
        </p:spPr>
        <p:txBody>
          <a:bodyPr wrap="none" rtlCol="0">
            <a:spAutoFit/>
          </a:bodyPr>
          <a:lstStyle/>
          <a:p>
            <a:r>
              <a:rPr lang="en-US" sz="1600" dirty="0">
                <a:latin typeface="Arial Narrow" panose="020B0604020202020204" pitchFamily="34" charset="0"/>
                <a:cs typeface="Arial Narrow" panose="020B0604020202020204" pitchFamily="34" charset="0"/>
                <a:hlinkClick r:id="rId7"/>
              </a:rPr>
              <a:t>mas@apl.washington.edu</a:t>
            </a:r>
            <a:endParaRPr lang="en-US" sz="1600" dirty="0">
              <a:latin typeface="Arial Narrow" panose="020B0604020202020204" pitchFamily="34" charset="0"/>
              <a:cs typeface="Arial Narrow" panose="020B0604020202020204" pitchFamily="34" charset="0"/>
            </a:endParaRPr>
          </a:p>
          <a:p>
            <a:r>
              <a:rPr lang="en-US" sz="1600" dirty="0">
                <a:latin typeface="Arial Narrow" panose="020B0604020202020204" pitchFamily="34" charset="0"/>
                <a:cs typeface="Arial Narrow" panose="020B0604020202020204" pitchFamily="34" charset="0"/>
              </a:rPr>
              <a:t>1 (206) 302-8129</a:t>
            </a:r>
          </a:p>
        </p:txBody>
      </p:sp>
      <p:sp>
        <p:nvSpPr>
          <p:cNvPr id="43" name="Text Box 7">
            <a:extLst>
              <a:ext uri="{FF2B5EF4-FFF2-40B4-BE49-F238E27FC236}">
                <a16:creationId xmlns:a16="http://schemas.microsoft.com/office/drawing/2014/main" id="{64B05762-8D2E-6841-A9A2-7B6E459C6F1D}"/>
              </a:ext>
            </a:extLst>
          </p:cNvPr>
          <p:cNvSpPr txBox="1">
            <a:spLocks noChangeArrowheads="1"/>
          </p:cNvSpPr>
          <p:nvPr/>
        </p:nvSpPr>
        <p:spPr bwMode="auto">
          <a:xfrm>
            <a:off x="6417158" y="4876800"/>
            <a:ext cx="2726842" cy="1938992"/>
          </a:xfrm>
          <a:prstGeom prst="rect">
            <a:avLst/>
          </a:prstGeom>
          <a:solidFill>
            <a:schemeClr val="bg1"/>
          </a:solidFill>
          <a:ln>
            <a:noFill/>
          </a:ln>
        </p:spPr>
        <p:txBody>
          <a:bodyPr wrap="square">
            <a:spAutoFit/>
          </a:bodyPr>
          <a:lstStyle>
            <a:lvl1pPr marL="227013" indent="-227013">
              <a:defRPr sz="2400">
                <a:solidFill>
                  <a:schemeClr val="tx1"/>
                </a:solidFill>
                <a:latin typeface="Times New Roman" charset="0"/>
                <a:ea typeface="MS PGothic" charset="0"/>
                <a:cs typeface="MS PGothic" charset="0"/>
              </a:defRPr>
            </a:lvl1pPr>
            <a:lvl2pPr marL="742950" indent="-285750">
              <a:defRPr sz="2000">
                <a:solidFill>
                  <a:schemeClr val="tx1"/>
                </a:solidFill>
                <a:latin typeface="Times New Roman" charset="0"/>
                <a:ea typeface="MS PGothic" charset="0"/>
                <a:cs typeface="MS PGothic" charset="0"/>
              </a:defRPr>
            </a:lvl2pPr>
            <a:lvl3pPr marL="1143000" indent="-228600">
              <a:defRPr sz="1900">
                <a:solidFill>
                  <a:schemeClr val="tx1"/>
                </a:solidFill>
                <a:latin typeface="Times New Roman" charset="0"/>
                <a:ea typeface="MS PGothic" charset="0"/>
                <a:cs typeface="MS PGothic" charset="0"/>
              </a:defRPr>
            </a:lvl3pPr>
            <a:lvl4pPr marL="1600200" indent="-228600">
              <a:defRPr sz="1900">
                <a:solidFill>
                  <a:schemeClr val="tx1"/>
                </a:solidFill>
                <a:latin typeface="Times New Roman" charset="0"/>
                <a:ea typeface="MS PGothic" charset="0"/>
                <a:cs typeface="MS PGothic" charset="0"/>
              </a:defRPr>
            </a:lvl4pPr>
            <a:lvl5pPr marL="2057400" indent="-228600">
              <a:defRPr sz="1900">
                <a:solidFill>
                  <a:schemeClr val="tx1"/>
                </a:solidFill>
                <a:latin typeface="Times New Roman" charset="0"/>
                <a:ea typeface="MS PGothic" charset="0"/>
                <a:cs typeface="MS PGothic" charset="0"/>
              </a:defRPr>
            </a:lvl5pPr>
            <a:lvl6pPr marL="2514600" indent="-228600">
              <a:defRPr sz="1900">
                <a:solidFill>
                  <a:schemeClr val="tx1"/>
                </a:solidFill>
                <a:latin typeface="Times New Roman" charset="0"/>
                <a:ea typeface="MS PGothic" charset="0"/>
                <a:cs typeface="MS PGothic" charset="0"/>
              </a:defRPr>
            </a:lvl6pPr>
            <a:lvl7pPr marL="2971800" indent="-228600">
              <a:defRPr sz="1900">
                <a:solidFill>
                  <a:schemeClr val="tx1"/>
                </a:solidFill>
                <a:latin typeface="Times New Roman" charset="0"/>
                <a:ea typeface="MS PGothic" charset="0"/>
                <a:cs typeface="MS PGothic" charset="0"/>
              </a:defRPr>
            </a:lvl7pPr>
            <a:lvl8pPr marL="3429000" indent="-228600">
              <a:defRPr sz="1900">
                <a:solidFill>
                  <a:schemeClr val="tx1"/>
                </a:solidFill>
                <a:latin typeface="Times New Roman" charset="0"/>
                <a:ea typeface="MS PGothic" charset="0"/>
                <a:cs typeface="MS PGothic" charset="0"/>
              </a:defRPr>
            </a:lvl8pPr>
            <a:lvl9pPr marL="3886200" indent="-228600">
              <a:defRPr sz="1900">
                <a:solidFill>
                  <a:schemeClr val="tx1"/>
                </a:solidFill>
                <a:latin typeface="Times New Roman" charset="0"/>
                <a:ea typeface="MS PGothic" charset="0"/>
                <a:cs typeface="MS PGothic" charset="0"/>
              </a:defRPr>
            </a:lvl9pPr>
          </a:lstStyle>
          <a:p>
            <a:pPr eaLnBrk="1" hangingPunct="1">
              <a:spcBef>
                <a:spcPts val="1200"/>
              </a:spcBef>
            </a:pPr>
            <a:r>
              <a:rPr lang="en-US" sz="1500" b="1" dirty="0">
                <a:solidFill>
                  <a:srgbClr val="FF0000"/>
                </a:solidFill>
                <a:latin typeface="Arial" panose="020B0604020202020204" pitchFamily="34" charset="0"/>
                <a:cs typeface="Arial" panose="020B0604020202020204" pitchFamily="34" charset="0"/>
              </a:rPr>
              <a:t>But…  </a:t>
            </a:r>
            <a:r>
              <a:rPr lang="en-US" sz="1500" dirty="0">
                <a:solidFill>
                  <a:srgbClr val="FF0000"/>
                </a:solidFill>
                <a:latin typeface="Arial" panose="020B0604020202020204" pitchFamily="34" charset="0"/>
                <a:cs typeface="Arial" panose="020B0604020202020204" pitchFamily="34" charset="0"/>
              </a:rPr>
              <a:t>Is this observed by locals? If yes, what is their explanation? And: What are the user needs for </a:t>
            </a:r>
            <a:r>
              <a:rPr lang="en-US" sz="1500" b="1" dirty="0">
                <a:solidFill>
                  <a:srgbClr val="FF0000"/>
                </a:solidFill>
                <a:latin typeface="Arial" panose="020B0604020202020204" pitchFamily="34" charset="0"/>
                <a:cs typeface="Arial" panose="020B0604020202020204" pitchFamily="34" charset="0"/>
              </a:rPr>
              <a:t>daily ice edge forecasting</a:t>
            </a:r>
            <a:r>
              <a:rPr lang="en-US" sz="1500" dirty="0">
                <a:solidFill>
                  <a:srgbClr val="FF0000"/>
                </a:solidFill>
                <a:latin typeface="Arial" panose="020B0604020202020204" pitchFamily="34" charset="0"/>
                <a:cs typeface="Arial" panose="020B0604020202020204" pitchFamily="34" charset="0"/>
              </a:rPr>
              <a:t>? What parameters are most important?</a:t>
            </a:r>
          </a:p>
        </p:txBody>
      </p:sp>
    </p:spTree>
    <p:extLst>
      <p:ext uri="{BB962C8B-B14F-4D97-AF65-F5344CB8AC3E}">
        <p14:creationId xmlns:p14="http://schemas.microsoft.com/office/powerpoint/2010/main" val="298458786"/>
      </p:ext>
    </p:extLst>
  </p:cSld>
  <p:clrMapOvr>
    <a:masterClrMapping/>
  </p:clrMapOvr>
</p:sld>
</file>

<file path=ppt/theme/theme1.xml><?xml version="1.0" encoding="utf-8"?>
<a:theme xmlns:a="http://schemas.openxmlformats.org/drawingml/2006/main" name="5_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TotalTime>
  <Words>778</Words>
  <Application>Microsoft Macintosh PowerPoint</Application>
  <PresentationFormat>On-screen Show (4:3)</PresentationFormat>
  <Paragraphs>42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Comic Sans MS</vt:lpstr>
      <vt:lpstr>Times New Roman</vt:lpstr>
      <vt:lpstr>5_GPMC Nov 2001</vt:lpstr>
      <vt:lpstr>Loitering of the Retreating Sea Ice Edge in the Arctic Seas</vt:lpstr>
    </vt:vector>
  </TitlesOfParts>
  <Manager/>
  <Company>U of WA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Loitering for MSR</dc:title>
  <dc:subject/>
  <dc:creator>Michael Steele</dc:creator>
  <cp:keywords/>
  <dc:description/>
  <cp:lastModifiedBy>Michael Steele</cp:lastModifiedBy>
  <cp:revision>57</cp:revision>
  <dcterms:created xsi:type="dcterms:W3CDTF">2014-07-25T19:02:24Z</dcterms:created>
  <dcterms:modified xsi:type="dcterms:W3CDTF">2021-04-16T04:39:05Z</dcterms:modified>
  <cp:category/>
</cp:coreProperties>
</file>