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cd3e03043a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cd3e03043a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cd3e03043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cd3e03043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77650"/>
            <a:ext cx="8520600" cy="941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Permafrost </a:t>
            </a:r>
            <a:r>
              <a:rPr lang="en"/>
              <a:t>degradation</a:t>
            </a:r>
            <a:r>
              <a:rPr lang="en"/>
              <a:t> and changes in stream morphology</a:t>
            </a:r>
            <a:endParaRPr/>
          </a:p>
        </p:txBody>
      </p:sp>
      <p:sp>
        <p:nvSpPr>
          <p:cNvPr id="55" name="Google Shape;55;p1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56" name="Google Shape;56;p13"/>
          <p:cNvPicPr preferRelativeResize="0"/>
          <p:nvPr/>
        </p:nvPicPr>
        <p:blipFill>
          <a:blip r:embed="rId3">
            <a:alphaModFix/>
          </a:blip>
          <a:stretch>
            <a:fillRect/>
          </a:stretch>
        </p:blipFill>
        <p:spPr>
          <a:xfrm>
            <a:off x="4812750" y="1152475"/>
            <a:ext cx="4019550" cy="2362200"/>
          </a:xfrm>
          <a:prstGeom prst="rect">
            <a:avLst/>
          </a:prstGeom>
          <a:noFill/>
          <a:ln>
            <a:noFill/>
          </a:ln>
        </p:spPr>
      </p:pic>
      <p:pic>
        <p:nvPicPr>
          <p:cNvPr id="57" name="Google Shape;57;p13"/>
          <p:cNvPicPr preferRelativeResize="0"/>
          <p:nvPr/>
        </p:nvPicPr>
        <p:blipFill>
          <a:blip r:embed="rId4">
            <a:alphaModFix/>
          </a:blip>
          <a:stretch>
            <a:fillRect/>
          </a:stretch>
        </p:blipFill>
        <p:spPr>
          <a:xfrm>
            <a:off x="311700" y="1152463"/>
            <a:ext cx="4457700" cy="2581275"/>
          </a:xfrm>
          <a:prstGeom prst="rect">
            <a:avLst/>
          </a:prstGeom>
          <a:noFill/>
          <a:ln>
            <a:noFill/>
          </a:ln>
        </p:spPr>
      </p:pic>
      <p:sp>
        <p:nvSpPr>
          <p:cNvPr id="58" name="Google Shape;58;p13"/>
          <p:cNvSpPr txBox="1"/>
          <p:nvPr/>
        </p:nvSpPr>
        <p:spPr>
          <a:xfrm>
            <a:off x="319975" y="3745025"/>
            <a:ext cx="4449300" cy="12189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b="1" lang="en" sz="1200">
                <a:solidFill>
                  <a:schemeClr val="dk1"/>
                </a:solidFill>
                <a:latin typeface="Times New Roman"/>
                <a:ea typeface="Times New Roman"/>
                <a:cs typeface="Times New Roman"/>
                <a:sym typeface="Times New Roman"/>
              </a:rPr>
              <a:t>Figure 2.</a:t>
            </a:r>
            <a:r>
              <a:rPr lang="en" sz="1200">
                <a:solidFill>
                  <a:schemeClr val="dk1"/>
                </a:solidFill>
                <a:latin typeface="Times New Roman"/>
                <a:ea typeface="Times New Roman"/>
                <a:cs typeface="Times New Roman"/>
                <a:sym typeface="Times New Roman"/>
              </a:rPr>
              <a:t> Aerial photography and satellite imagery from 1950 and 2018 showing beaver colonization and pond construction (red dots). The most notable change is the substantial widening of the stream channel, a change evident throughout the Selawik Lowlands of western Alaska.</a:t>
            </a:r>
            <a:endParaRPr/>
          </a:p>
        </p:txBody>
      </p:sp>
      <p:sp>
        <p:nvSpPr>
          <p:cNvPr id="59" name="Google Shape;59;p13"/>
          <p:cNvSpPr txBox="1"/>
          <p:nvPr/>
        </p:nvSpPr>
        <p:spPr>
          <a:xfrm>
            <a:off x="4811650" y="3745025"/>
            <a:ext cx="4020600" cy="14316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b="1" lang="en" sz="1200">
                <a:solidFill>
                  <a:schemeClr val="dk1"/>
                </a:solidFill>
                <a:latin typeface="Times New Roman"/>
                <a:ea typeface="Times New Roman"/>
                <a:cs typeface="Times New Roman"/>
                <a:sym typeface="Times New Roman"/>
              </a:rPr>
              <a:t>Figure 3.</a:t>
            </a:r>
            <a:r>
              <a:rPr lang="en" sz="1200">
                <a:solidFill>
                  <a:schemeClr val="dk1"/>
                </a:solidFill>
                <a:latin typeface="Times New Roman"/>
                <a:ea typeface="Times New Roman"/>
                <a:cs typeface="Times New Roman"/>
                <a:sym typeface="Times New Roman"/>
              </a:rPr>
              <a:t> Idealized depiction of tundra stream landscape before (top) and after (bottom) beaver colonization. Numbers indicate objectives, which stem from predicted changes, including (1) regional beaver pond mapping, (2) measuring fish habitat, and (3) modeling permafrost thaw and channel deepening.</a:t>
            </a:r>
            <a:endParaRPr/>
          </a:p>
        </p:txBody>
      </p:sp>
      <p:sp>
        <p:nvSpPr>
          <p:cNvPr id="60" name="Google Shape;60;p13"/>
          <p:cNvSpPr txBox="1"/>
          <p:nvPr/>
        </p:nvSpPr>
        <p:spPr>
          <a:xfrm>
            <a:off x="4835375" y="1173275"/>
            <a:ext cx="260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a:t>
            </a:r>
            <a:endParaRPr/>
          </a:p>
        </p:txBody>
      </p:sp>
      <p:sp>
        <p:nvSpPr>
          <p:cNvPr id="61" name="Google Shape;61;p13"/>
          <p:cNvSpPr txBox="1"/>
          <p:nvPr/>
        </p:nvSpPr>
        <p:spPr>
          <a:xfrm>
            <a:off x="4847225" y="2441375"/>
            <a:ext cx="272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b</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Widespread permafrost degradation in the Alaskan Arctic</a:t>
            </a:r>
            <a:endParaRPr/>
          </a:p>
        </p:txBody>
      </p:sp>
      <p:sp>
        <p:nvSpPr>
          <p:cNvPr id="67" name="Google Shape;67;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308610" lvl="0" marL="457200" rtl="0" algn="l">
              <a:spcBef>
                <a:spcPts val="0"/>
              </a:spcBef>
              <a:spcAft>
                <a:spcPts val="0"/>
              </a:spcAft>
              <a:buSzPct val="100000"/>
              <a:buChar char="●"/>
            </a:pPr>
            <a:r>
              <a:rPr lang="en"/>
              <a:t>Description of problem:</a:t>
            </a:r>
            <a:endParaRPr/>
          </a:p>
          <a:p>
            <a:pPr indent="-290830" lvl="1" marL="914400" rtl="0" algn="l">
              <a:spcBef>
                <a:spcPts val="0"/>
              </a:spcBef>
              <a:spcAft>
                <a:spcPts val="0"/>
              </a:spcAft>
              <a:buSzPct val="100000"/>
              <a:buChar char="○"/>
            </a:pPr>
            <a:r>
              <a:rPr lang="en"/>
              <a:t>Warmer climate in arctic and sub-arctic Alaska has led to deepening active layer, thawing permafrost and changes in </a:t>
            </a:r>
            <a:r>
              <a:rPr lang="en"/>
              <a:t>terrestrial</a:t>
            </a:r>
            <a:r>
              <a:rPr lang="en"/>
              <a:t> and aquatic ecosystems.  </a:t>
            </a:r>
            <a:endParaRPr/>
          </a:p>
          <a:p>
            <a:pPr indent="-308610" lvl="0" marL="457200" rtl="0" algn="l">
              <a:spcBef>
                <a:spcPts val="0"/>
              </a:spcBef>
              <a:spcAft>
                <a:spcPts val="0"/>
              </a:spcAft>
              <a:buSzPct val="100000"/>
              <a:buChar char="●"/>
            </a:pPr>
            <a:r>
              <a:rPr lang="en"/>
              <a:t>Important concepts</a:t>
            </a:r>
            <a:endParaRPr/>
          </a:p>
          <a:p>
            <a:pPr indent="-290830" lvl="1" marL="914400" rtl="0" algn="l">
              <a:spcBef>
                <a:spcPts val="0"/>
              </a:spcBef>
              <a:spcAft>
                <a:spcPts val="0"/>
              </a:spcAft>
              <a:buSzPct val="100000"/>
              <a:buChar char="○"/>
            </a:pPr>
            <a:r>
              <a:rPr lang="en"/>
              <a:t>Most of the land is underlain by permafrost, ground that is permanently frozen</a:t>
            </a:r>
            <a:endParaRPr/>
          </a:p>
          <a:p>
            <a:pPr indent="-290830" lvl="1" marL="914400" rtl="0" algn="l">
              <a:spcBef>
                <a:spcPts val="0"/>
              </a:spcBef>
              <a:spcAft>
                <a:spcPts val="0"/>
              </a:spcAft>
              <a:buSzPct val="100000"/>
              <a:buChar char="○"/>
            </a:pPr>
            <a:r>
              <a:rPr lang="en"/>
              <a:t>The permafrost serves as a barrier to water </a:t>
            </a:r>
            <a:r>
              <a:rPr lang="en"/>
              <a:t>infiltration</a:t>
            </a:r>
            <a:r>
              <a:rPr lang="en"/>
              <a:t> creating widespread shallow groundwater, ponds, and bogs</a:t>
            </a:r>
            <a:endParaRPr/>
          </a:p>
          <a:p>
            <a:pPr indent="-290830" lvl="1" marL="914400" rtl="0" algn="l">
              <a:spcBef>
                <a:spcPts val="0"/>
              </a:spcBef>
              <a:spcAft>
                <a:spcPts val="0"/>
              </a:spcAft>
              <a:buSzPct val="100000"/>
              <a:buChar char="○"/>
            </a:pPr>
            <a:r>
              <a:rPr lang="en"/>
              <a:t>Permafrost thawing leads to the release of greenhouse gases from newly thawed </a:t>
            </a:r>
            <a:r>
              <a:rPr lang="en"/>
              <a:t>organic material</a:t>
            </a:r>
            <a:endParaRPr/>
          </a:p>
          <a:p>
            <a:pPr indent="-290830" lvl="1" marL="914400" rtl="0" algn="l">
              <a:spcBef>
                <a:spcPts val="0"/>
              </a:spcBef>
              <a:spcAft>
                <a:spcPts val="0"/>
              </a:spcAft>
              <a:buSzPct val="100000"/>
              <a:buChar char="○"/>
            </a:pPr>
            <a:r>
              <a:rPr lang="en"/>
              <a:t>Changes in the depth to permafrost and the stability of permafrost greatly impact the presence of surfa</a:t>
            </a:r>
            <a:r>
              <a:rPr lang="en"/>
              <a:t>ce water and surface geomorphology (erosional processes, stream bank stability, lake stability).</a:t>
            </a:r>
            <a:endParaRPr/>
          </a:p>
          <a:p>
            <a:pPr indent="-290830" lvl="1" marL="914400" rtl="0" algn="l">
              <a:spcBef>
                <a:spcPts val="0"/>
              </a:spcBef>
              <a:spcAft>
                <a:spcPts val="0"/>
              </a:spcAft>
              <a:buSzPct val="100000"/>
              <a:buChar char="○"/>
            </a:pPr>
            <a:r>
              <a:rPr lang="en"/>
              <a:t>Changes in surface water greatly impact habitat for wildlife species</a:t>
            </a:r>
            <a:endParaRPr/>
          </a:p>
          <a:p>
            <a:pPr indent="-308610" lvl="0" marL="457200" rtl="0" algn="l">
              <a:spcBef>
                <a:spcPts val="0"/>
              </a:spcBef>
              <a:spcAft>
                <a:spcPts val="0"/>
              </a:spcAft>
              <a:buSzPct val="100000"/>
              <a:buChar char="●"/>
            </a:pPr>
            <a:r>
              <a:rPr lang="en"/>
              <a:t>Questions:</a:t>
            </a:r>
            <a:endParaRPr/>
          </a:p>
          <a:p>
            <a:pPr indent="-290830" lvl="1" marL="914400" rtl="0" algn="l">
              <a:spcBef>
                <a:spcPts val="0"/>
              </a:spcBef>
              <a:spcAft>
                <a:spcPts val="0"/>
              </a:spcAft>
              <a:buSzPct val="100000"/>
              <a:buChar char="○"/>
            </a:pPr>
            <a:r>
              <a:rPr lang="en"/>
              <a:t>How can local knowledge be integrated into problem definition and research questions?</a:t>
            </a:r>
            <a:endParaRPr/>
          </a:p>
          <a:p>
            <a:pPr indent="-290830" lvl="1" marL="914400" rtl="0" algn="l">
              <a:spcBef>
                <a:spcPts val="0"/>
              </a:spcBef>
              <a:spcAft>
                <a:spcPts val="0"/>
              </a:spcAft>
              <a:buSzPct val="100000"/>
              <a:buChar char="○"/>
            </a:pPr>
            <a:r>
              <a:rPr lang="en"/>
              <a:t>How have these changes affected permafrost stability? </a:t>
            </a:r>
            <a:endParaRPr/>
          </a:p>
          <a:p>
            <a:pPr indent="-290830" lvl="1" marL="914400" rtl="0" algn="l">
              <a:spcBef>
                <a:spcPts val="0"/>
              </a:spcBef>
              <a:spcAft>
                <a:spcPts val="0"/>
              </a:spcAft>
              <a:buSzPct val="100000"/>
              <a:buChar char="○"/>
            </a:pPr>
            <a:r>
              <a:rPr lang="en"/>
              <a:t>Thaw induced greenhouse gas emissions? </a:t>
            </a:r>
            <a:endParaRPr/>
          </a:p>
          <a:p>
            <a:pPr indent="-290830" lvl="1" marL="914400" rtl="0" algn="l">
              <a:spcBef>
                <a:spcPts val="0"/>
              </a:spcBef>
              <a:spcAft>
                <a:spcPts val="0"/>
              </a:spcAft>
              <a:buSzPct val="100000"/>
              <a:buChar char="○"/>
            </a:pPr>
            <a:r>
              <a:rPr lang="en"/>
              <a:t>Habitat for important fish and game species?</a:t>
            </a:r>
            <a:endParaRPr/>
          </a:p>
          <a:p>
            <a:pPr indent="-308610" lvl="0" marL="457200" rtl="0" algn="l">
              <a:spcBef>
                <a:spcPts val="0"/>
              </a:spcBef>
              <a:spcAft>
                <a:spcPts val="0"/>
              </a:spcAft>
              <a:buSzPct val="100000"/>
              <a:buChar char="●"/>
            </a:pPr>
            <a:r>
              <a:rPr lang="en"/>
              <a:t>Contact</a:t>
            </a:r>
            <a:endParaRPr/>
          </a:p>
          <a:p>
            <a:pPr indent="-290830" lvl="1" marL="914400" rtl="0" algn="l">
              <a:spcBef>
                <a:spcPts val="0"/>
              </a:spcBef>
              <a:spcAft>
                <a:spcPts val="0"/>
              </a:spcAft>
              <a:buSzPct val="100000"/>
              <a:buChar char="○"/>
            </a:pPr>
            <a:r>
              <a:rPr lang="en"/>
              <a:t>Jason Clark, University of Alaska Fairbanks</a:t>
            </a:r>
            <a:endParaRPr/>
          </a:p>
          <a:p>
            <a:pPr indent="-290830" lvl="1" marL="914400" rtl="0" algn="l">
              <a:spcBef>
                <a:spcPts val="0"/>
              </a:spcBef>
              <a:spcAft>
                <a:spcPts val="0"/>
              </a:spcAft>
              <a:buSzPct val="100000"/>
              <a:buChar char="○"/>
            </a:pPr>
            <a:r>
              <a:rPr lang="en"/>
              <a:t>jaclark2@alaska.edu</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