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sldIdLst>
    <p:sldId id="256" r:id="rId2"/>
    <p:sldId id="257" r:id="rId3"/>
    <p:sldId id="448" r:id="rId4"/>
    <p:sldId id="611" r:id="rId5"/>
    <p:sldId id="607" r:id="rId6"/>
    <p:sldId id="602" r:id="rId7"/>
    <p:sldId id="612" r:id="rId8"/>
    <p:sldId id="262" r:id="rId9"/>
    <p:sldId id="259" r:id="rId10"/>
    <p:sldId id="432" r:id="rId11"/>
    <p:sldId id="617" r:id="rId12"/>
    <p:sldId id="263" r:id="rId13"/>
    <p:sldId id="265" r:id="rId14"/>
    <p:sldId id="294" r:id="rId15"/>
    <p:sldId id="403" r:id="rId16"/>
    <p:sldId id="427" r:id="rId17"/>
    <p:sldId id="399" r:id="rId18"/>
    <p:sldId id="297" r:id="rId19"/>
    <p:sldId id="296" r:id="rId20"/>
    <p:sldId id="401" r:id="rId21"/>
    <p:sldId id="388" r:id="rId22"/>
    <p:sldId id="447" r:id="rId23"/>
    <p:sldId id="400" r:id="rId24"/>
    <p:sldId id="404" r:id="rId25"/>
    <p:sldId id="428" r:id="rId26"/>
    <p:sldId id="402" r:id="rId27"/>
    <p:sldId id="298" r:id="rId28"/>
    <p:sldId id="434" r:id="rId29"/>
    <p:sldId id="625" r:id="rId30"/>
    <p:sldId id="435" r:id="rId31"/>
    <p:sldId id="405" r:id="rId32"/>
    <p:sldId id="619" r:id="rId33"/>
    <p:sldId id="613" r:id="rId34"/>
    <p:sldId id="410" r:id="rId35"/>
    <p:sldId id="411" r:id="rId36"/>
    <p:sldId id="406" r:id="rId37"/>
    <p:sldId id="431" r:id="rId38"/>
    <p:sldId id="614" r:id="rId39"/>
    <p:sldId id="260" r:id="rId40"/>
    <p:sldId id="264" r:id="rId41"/>
    <p:sldId id="441" r:id="rId42"/>
    <p:sldId id="626" r:id="rId43"/>
    <p:sldId id="615" r:id="rId44"/>
    <p:sldId id="412" r:id="rId45"/>
    <p:sldId id="422" r:id="rId46"/>
    <p:sldId id="421" r:id="rId47"/>
    <p:sldId id="414" r:id="rId48"/>
    <p:sldId id="426" r:id="rId49"/>
    <p:sldId id="417" r:id="rId50"/>
    <p:sldId id="418" r:id="rId51"/>
    <p:sldId id="444" r:id="rId52"/>
    <p:sldId id="437" r:id="rId53"/>
    <p:sldId id="620" r:id="rId54"/>
    <p:sldId id="624" r:id="rId55"/>
    <p:sldId id="621" r:id="rId56"/>
    <p:sldId id="445" r:id="rId57"/>
    <p:sldId id="416" r:id="rId58"/>
    <p:sldId id="413" r:id="rId59"/>
    <p:sldId id="423" r:id="rId60"/>
    <p:sldId id="424" r:id="rId61"/>
    <p:sldId id="415" r:id="rId62"/>
    <p:sldId id="425" r:id="rId63"/>
    <p:sldId id="616" r:id="rId64"/>
    <p:sldId id="623" r:id="rId65"/>
    <p:sldId id="42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86"/>
    <p:restoredTop sz="85307"/>
  </p:normalViewPr>
  <p:slideViewPr>
    <p:cSldViewPr snapToGrid="0" snapToObjects="1">
      <p:cViewPr varScale="1">
        <p:scale>
          <a:sx n="100" d="100"/>
          <a:sy n="100" d="100"/>
        </p:scale>
        <p:origin x="50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D3AE44-F221-4290-91F8-A7A2FC13F5C7}" type="doc">
      <dgm:prSet loTypeId="urn:microsoft.com/office/officeart/2005/8/layout/venn1" loCatId="relationship" qsTypeId="urn:microsoft.com/office/officeart/2005/8/quickstyle/simple1" qsCatId="simple" csTypeId="urn:microsoft.com/office/officeart/2005/8/colors/accent1_2" csCatId="accent1" phldr="1"/>
      <dgm:spPr/>
    </dgm:pt>
    <dgm:pt modelId="{D71B01B7-CE34-4408-BA56-173B72147FA7}">
      <dgm:prSet phldrT="[Text]" custT="1"/>
      <dgm:spPr>
        <a:blipFill rotWithShape="0">
          <a:blip xmlns:r="http://schemas.openxmlformats.org/officeDocument/2006/relationships" r:embed="rId1">
            <a:extLst>
              <a:ext uri="{28A0092B-C50C-407E-A947-70E740481C1C}">
                <a14:useLocalDpi xmlns:a14="http://schemas.microsoft.com/office/drawing/2010/main"/>
              </a:ext>
            </a:extLst>
          </a:blip>
          <a:srcRect/>
          <a:stretch>
            <a:fillRect/>
          </a:stretch>
        </a:blipFill>
      </dgm:spPr>
      <dgm:t>
        <a:bodyPr/>
        <a:lstStyle/>
        <a:p>
          <a:pPr algn="ctr"/>
          <a:br>
            <a:rPr lang="en-US" sz="2000" b="1">
              <a:highlight>
                <a:srgbClr val="C0C0C0"/>
              </a:highlight>
            </a:rPr>
          </a:br>
          <a:br>
            <a:rPr lang="en-US" sz="2000" b="1">
              <a:highlight>
                <a:srgbClr val="C0C0C0"/>
              </a:highlight>
            </a:rPr>
          </a:br>
          <a:br>
            <a:rPr lang="en-US" sz="2000" b="1">
              <a:highlight>
                <a:srgbClr val="C0C0C0"/>
              </a:highlight>
            </a:rPr>
          </a:br>
          <a:r>
            <a:rPr lang="en-US" sz="2000" b="1">
              <a:highlight>
                <a:srgbClr val="C0C0C0"/>
              </a:highlight>
            </a:rPr>
            <a:t>social system</a:t>
          </a:r>
        </a:p>
      </dgm:t>
    </dgm:pt>
    <dgm:pt modelId="{5D31DE65-624E-43F4-A5C2-1752739B97C3}" type="parTrans" cxnId="{92EFDF94-CF7E-4117-A418-26ECB4561C20}">
      <dgm:prSet/>
      <dgm:spPr/>
      <dgm:t>
        <a:bodyPr/>
        <a:lstStyle/>
        <a:p>
          <a:pPr algn="ctr"/>
          <a:endParaRPr lang="en-US" sz="2400" b="1"/>
        </a:p>
      </dgm:t>
    </dgm:pt>
    <dgm:pt modelId="{5B3EA2AA-D212-4E31-B90E-04C79EFB4F82}" type="sibTrans" cxnId="{92EFDF94-CF7E-4117-A418-26ECB4561C20}">
      <dgm:prSet/>
      <dgm:spPr/>
      <dgm:t>
        <a:bodyPr/>
        <a:lstStyle/>
        <a:p>
          <a:pPr algn="ctr"/>
          <a:endParaRPr lang="en-US" sz="2400" b="1"/>
        </a:p>
      </dgm:t>
    </dgm:pt>
    <dgm:pt modelId="{FCED10DE-F187-4175-BC4D-4CB3B2821703}">
      <dgm:prSet phldrT="[Text]" custT="1"/>
      <dgm:spPr>
        <a:blipFill rotWithShape="0">
          <a:blip xmlns:r="http://schemas.openxmlformats.org/officeDocument/2006/relationships" r:embed="rId2">
            <a:extLst>
              <a:ext uri="{28A0092B-C50C-407E-A947-70E740481C1C}">
                <a14:useLocalDpi xmlns:a14="http://schemas.microsoft.com/office/drawing/2010/main"/>
              </a:ext>
            </a:extLst>
          </a:blip>
          <a:srcRect/>
          <a:stretch>
            <a:fillRect/>
          </a:stretch>
        </a:blipFill>
      </dgm:spPr>
      <dgm:t>
        <a:bodyPr/>
        <a:lstStyle/>
        <a:p>
          <a:pPr algn="ctr"/>
          <a:r>
            <a:rPr lang="en-US" sz="2000" b="1">
              <a:highlight>
                <a:srgbClr val="C0C0C0"/>
              </a:highlight>
            </a:rPr>
            <a:t>built </a:t>
          </a:r>
          <a:br>
            <a:rPr lang="en-US" sz="2000" b="1">
              <a:highlight>
                <a:srgbClr val="C0C0C0"/>
              </a:highlight>
            </a:rPr>
          </a:br>
          <a:r>
            <a:rPr lang="en-US" sz="2000" b="1">
              <a:highlight>
                <a:srgbClr val="C0C0C0"/>
              </a:highlight>
            </a:rPr>
            <a:t>environment </a:t>
          </a:r>
          <a:br>
            <a:rPr lang="en-US" sz="2000" b="1"/>
          </a:br>
          <a:br>
            <a:rPr lang="en-US" sz="2000" b="1"/>
          </a:br>
          <a:endParaRPr lang="en-US" sz="2000" b="1"/>
        </a:p>
      </dgm:t>
    </dgm:pt>
    <dgm:pt modelId="{A9E67A4D-7AEA-49AF-87C1-62675ABB954D}" type="parTrans" cxnId="{07FAA7F9-B42F-4CFF-B7DE-C753FCE7A6D4}">
      <dgm:prSet/>
      <dgm:spPr/>
      <dgm:t>
        <a:bodyPr/>
        <a:lstStyle/>
        <a:p>
          <a:pPr algn="ctr"/>
          <a:endParaRPr lang="en-US" sz="2400" b="1"/>
        </a:p>
      </dgm:t>
    </dgm:pt>
    <dgm:pt modelId="{441FD4A0-D48B-4980-A2F2-BD0D33FC60EE}" type="sibTrans" cxnId="{07FAA7F9-B42F-4CFF-B7DE-C753FCE7A6D4}">
      <dgm:prSet/>
      <dgm:spPr/>
      <dgm:t>
        <a:bodyPr/>
        <a:lstStyle/>
        <a:p>
          <a:pPr algn="ctr"/>
          <a:endParaRPr lang="en-US" sz="2400" b="1"/>
        </a:p>
      </dgm:t>
    </dgm:pt>
    <dgm:pt modelId="{3B12423D-70F2-4934-8102-2730ED52A2CE}">
      <dgm:prSet phldrT="[Text]" custT="1"/>
      <dgm:spPr>
        <a:blipFill rotWithShape="0">
          <a:blip xmlns:r="http://schemas.openxmlformats.org/officeDocument/2006/relationships" r:embed="rId3">
            <a:extLst>
              <a:ext uri="{28A0092B-C50C-407E-A947-70E740481C1C}">
                <a14:useLocalDpi xmlns:a14="http://schemas.microsoft.com/office/drawing/2010/main"/>
              </a:ext>
            </a:extLst>
          </a:blip>
          <a:srcRect/>
          <a:stretch>
            <a:fillRect/>
          </a:stretch>
        </a:blipFill>
      </dgm:spPr>
      <dgm:t>
        <a:bodyPr/>
        <a:lstStyle/>
        <a:p>
          <a:pPr algn="ctr"/>
          <a:r>
            <a:rPr lang="en-US" sz="2000" b="1">
              <a:highlight>
                <a:srgbClr val="C0C0C0"/>
              </a:highlight>
            </a:rPr>
            <a:t>                                            </a:t>
          </a:r>
          <a:br>
            <a:rPr lang="en-US" sz="2000" b="1">
              <a:highlight>
                <a:srgbClr val="C0C0C0"/>
              </a:highlight>
            </a:rPr>
          </a:br>
          <a:br>
            <a:rPr lang="en-US" sz="2000" b="1">
              <a:highlight>
                <a:srgbClr val="C0C0C0"/>
              </a:highlight>
            </a:rPr>
          </a:br>
          <a:br>
            <a:rPr lang="en-US" sz="2000" b="1">
              <a:highlight>
                <a:srgbClr val="C0C0C0"/>
              </a:highlight>
            </a:rPr>
          </a:br>
          <a:r>
            <a:rPr lang="en-US" sz="2000" b="1">
              <a:highlight>
                <a:srgbClr val="C0C0C0"/>
              </a:highlight>
            </a:rPr>
            <a:t>natural environment</a:t>
          </a:r>
        </a:p>
      </dgm:t>
    </dgm:pt>
    <dgm:pt modelId="{E06C5896-F444-45DF-BDDE-C94E8F21E909}" type="parTrans" cxnId="{F70DEBE1-F6C1-4A40-8B1E-A1A2887B8BEB}">
      <dgm:prSet/>
      <dgm:spPr/>
      <dgm:t>
        <a:bodyPr/>
        <a:lstStyle/>
        <a:p>
          <a:endParaRPr lang="en-US" sz="2400" b="1"/>
        </a:p>
      </dgm:t>
    </dgm:pt>
    <dgm:pt modelId="{4556ECAA-01D2-4EB1-9828-C9EA3BA060B2}" type="sibTrans" cxnId="{F70DEBE1-F6C1-4A40-8B1E-A1A2887B8BEB}">
      <dgm:prSet/>
      <dgm:spPr/>
      <dgm:t>
        <a:bodyPr/>
        <a:lstStyle/>
        <a:p>
          <a:endParaRPr lang="en-US" sz="2400" b="1"/>
        </a:p>
      </dgm:t>
    </dgm:pt>
    <dgm:pt modelId="{7131FA79-ACFC-4871-89CB-AE573DFFEFBD}" type="pres">
      <dgm:prSet presAssocID="{C7D3AE44-F221-4290-91F8-A7A2FC13F5C7}" presName="compositeShape" presStyleCnt="0">
        <dgm:presLayoutVars>
          <dgm:chMax val="7"/>
          <dgm:dir/>
          <dgm:resizeHandles val="exact"/>
        </dgm:presLayoutVars>
      </dgm:prSet>
      <dgm:spPr/>
    </dgm:pt>
    <dgm:pt modelId="{3B3F240E-3FB6-4C65-8B9F-DBE3CB616D5E}" type="pres">
      <dgm:prSet presAssocID="{D71B01B7-CE34-4408-BA56-173B72147FA7}" presName="circ1" presStyleLbl="vennNode1" presStyleIdx="0" presStyleCnt="3" custLinFactNeighborX="1516" custLinFactNeighborY="-4833"/>
      <dgm:spPr/>
    </dgm:pt>
    <dgm:pt modelId="{B6B32ABF-2664-4CEA-9876-1E3706E2099A}" type="pres">
      <dgm:prSet presAssocID="{D71B01B7-CE34-4408-BA56-173B72147FA7}" presName="circ1Tx" presStyleLbl="revTx" presStyleIdx="0" presStyleCnt="0">
        <dgm:presLayoutVars>
          <dgm:chMax val="0"/>
          <dgm:chPref val="0"/>
          <dgm:bulletEnabled val="1"/>
        </dgm:presLayoutVars>
      </dgm:prSet>
      <dgm:spPr/>
    </dgm:pt>
    <dgm:pt modelId="{DE2C35F8-3A34-42B3-B22A-FB223921B177}" type="pres">
      <dgm:prSet presAssocID="{FCED10DE-F187-4175-BC4D-4CB3B2821703}" presName="circ2" presStyleLbl="vennNode1" presStyleIdx="1" presStyleCnt="3"/>
      <dgm:spPr/>
    </dgm:pt>
    <dgm:pt modelId="{A7E2FD12-DCCF-4141-A326-BB941A12DA9D}" type="pres">
      <dgm:prSet presAssocID="{FCED10DE-F187-4175-BC4D-4CB3B2821703}" presName="circ2Tx" presStyleLbl="revTx" presStyleIdx="0" presStyleCnt="0">
        <dgm:presLayoutVars>
          <dgm:chMax val="0"/>
          <dgm:chPref val="0"/>
          <dgm:bulletEnabled val="1"/>
        </dgm:presLayoutVars>
      </dgm:prSet>
      <dgm:spPr/>
    </dgm:pt>
    <dgm:pt modelId="{A6197701-4DB8-46B3-82DB-F40F67FD438F}" type="pres">
      <dgm:prSet presAssocID="{3B12423D-70F2-4934-8102-2730ED52A2CE}" presName="circ3" presStyleLbl="vennNode1" presStyleIdx="2" presStyleCnt="3"/>
      <dgm:spPr/>
    </dgm:pt>
    <dgm:pt modelId="{B45459C1-137B-4AB6-805F-BDC4AF1B2321}" type="pres">
      <dgm:prSet presAssocID="{3B12423D-70F2-4934-8102-2730ED52A2CE}" presName="circ3Tx" presStyleLbl="revTx" presStyleIdx="0" presStyleCnt="0">
        <dgm:presLayoutVars>
          <dgm:chMax val="0"/>
          <dgm:chPref val="0"/>
          <dgm:bulletEnabled val="1"/>
        </dgm:presLayoutVars>
      </dgm:prSet>
      <dgm:spPr/>
    </dgm:pt>
  </dgm:ptLst>
  <dgm:cxnLst>
    <dgm:cxn modelId="{B421C700-019D-EC49-9893-910A3102C24E}" type="presOf" srcId="{FCED10DE-F187-4175-BC4D-4CB3B2821703}" destId="{DE2C35F8-3A34-42B3-B22A-FB223921B177}" srcOrd="0" destOrd="0" presId="urn:microsoft.com/office/officeart/2005/8/layout/venn1"/>
    <dgm:cxn modelId="{CAC1BC1E-0823-024D-A2B3-4F63D3BDF1D5}" type="presOf" srcId="{D71B01B7-CE34-4408-BA56-173B72147FA7}" destId="{3B3F240E-3FB6-4C65-8B9F-DBE3CB616D5E}" srcOrd="0" destOrd="0" presId="urn:microsoft.com/office/officeart/2005/8/layout/venn1"/>
    <dgm:cxn modelId="{A4A91650-BB10-4CDE-8334-E3F1EADAEE60}" type="presOf" srcId="{3B12423D-70F2-4934-8102-2730ED52A2CE}" destId="{B45459C1-137B-4AB6-805F-BDC4AF1B2321}" srcOrd="1" destOrd="0" presId="urn:microsoft.com/office/officeart/2005/8/layout/venn1"/>
    <dgm:cxn modelId="{8E32A753-06E6-DB4C-9F9E-7C27A61822C9}" type="presOf" srcId="{D71B01B7-CE34-4408-BA56-173B72147FA7}" destId="{B6B32ABF-2664-4CEA-9876-1E3706E2099A}" srcOrd="1" destOrd="0" presId="urn:microsoft.com/office/officeart/2005/8/layout/venn1"/>
    <dgm:cxn modelId="{B49D3C61-A05B-4309-901D-3A5558F899F7}" type="presOf" srcId="{3B12423D-70F2-4934-8102-2730ED52A2CE}" destId="{A6197701-4DB8-46B3-82DB-F40F67FD438F}" srcOrd="0" destOrd="0" presId="urn:microsoft.com/office/officeart/2005/8/layout/venn1"/>
    <dgm:cxn modelId="{C5A87878-238F-BB49-9E20-0A651AB2C0B5}" type="presOf" srcId="{FCED10DE-F187-4175-BC4D-4CB3B2821703}" destId="{A7E2FD12-DCCF-4141-A326-BB941A12DA9D}" srcOrd="1" destOrd="0" presId="urn:microsoft.com/office/officeart/2005/8/layout/venn1"/>
    <dgm:cxn modelId="{92EFDF94-CF7E-4117-A418-26ECB4561C20}" srcId="{C7D3AE44-F221-4290-91F8-A7A2FC13F5C7}" destId="{D71B01B7-CE34-4408-BA56-173B72147FA7}" srcOrd="0" destOrd="0" parTransId="{5D31DE65-624E-43F4-A5C2-1752739B97C3}" sibTransId="{5B3EA2AA-D212-4E31-B90E-04C79EFB4F82}"/>
    <dgm:cxn modelId="{576F51DB-94C9-6B49-B3AF-95342CC4A1DB}" type="presOf" srcId="{C7D3AE44-F221-4290-91F8-A7A2FC13F5C7}" destId="{7131FA79-ACFC-4871-89CB-AE573DFFEFBD}" srcOrd="0" destOrd="0" presId="urn:microsoft.com/office/officeart/2005/8/layout/venn1"/>
    <dgm:cxn modelId="{F70DEBE1-F6C1-4A40-8B1E-A1A2887B8BEB}" srcId="{C7D3AE44-F221-4290-91F8-A7A2FC13F5C7}" destId="{3B12423D-70F2-4934-8102-2730ED52A2CE}" srcOrd="2" destOrd="0" parTransId="{E06C5896-F444-45DF-BDDE-C94E8F21E909}" sibTransId="{4556ECAA-01D2-4EB1-9828-C9EA3BA060B2}"/>
    <dgm:cxn modelId="{07FAA7F9-B42F-4CFF-B7DE-C753FCE7A6D4}" srcId="{C7D3AE44-F221-4290-91F8-A7A2FC13F5C7}" destId="{FCED10DE-F187-4175-BC4D-4CB3B2821703}" srcOrd="1" destOrd="0" parTransId="{A9E67A4D-7AEA-49AF-87C1-62675ABB954D}" sibTransId="{441FD4A0-D48B-4980-A2F2-BD0D33FC60EE}"/>
    <dgm:cxn modelId="{4140A671-4B7B-9F43-8965-4409EB37D7C9}" type="presParOf" srcId="{7131FA79-ACFC-4871-89CB-AE573DFFEFBD}" destId="{3B3F240E-3FB6-4C65-8B9F-DBE3CB616D5E}" srcOrd="0" destOrd="0" presId="urn:microsoft.com/office/officeart/2005/8/layout/venn1"/>
    <dgm:cxn modelId="{2E4A8E21-1552-EE40-AF4D-994FC9627CA3}" type="presParOf" srcId="{7131FA79-ACFC-4871-89CB-AE573DFFEFBD}" destId="{B6B32ABF-2664-4CEA-9876-1E3706E2099A}" srcOrd="1" destOrd="0" presId="urn:microsoft.com/office/officeart/2005/8/layout/venn1"/>
    <dgm:cxn modelId="{FB3E9149-AF74-8141-BD37-D31417C7E292}" type="presParOf" srcId="{7131FA79-ACFC-4871-89CB-AE573DFFEFBD}" destId="{DE2C35F8-3A34-42B3-B22A-FB223921B177}" srcOrd="2" destOrd="0" presId="urn:microsoft.com/office/officeart/2005/8/layout/venn1"/>
    <dgm:cxn modelId="{57C40769-4DEC-E646-863E-05852A3EA2E2}" type="presParOf" srcId="{7131FA79-ACFC-4871-89CB-AE573DFFEFBD}" destId="{A7E2FD12-DCCF-4141-A326-BB941A12DA9D}" srcOrd="3" destOrd="0" presId="urn:microsoft.com/office/officeart/2005/8/layout/venn1"/>
    <dgm:cxn modelId="{E1ED6679-B8C3-4ABF-8297-0F1F2A3B2415}" type="presParOf" srcId="{7131FA79-ACFC-4871-89CB-AE573DFFEFBD}" destId="{A6197701-4DB8-46B3-82DB-F40F67FD438F}" srcOrd="4" destOrd="0" presId="urn:microsoft.com/office/officeart/2005/8/layout/venn1"/>
    <dgm:cxn modelId="{D59E567A-6359-4F38-96DD-3AF82A6F6701}" type="presParOf" srcId="{7131FA79-ACFC-4871-89CB-AE573DFFEFBD}" destId="{B45459C1-137B-4AB6-805F-BDC4AF1B2321}"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600D7B-8F8B-4E11-9A0E-7758317DE2BA}"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n-US"/>
        </a:p>
      </dgm:t>
    </dgm:pt>
    <dgm:pt modelId="{1486B96B-C553-4828-A35B-51280A7D7D65}">
      <dgm:prSet phldrT="[Text]" custT="1"/>
      <dgm:spPr>
        <a:solidFill>
          <a:srgbClr val="BFE3F3">
            <a:alpha val="90000"/>
          </a:srgbClr>
        </a:solidFill>
      </dgm:spPr>
      <dgm:t>
        <a:bodyPr/>
        <a:lstStyle/>
        <a:p>
          <a:r>
            <a:rPr lang="en-US" sz="1400" b="1" dirty="0">
              <a:solidFill>
                <a:schemeClr val="accent5">
                  <a:lumMod val="50000"/>
                </a:schemeClr>
              </a:solidFill>
              <a:latin typeface="Cambria" panose="02040503050406030204" pitchFamily="18" charset="0"/>
              <a:ea typeface="Cambria" panose="02040503050406030204" pitchFamily="18" charset="0"/>
            </a:rPr>
            <a:t>Peer group members take turns asking questions to clarify their understanding </a:t>
          </a:r>
        </a:p>
      </dgm:t>
    </dgm:pt>
    <dgm:pt modelId="{0789EF6A-4543-45A9-9F82-63443F51F384}" type="parTrans" cxnId="{9977BF93-B5F1-42CF-8C0D-E3C7F8625B4A}">
      <dgm:prSet/>
      <dgm:spPr/>
      <dgm:t>
        <a:bodyPr/>
        <a:lstStyle/>
        <a:p>
          <a:endParaRPr lang="en-US"/>
        </a:p>
      </dgm:t>
    </dgm:pt>
    <dgm:pt modelId="{B0C01DE4-A588-4A61-829C-93DA04FF3471}" type="sibTrans" cxnId="{9977BF93-B5F1-42CF-8C0D-E3C7F8625B4A}">
      <dgm:prSet/>
      <dgm:spPr/>
      <dgm:t>
        <a:bodyPr/>
        <a:lstStyle/>
        <a:p>
          <a:endParaRPr lang="en-US"/>
        </a:p>
      </dgm:t>
    </dgm:pt>
    <dgm:pt modelId="{B9E71440-BF77-4200-87F7-65FB11FABFEA}">
      <dgm:prSet phldrT="[Text]"/>
      <dgm:spPr>
        <a:solidFill>
          <a:srgbClr val="FFFF00"/>
        </a:solidFill>
      </dgm:spPr>
      <dgm:t>
        <a:bodyPr/>
        <a:lstStyle/>
        <a:p>
          <a:r>
            <a:rPr lang="en-US" b="1" dirty="0">
              <a:solidFill>
                <a:srgbClr val="002060"/>
              </a:solidFill>
            </a:rPr>
            <a:t>Step 3</a:t>
          </a:r>
        </a:p>
      </dgm:t>
    </dgm:pt>
    <dgm:pt modelId="{7E43BA02-3C05-4FBB-9912-EBF443990DB7}" type="parTrans" cxnId="{DED0FA95-1762-4522-BEAD-A77361B499D4}">
      <dgm:prSet/>
      <dgm:spPr/>
      <dgm:t>
        <a:bodyPr/>
        <a:lstStyle/>
        <a:p>
          <a:endParaRPr lang="en-US"/>
        </a:p>
      </dgm:t>
    </dgm:pt>
    <dgm:pt modelId="{DD031345-A8B0-4DA1-B099-6666A747C0AE}" type="sibTrans" cxnId="{DED0FA95-1762-4522-BEAD-A77361B499D4}">
      <dgm:prSet/>
      <dgm:spPr/>
      <dgm:t>
        <a:bodyPr/>
        <a:lstStyle/>
        <a:p>
          <a:endParaRPr lang="en-US"/>
        </a:p>
      </dgm:t>
    </dgm:pt>
    <dgm:pt modelId="{98C4A893-AFAF-4563-B479-29E5F018F48D}">
      <dgm:prSet phldrT="[Text]" custT="1"/>
      <dgm:spPr>
        <a:solidFill>
          <a:srgbClr val="D2F4FE">
            <a:alpha val="90000"/>
          </a:srgbClr>
        </a:solidFill>
      </dgm:spPr>
      <dgm:t>
        <a:bodyPr/>
        <a:lstStyle/>
        <a:p>
          <a:r>
            <a:rPr lang="en-US" sz="1400" b="1" dirty="0">
              <a:solidFill>
                <a:schemeClr val="accent5">
                  <a:lumMod val="50000"/>
                </a:schemeClr>
              </a:solidFill>
              <a:latin typeface="Cambria" panose="02040503050406030204" pitchFamily="18" charset="0"/>
              <a:ea typeface="Cambria" panose="02040503050406030204" pitchFamily="18" charset="0"/>
            </a:rPr>
            <a:t>Peer Group members take turns making suggestions/ recommendations to help the owner successfully address the challenge</a:t>
          </a:r>
        </a:p>
      </dgm:t>
    </dgm:pt>
    <dgm:pt modelId="{AE8AC722-66D8-46ED-8A1A-351BF1FD5DC6}" type="parTrans" cxnId="{454C8F05-5789-4A79-9C14-E5DD289CB134}">
      <dgm:prSet/>
      <dgm:spPr/>
      <dgm:t>
        <a:bodyPr/>
        <a:lstStyle/>
        <a:p>
          <a:endParaRPr lang="en-US"/>
        </a:p>
      </dgm:t>
    </dgm:pt>
    <dgm:pt modelId="{CF1F269C-AD56-45B4-8B94-13E2DBA048F1}" type="sibTrans" cxnId="{454C8F05-5789-4A79-9C14-E5DD289CB134}">
      <dgm:prSet/>
      <dgm:spPr/>
      <dgm:t>
        <a:bodyPr/>
        <a:lstStyle/>
        <a:p>
          <a:endParaRPr lang="en-US"/>
        </a:p>
      </dgm:t>
    </dgm:pt>
    <dgm:pt modelId="{566EEF45-346C-462D-87BF-6B1B9FDCFC5C}">
      <dgm:prSet phldrT="[Text]" custT="1"/>
      <dgm:spPr>
        <a:solidFill>
          <a:srgbClr val="D2F4FE"/>
        </a:solidFill>
      </dgm:spPr>
      <dgm:t>
        <a:bodyPr/>
        <a:lstStyle/>
        <a:p>
          <a:r>
            <a:rPr lang="en-US" sz="1400" b="1" dirty="0">
              <a:solidFill>
                <a:schemeClr val="accent5">
                  <a:lumMod val="50000"/>
                </a:schemeClr>
              </a:solidFill>
              <a:latin typeface="Cambria" panose="02040503050406030204" pitchFamily="18" charset="0"/>
              <a:ea typeface="Cambria" panose="02040503050406030204" pitchFamily="18" charset="0"/>
            </a:rPr>
            <a:t>Owner of Challenge spends 2 minutes succinctly explaining current challenge  </a:t>
          </a:r>
        </a:p>
      </dgm:t>
    </dgm:pt>
    <dgm:pt modelId="{6DA3344A-E59F-4084-97C0-EB8F9989C266}" type="sibTrans" cxnId="{6B81A715-07AD-4A3B-952A-20DD7F8920DC}">
      <dgm:prSet/>
      <dgm:spPr/>
      <dgm:t>
        <a:bodyPr/>
        <a:lstStyle/>
        <a:p>
          <a:endParaRPr lang="en-US"/>
        </a:p>
      </dgm:t>
    </dgm:pt>
    <dgm:pt modelId="{675D764B-4D6B-451F-B960-6EBFCAC1E2BC}" type="parTrans" cxnId="{6B81A715-07AD-4A3B-952A-20DD7F8920DC}">
      <dgm:prSet/>
      <dgm:spPr/>
      <dgm:t>
        <a:bodyPr/>
        <a:lstStyle/>
        <a:p>
          <a:endParaRPr lang="en-US"/>
        </a:p>
      </dgm:t>
    </dgm:pt>
    <dgm:pt modelId="{19CC1F88-D986-4736-AE03-FDD77C9BB5F9}">
      <dgm:prSet phldrT="[Text]" custT="1"/>
      <dgm:spPr>
        <a:solidFill>
          <a:srgbClr val="FFFF00"/>
        </a:solidFill>
      </dgm:spPr>
      <dgm:t>
        <a:bodyPr/>
        <a:lstStyle/>
        <a:p>
          <a:r>
            <a:rPr lang="en-US" sz="1100" b="1" dirty="0">
              <a:solidFill>
                <a:srgbClr val="002060"/>
              </a:solidFill>
            </a:rPr>
            <a:t>Step 1</a:t>
          </a:r>
        </a:p>
      </dgm:t>
    </dgm:pt>
    <dgm:pt modelId="{F6FC6023-041E-4988-900E-EBF37EFBAB4D}" type="sibTrans" cxnId="{ED40B92B-9D58-493D-BF42-CA4422207782}">
      <dgm:prSet/>
      <dgm:spPr/>
      <dgm:t>
        <a:bodyPr/>
        <a:lstStyle/>
        <a:p>
          <a:endParaRPr lang="en-US"/>
        </a:p>
      </dgm:t>
    </dgm:pt>
    <dgm:pt modelId="{E2909B3C-F91F-4C79-B06F-4525B6381E7D}" type="parTrans" cxnId="{ED40B92B-9D58-493D-BF42-CA4422207782}">
      <dgm:prSet/>
      <dgm:spPr/>
      <dgm:t>
        <a:bodyPr/>
        <a:lstStyle/>
        <a:p>
          <a:endParaRPr lang="en-US"/>
        </a:p>
      </dgm:t>
    </dgm:pt>
    <dgm:pt modelId="{590B5839-F99E-419B-AC79-CD4A8FA13E4E}">
      <dgm:prSet phldrT="[Text]"/>
      <dgm:spPr>
        <a:solidFill>
          <a:srgbClr val="FFFF00"/>
        </a:solidFill>
      </dgm:spPr>
      <dgm:t>
        <a:bodyPr/>
        <a:lstStyle/>
        <a:p>
          <a:r>
            <a:rPr lang="en-US" b="1" dirty="0">
              <a:solidFill>
                <a:srgbClr val="002060"/>
              </a:solidFill>
            </a:rPr>
            <a:t>Step 2 </a:t>
          </a:r>
        </a:p>
      </dgm:t>
    </dgm:pt>
    <dgm:pt modelId="{90DEA6B5-DBF2-48E1-82C3-510F0E307B40}" type="sibTrans" cxnId="{12036796-13CB-4FD0-9BC3-15444BE459DF}">
      <dgm:prSet/>
      <dgm:spPr/>
      <dgm:t>
        <a:bodyPr/>
        <a:lstStyle/>
        <a:p>
          <a:endParaRPr lang="en-US"/>
        </a:p>
      </dgm:t>
    </dgm:pt>
    <dgm:pt modelId="{E478BF37-FCE4-4F07-B99F-B61979E1F7CD}" type="parTrans" cxnId="{12036796-13CB-4FD0-9BC3-15444BE459DF}">
      <dgm:prSet/>
      <dgm:spPr/>
      <dgm:t>
        <a:bodyPr/>
        <a:lstStyle/>
        <a:p>
          <a:endParaRPr lang="en-US"/>
        </a:p>
      </dgm:t>
    </dgm:pt>
    <dgm:pt modelId="{85B79F7E-A262-478E-9698-C196D3F1F333}" type="pres">
      <dgm:prSet presAssocID="{E1600D7B-8F8B-4E11-9A0E-7758317DE2BA}" presName="theList" presStyleCnt="0">
        <dgm:presLayoutVars>
          <dgm:dir/>
          <dgm:animLvl val="lvl"/>
          <dgm:resizeHandles val="exact"/>
        </dgm:presLayoutVars>
      </dgm:prSet>
      <dgm:spPr/>
    </dgm:pt>
    <dgm:pt modelId="{50D044EA-D201-4CB8-B268-C69612948DEB}" type="pres">
      <dgm:prSet presAssocID="{19CC1F88-D986-4736-AE03-FDD77C9BB5F9}" presName="compNode" presStyleCnt="0"/>
      <dgm:spPr/>
    </dgm:pt>
    <dgm:pt modelId="{DE0400FA-81B5-4799-B08E-F6A391477F3E}" type="pres">
      <dgm:prSet presAssocID="{19CC1F88-D986-4736-AE03-FDD77C9BB5F9}" presName="noGeometry" presStyleCnt="0"/>
      <dgm:spPr/>
    </dgm:pt>
    <dgm:pt modelId="{8881B085-7B94-4E99-A8C4-8DA4647F0B10}" type="pres">
      <dgm:prSet presAssocID="{19CC1F88-D986-4736-AE03-FDD77C9BB5F9}" presName="childTextVisible" presStyleLbl="bgAccFollowNode1" presStyleIdx="0" presStyleCnt="3" custScaleX="151466" custScaleY="136441" custLinFactNeighborX="8217" custLinFactNeighborY="5490">
        <dgm:presLayoutVars>
          <dgm:bulletEnabled val="1"/>
        </dgm:presLayoutVars>
      </dgm:prSet>
      <dgm:spPr/>
    </dgm:pt>
    <dgm:pt modelId="{C740D0E0-C5A8-4317-B6E5-4A9D38620327}" type="pres">
      <dgm:prSet presAssocID="{19CC1F88-D986-4736-AE03-FDD77C9BB5F9}" presName="childTextHidden" presStyleLbl="bgAccFollowNode1" presStyleIdx="0" presStyleCnt="3"/>
      <dgm:spPr/>
    </dgm:pt>
    <dgm:pt modelId="{3C90980C-A740-4C87-BD69-8A78F32BFA16}" type="pres">
      <dgm:prSet presAssocID="{19CC1F88-D986-4736-AE03-FDD77C9BB5F9}" presName="parentText" presStyleLbl="node1" presStyleIdx="0" presStyleCnt="3" custScaleX="67222" custScaleY="57515" custLinFactNeighborX="-3852" custLinFactNeighborY="0">
        <dgm:presLayoutVars>
          <dgm:chMax val="1"/>
          <dgm:bulletEnabled val="1"/>
        </dgm:presLayoutVars>
      </dgm:prSet>
      <dgm:spPr/>
    </dgm:pt>
    <dgm:pt modelId="{8ABF961D-18CB-4550-910F-C7F2B6845E33}" type="pres">
      <dgm:prSet presAssocID="{19CC1F88-D986-4736-AE03-FDD77C9BB5F9}" presName="aSpace" presStyleCnt="0"/>
      <dgm:spPr/>
    </dgm:pt>
    <dgm:pt modelId="{CDBCFBB7-EEE8-42A1-9B31-255D55BB5759}" type="pres">
      <dgm:prSet presAssocID="{590B5839-F99E-419B-AC79-CD4A8FA13E4E}" presName="compNode" presStyleCnt="0"/>
      <dgm:spPr/>
    </dgm:pt>
    <dgm:pt modelId="{E8C25428-575F-4208-95E6-F1BCF2A4C513}" type="pres">
      <dgm:prSet presAssocID="{590B5839-F99E-419B-AC79-CD4A8FA13E4E}" presName="noGeometry" presStyleCnt="0"/>
      <dgm:spPr/>
    </dgm:pt>
    <dgm:pt modelId="{62AE4C4A-E442-44D6-ADCE-3DDBC45EEF3A}" type="pres">
      <dgm:prSet presAssocID="{590B5839-F99E-419B-AC79-CD4A8FA13E4E}" presName="childTextVisible" presStyleLbl="bgAccFollowNode1" presStyleIdx="1" presStyleCnt="3" custScaleX="148622" custScaleY="132388" custLinFactNeighborX="-1311" custLinFactNeighborY="4106">
        <dgm:presLayoutVars>
          <dgm:bulletEnabled val="1"/>
        </dgm:presLayoutVars>
      </dgm:prSet>
      <dgm:spPr/>
    </dgm:pt>
    <dgm:pt modelId="{48BD2527-46C9-4912-993D-BF65AE4706FA}" type="pres">
      <dgm:prSet presAssocID="{590B5839-F99E-419B-AC79-CD4A8FA13E4E}" presName="childTextHidden" presStyleLbl="bgAccFollowNode1" presStyleIdx="1" presStyleCnt="3"/>
      <dgm:spPr/>
    </dgm:pt>
    <dgm:pt modelId="{C0200571-E5C0-4AD8-8F12-B051A159307B}" type="pres">
      <dgm:prSet presAssocID="{590B5839-F99E-419B-AC79-CD4A8FA13E4E}" presName="parentText" presStyleLbl="node1" presStyleIdx="1" presStyleCnt="3" custScaleX="60326" custScaleY="55119" custLinFactNeighborX="-11966">
        <dgm:presLayoutVars>
          <dgm:chMax val="1"/>
          <dgm:bulletEnabled val="1"/>
        </dgm:presLayoutVars>
      </dgm:prSet>
      <dgm:spPr/>
    </dgm:pt>
    <dgm:pt modelId="{66AB28B6-99EF-49BE-9728-E91AE63234D9}" type="pres">
      <dgm:prSet presAssocID="{590B5839-F99E-419B-AC79-CD4A8FA13E4E}" presName="aSpace" presStyleCnt="0"/>
      <dgm:spPr/>
    </dgm:pt>
    <dgm:pt modelId="{8753EDA8-F504-4485-AD40-1D05CF820F4F}" type="pres">
      <dgm:prSet presAssocID="{B9E71440-BF77-4200-87F7-65FB11FABFEA}" presName="compNode" presStyleCnt="0"/>
      <dgm:spPr/>
    </dgm:pt>
    <dgm:pt modelId="{D3EEE18F-4C7E-4981-8942-65BA28E950C2}" type="pres">
      <dgm:prSet presAssocID="{B9E71440-BF77-4200-87F7-65FB11FABFEA}" presName="noGeometry" presStyleCnt="0"/>
      <dgm:spPr/>
    </dgm:pt>
    <dgm:pt modelId="{983E2F3F-8994-446F-98D4-6A43C8556DC2}" type="pres">
      <dgm:prSet presAssocID="{B9E71440-BF77-4200-87F7-65FB11FABFEA}" presName="childTextVisible" presStyleLbl="bgAccFollowNode1" presStyleIdx="2" presStyleCnt="3" custScaleX="151794" custScaleY="132737" custLinFactNeighborX="-6326" custLinFactNeighborY="4046">
        <dgm:presLayoutVars>
          <dgm:bulletEnabled val="1"/>
        </dgm:presLayoutVars>
      </dgm:prSet>
      <dgm:spPr/>
    </dgm:pt>
    <dgm:pt modelId="{6076EA89-3D81-4568-AB5E-C84515604BED}" type="pres">
      <dgm:prSet presAssocID="{B9E71440-BF77-4200-87F7-65FB11FABFEA}" presName="childTextHidden" presStyleLbl="bgAccFollowNode1" presStyleIdx="2" presStyleCnt="3"/>
      <dgm:spPr/>
    </dgm:pt>
    <dgm:pt modelId="{B86A5998-B4A6-422C-B620-9A3406D18B42}" type="pres">
      <dgm:prSet presAssocID="{B9E71440-BF77-4200-87F7-65FB11FABFEA}" presName="parentText" presStyleLbl="node1" presStyleIdx="2" presStyleCnt="3" custScaleX="61369" custScaleY="50215" custLinFactNeighborX="-31815" custLinFactNeighborY="2452">
        <dgm:presLayoutVars>
          <dgm:chMax val="1"/>
          <dgm:bulletEnabled val="1"/>
        </dgm:presLayoutVars>
      </dgm:prSet>
      <dgm:spPr/>
    </dgm:pt>
  </dgm:ptLst>
  <dgm:cxnLst>
    <dgm:cxn modelId="{454C8F05-5789-4A79-9C14-E5DD289CB134}" srcId="{B9E71440-BF77-4200-87F7-65FB11FABFEA}" destId="{98C4A893-AFAF-4563-B479-29E5F018F48D}" srcOrd="0" destOrd="0" parTransId="{AE8AC722-66D8-46ED-8A1A-351BF1FD5DC6}" sibTransId="{CF1F269C-AD56-45B4-8B94-13E2DBA048F1}"/>
    <dgm:cxn modelId="{09044006-8DEA-4AFC-861B-70540FCAB61E}" type="presOf" srcId="{1486B96B-C553-4828-A35B-51280A7D7D65}" destId="{48BD2527-46C9-4912-993D-BF65AE4706FA}" srcOrd="1" destOrd="0" presId="urn:microsoft.com/office/officeart/2005/8/layout/hProcess6"/>
    <dgm:cxn modelId="{6B81A715-07AD-4A3B-952A-20DD7F8920DC}" srcId="{19CC1F88-D986-4736-AE03-FDD77C9BB5F9}" destId="{566EEF45-346C-462D-87BF-6B1B9FDCFC5C}" srcOrd="0" destOrd="0" parTransId="{675D764B-4D6B-451F-B960-6EBFCAC1E2BC}" sibTransId="{6DA3344A-E59F-4084-97C0-EB8F9989C266}"/>
    <dgm:cxn modelId="{50048E1D-C617-423C-88E7-D9DCB2BE5CDD}" type="presOf" srcId="{19CC1F88-D986-4736-AE03-FDD77C9BB5F9}" destId="{3C90980C-A740-4C87-BD69-8A78F32BFA16}" srcOrd="0" destOrd="0" presId="urn:microsoft.com/office/officeart/2005/8/layout/hProcess6"/>
    <dgm:cxn modelId="{ED40B92B-9D58-493D-BF42-CA4422207782}" srcId="{E1600D7B-8F8B-4E11-9A0E-7758317DE2BA}" destId="{19CC1F88-D986-4736-AE03-FDD77C9BB5F9}" srcOrd="0" destOrd="0" parTransId="{E2909B3C-F91F-4C79-B06F-4525B6381E7D}" sibTransId="{F6FC6023-041E-4988-900E-EBF37EFBAB4D}"/>
    <dgm:cxn modelId="{FFEA7C30-CA91-49D2-A67C-CA93DC99790E}" type="presOf" srcId="{98C4A893-AFAF-4563-B479-29E5F018F48D}" destId="{983E2F3F-8994-446F-98D4-6A43C8556DC2}" srcOrd="0" destOrd="0" presId="urn:microsoft.com/office/officeart/2005/8/layout/hProcess6"/>
    <dgm:cxn modelId="{5756945D-2650-4DD9-8949-F5CCAADF4304}" type="presOf" srcId="{590B5839-F99E-419B-AC79-CD4A8FA13E4E}" destId="{C0200571-E5C0-4AD8-8F12-B051A159307B}" srcOrd="0" destOrd="0" presId="urn:microsoft.com/office/officeart/2005/8/layout/hProcess6"/>
    <dgm:cxn modelId="{A815B369-F398-46B1-9E51-F57ED5EA8EEF}" type="presOf" srcId="{1486B96B-C553-4828-A35B-51280A7D7D65}" destId="{62AE4C4A-E442-44D6-ADCE-3DDBC45EEF3A}" srcOrd="0" destOrd="0" presId="urn:microsoft.com/office/officeart/2005/8/layout/hProcess6"/>
    <dgm:cxn modelId="{91C9B96C-FC60-4816-8E52-10A7CF15FF49}" type="presOf" srcId="{98C4A893-AFAF-4563-B479-29E5F018F48D}" destId="{6076EA89-3D81-4568-AB5E-C84515604BED}" srcOrd="1" destOrd="0" presId="urn:microsoft.com/office/officeart/2005/8/layout/hProcess6"/>
    <dgm:cxn modelId="{9977BF93-B5F1-42CF-8C0D-E3C7F8625B4A}" srcId="{590B5839-F99E-419B-AC79-CD4A8FA13E4E}" destId="{1486B96B-C553-4828-A35B-51280A7D7D65}" srcOrd="0" destOrd="0" parTransId="{0789EF6A-4543-45A9-9F82-63443F51F384}" sibTransId="{B0C01DE4-A588-4A61-829C-93DA04FF3471}"/>
    <dgm:cxn modelId="{DED0FA95-1762-4522-BEAD-A77361B499D4}" srcId="{E1600D7B-8F8B-4E11-9A0E-7758317DE2BA}" destId="{B9E71440-BF77-4200-87F7-65FB11FABFEA}" srcOrd="2" destOrd="0" parTransId="{7E43BA02-3C05-4FBB-9912-EBF443990DB7}" sibTransId="{DD031345-A8B0-4DA1-B099-6666A747C0AE}"/>
    <dgm:cxn modelId="{12036796-13CB-4FD0-9BC3-15444BE459DF}" srcId="{E1600D7B-8F8B-4E11-9A0E-7758317DE2BA}" destId="{590B5839-F99E-419B-AC79-CD4A8FA13E4E}" srcOrd="1" destOrd="0" parTransId="{E478BF37-FCE4-4F07-B99F-B61979E1F7CD}" sibTransId="{90DEA6B5-DBF2-48E1-82C3-510F0E307B40}"/>
    <dgm:cxn modelId="{45B1F9B0-1541-48BB-9CFE-C5902062E766}" type="presOf" srcId="{566EEF45-346C-462D-87BF-6B1B9FDCFC5C}" destId="{C740D0E0-C5A8-4317-B6E5-4A9D38620327}" srcOrd="1" destOrd="0" presId="urn:microsoft.com/office/officeart/2005/8/layout/hProcess6"/>
    <dgm:cxn modelId="{E07A8DB1-6A23-45B7-B169-2D8F4C1B1BC0}" type="presOf" srcId="{E1600D7B-8F8B-4E11-9A0E-7758317DE2BA}" destId="{85B79F7E-A262-478E-9698-C196D3F1F333}" srcOrd="0" destOrd="0" presId="urn:microsoft.com/office/officeart/2005/8/layout/hProcess6"/>
    <dgm:cxn modelId="{31010CB9-B601-4D1B-8374-946B8603F210}" type="presOf" srcId="{566EEF45-346C-462D-87BF-6B1B9FDCFC5C}" destId="{8881B085-7B94-4E99-A8C4-8DA4647F0B10}" srcOrd="0" destOrd="0" presId="urn:microsoft.com/office/officeart/2005/8/layout/hProcess6"/>
    <dgm:cxn modelId="{0A9BFDE0-C81C-4BDB-94B0-6E6C29465BDB}" type="presOf" srcId="{B9E71440-BF77-4200-87F7-65FB11FABFEA}" destId="{B86A5998-B4A6-422C-B620-9A3406D18B42}" srcOrd="0" destOrd="0" presId="urn:microsoft.com/office/officeart/2005/8/layout/hProcess6"/>
    <dgm:cxn modelId="{878A9CB1-55FB-471A-8F7A-88823630037D}" type="presParOf" srcId="{85B79F7E-A262-478E-9698-C196D3F1F333}" destId="{50D044EA-D201-4CB8-B268-C69612948DEB}" srcOrd="0" destOrd="0" presId="urn:microsoft.com/office/officeart/2005/8/layout/hProcess6"/>
    <dgm:cxn modelId="{ECBBDE34-DB6D-4CA7-86E7-DB5F02707BBB}" type="presParOf" srcId="{50D044EA-D201-4CB8-B268-C69612948DEB}" destId="{DE0400FA-81B5-4799-B08E-F6A391477F3E}" srcOrd="0" destOrd="0" presId="urn:microsoft.com/office/officeart/2005/8/layout/hProcess6"/>
    <dgm:cxn modelId="{0B8E41CB-D97C-48A8-B673-2B106573B673}" type="presParOf" srcId="{50D044EA-D201-4CB8-B268-C69612948DEB}" destId="{8881B085-7B94-4E99-A8C4-8DA4647F0B10}" srcOrd="1" destOrd="0" presId="urn:microsoft.com/office/officeart/2005/8/layout/hProcess6"/>
    <dgm:cxn modelId="{9CE2273B-28EA-4D41-89C8-D17CE3B37EBD}" type="presParOf" srcId="{50D044EA-D201-4CB8-B268-C69612948DEB}" destId="{C740D0E0-C5A8-4317-B6E5-4A9D38620327}" srcOrd="2" destOrd="0" presId="urn:microsoft.com/office/officeart/2005/8/layout/hProcess6"/>
    <dgm:cxn modelId="{3ABFE30D-291A-49E6-ADD1-61E2A48ACB01}" type="presParOf" srcId="{50D044EA-D201-4CB8-B268-C69612948DEB}" destId="{3C90980C-A740-4C87-BD69-8A78F32BFA16}" srcOrd="3" destOrd="0" presId="urn:microsoft.com/office/officeart/2005/8/layout/hProcess6"/>
    <dgm:cxn modelId="{E8C41489-A2DA-485D-8B45-BCB4235CD2EA}" type="presParOf" srcId="{85B79F7E-A262-478E-9698-C196D3F1F333}" destId="{8ABF961D-18CB-4550-910F-C7F2B6845E33}" srcOrd="1" destOrd="0" presId="urn:microsoft.com/office/officeart/2005/8/layout/hProcess6"/>
    <dgm:cxn modelId="{C6833527-0B6D-4B39-95E0-969B08574092}" type="presParOf" srcId="{85B79F7E-A262-478E-9698-C196D3F1F333}" destId="{CDBCFBB7-EEE8-42A1-9B31-255D55BB5759}" srcOrd="2" destOrd="0" presId="urn:microsoft.com/office/officeart/2005/8/layout/hProcess6"/>
    <dgm:cxn modelId="{1B4600F1-2B1F-4847-84EC-BC139D5DE7F8}" type="presParOf" srcId="{CDBCFBB7-EEE8-42A1-9B31-255D55BB5759}" destId="{E8C25428-575F-4208-95E6-F1BCF2A4C513}" srcOrd="0" destOrd="0" presId="urn:microsoft.com/office/officeart/2005/8/layout/hProcess6"/>
    <dgm:cxn modelId="{E5DD5D26-66EF-4B79-AD8D-1B4A12316605}" type="presParOf" srcId="{CDBCFBB7-EEE8-42A1-9B31-255D55BB5759}" destId="{62AE4C4A-E442-44D6-ADCE-3DDBC45EEF3A}" srcOrd="1" destOrd="0" presId="urn:microsoft.com/office/officeart/2005/8/layout/hProcess6"/>
    <dgm:cxn modelId="{1534D779-F190-4085-A330-1C8CCA938242}" type="presParOf" srcId="{CDBCFBB7-EEE8-42A1-9B31-255D55BB5759}" destId="{48BD2527-46C9-4912-993D-BF65AE4706FA}" srcOrd="2" destOrd="0" presId="urn:microsoft.com/office/officeart/2005/8/layout/hProcess6"/>
    <dgm:cxn modelId="{D0FCD282-5D75-4231-8A5C-67E32B84D073}" type="presParOf" srcId="{CDBCFBB7-EEE8-42A1-9B31-255D55BB5759}" destId="{C0200571-E5C0-4AD8-8F12-B051A159307B}" srcOrd="3" destOrd="0" presId="urn:microsoft.com/office/officeart/2005/8/layout/hProcess6"/>
    <dgm:cxn modelId="{3264AEC3-BF2D-469D-93B6-FB679DEA48C8}" type="presParOf" srcId="{85B79F7E-A262-478E-9698-C196D3F1F333}" destId="{66AB28B6-99EF-49BE-9728-E91AE63234D9}" srcOrd="3" destOrd="0" presId="urn:microsoft.com/office/officeart/2005/8/layout/hProcess6"/>
    <dgm:cxn modelId="{C4C7C0DA-B6A4-4C58-84A0-42DA12CE2342}" type="presParOf" srcId="{85B79F7E-A262-478E-9698-C196D3F1F333}" destId="{8753EDA8-F504-4485-AD40-1D05CF820F4F}" srcOrd="4" destOrd="0" presId="urn:microsoft.com/office/officeart/2005/8/layout/hProcess6"/>
    <dgm:cxn modelId="{C6E5DD38-BF7E-4170-B8A6-30F55EA32076}" type="presParOf" srcId="{8753EDA8-F504-4485-AD40-1D05CF820F4F}" destId="{D3EEE18F-4C7E-4981-8942-65BA28E950C2}" srcOrd="0" destOrd="0" presId="urn:microsoft.com/office/officeart/2005/8/layout/hProcess6"/>
    <dgm:cxn modelId="{431C38E8-FCD9-4715-B726-F4CDA3485DA4}" type="presParOf" srcId="{8753EDA8-F504-4485-AD40-1D05CF820F4F}" destId="{983E2F3F-8994-446F-98D4-6A43C8556DC2}" srcOrd="1" destOrd="0" presId="urn:microsoft.com/office/officeart/2005/8/layout/hProcess6"/>
    <dgm:cxn modelId="{34592111-55B0-4616-9C2A-DDA7952224FD}" type="presParOf" srcId="{8753EDA8-F504-4485-AD40-1D05CF820F4F}" destId="{6076EA89-3D81-4568-AB5E-C84515604BED}" srcOrd="2" destOrd="0" presId="urn:microsoft.com/office/officeart/2005/8/layout/hProcess6"/>
    <dgm:cxn modelId="{81583354-E20E-49F4-909B-357A8254713B}" type="presParOf" srcId="{8753EDA8-F504-4485-AD40-1D05CF820F4F}" destId="{B86A5998-B4A6-422C-B620-9A3406D18B42}"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F240E-3FB6-4C65-8B9F-DBE3CB616D5E}">
      <dsp:nvSpPr>
        <dsp:cNvPr id="0" name=""/>
        <dsp:cNvSpPr/>
      </dsp:nvSpPr>
      <dsp:spPr>
        <a:xfrm>
          <a:off x="1539313" y="0"/>
          <a:ext cx="3033138" cy="3033138"/>
        </a:xfrm>
        <a:prstGeom prst="ellipse">
          <a:avLst/>
        </a:prstGeom>
        <a:blipFill rotWithShape="0">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br>
            <a:rPr lang="en-US" sz="2000" b="1" kern="1200">
              <a:highlight>
                <a:srgbClr val="C0C0C0"/>
              </a:highlight>
            </a:rPr>
          </a:br>
          <a:br>
            <a:rPr lang="en-US" sz="2000" b="1" kern="1200">
              <a:highlight>
                <a:srgbClr val="C0C0C0"/>
              </a:highlight>
            </a:rPr>
          </a:br>
          <a:br>
            <a:rPr lang="en-US" sz="2000" b="1" kern="1200">
              <a:highlight>
                <a:srgbClr val="C0C0C0"/>
              </a:highlight>
            </a:rPr>
          </a:br>
          <a:r>
            <a:rPr lang="en-US" sz="2000" b="1" kern="1200">
              <a:highlight>
                <a:srgbClr val="C0C0C0"/>
              </a:highlight>
            </a:rPr>
            <a:t>social system</a:t>
          </a:r>
        </a:p>
      </dsp:txBody>
      <dsp:txXfrm>
        <a:off x="1943731" y="530799"/>
        <a:ext cx="2224301" cy="1364912"/>
      </dsp:txXfrm>
    </dsp:sp>
    <dsp:sp modelId="{DE2C35F8-3A34-42B3-B22A-FB223921B177}">
      <dsp:nvSpPr>
        <dsp:cNvPr id="0" name=""/>
        <dsp:cNvSpPr/>
      </dsp:nvSpPr>
      <dsp:spPr>
        <a:xfrm>
          <a:off x="2587788" y="1958902"/>
          <a:ext cx="3033138" cy="3033138"/>
        </a:xfrm>
        <a:prstGeom prst="ellipse">
          <a:avLst/>
        </a:prstGeom>
        <a:blipFill rotWithShape="0">
          <a:blip xmlns:r="http://schemas.openxmlformats.org/officeDocument/2006/relationships" r:embed="rId2">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highlight>
                <a:srgbClr val="C0C0C0"/>
              </a:highlight>
            </a:rPr>
            <a:t>built </a:t>
          </a:r>
          <a:br>
            <a:rPr lang="en-US" sz="2000" b="1" kern="1200">
              <a:highlight>
                <a:srgbClr val="C0C0C0"/>
              </a:highlight>
            </a:rPr>
          </a:br>
          <a:r>
            <a:rPr lang="en-US" sz="2000" b="1" kern="1200">
              <a:highlight>
                <a:srgbClr val="C0C0C0"/>
              </a:highlight>
            </a:rPr>
            <a:t>environment </a:t>
          </a:r>
          <a:br>
            <a:rPr lang="en-US" sz="2000" b="1" kern="1200"/>
          </a:br>
          <a:br>
            <a:rPr lang="en-US" sz="2000" b="1" kern="1200"/>
          </a:br>
          <a:endParaRPr lang="en-US" sz="2000" b="1" kern="1200"/>
        </a:p>
      </dsp:txBody>
      <dsp:txXfrm>
        <a:off x="3515423" y="2742462"/>
        <a:ext cx="1819883" cy="1668226"/>
      </dsp:txXfrm>
    </dsp:sp>
    <dsp:sp modelId="{A6197701-4DB8-46B3-82DB-F40F67FD438F}">
      <dsp:nvSpPr>
        <dsp:cNvPr id="0" name=""/>
        <dsp:cNvSpPr/>
      </dsp:nvSpPr>
      <dsp:spPr>
        <a:xfrm>
          <a:off x="398873" y="1958902"/>
          <a:ext cx="3033138" cy="3033138"/>
        </a:xfrm>
        <a:prstGeom prst="ellipse">
          <a:avLst/>
        </a:prstGeom>
        <a:blipFill rotWithShape="0">
          <a:blip xmlns:r="http://schemas.openxmlformats.org/officeDocument/2006/relationships" r:embed="rId3">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a:highlight>
                <a:srgbClr val="C0C0C0"/>
              </a:highlight>
            </a:rPr>
            <a:t>                                            </a:t>
          </a:r>
          <a:br>
            <a:rPr lang="en-US" sz="2000" b="1" kern="1200">
              <a:highlight>
                <a:srgbClr val="C0C0C0"/>
              </a:highlight>
            </a:rPr>
          </a:br>
          <a:br>
            <a:rPr lang="en-US" sz="2000" b="1" kern="1200">
              <a:highlight>
                <a:srgbClr val="C0C0C0"/>
              </a:highlight>
            </a:rPr>
          </a:br>
          <a:br>
            <a:rPr lang="en-US" sz="2000" b="1" kern="1200">
              <a:highlight>
                <a:srgbClr val="C0C0C0"/>
              </a:highlight>
            </a:rPr>
          </a:br>
          <a:r>
            <a:rPr lang="en-US" sz="2000" b="1" kern="1200">
              <a:highlight>
                <a:srgbClr val="C0C0C0"/>
              </a:highlight>
            </a:rPr>
            <a:t>natural environment</a:t>
          </a:r>
        </a:p>
      </dsp:txBody>
      <dsp:txXfrm>
        <a:off x="684493" y="2742462"/>
        <a:ext cx="1819883" cy="16682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1B085-7B94-4E99-A8C4-8DA4647F0B10}">
      <dsp:nvSpPr>
        <dsp:cNvPr id="0" name=""/>
        <dsp:cNvSpPr/>
      </dsp:nvSpPr>
      <dsp:spPr>
        <a:xfrm>
          <a:off x="179366" y="1209640"/>
          <a:ext cx="3230903" cy="2544062"/>
        </a:xfrm>
        <a:prstGeom prst="rightArrow">
          <a:avLst>
            <a:gd name="adj1" fmla="val 70000"/>
            <a:gd name="adj2" fmla="val 50000"/>
          </a:avLst>
        </a:prstGeom>
        <a:solidFill>
          <a:srgbClr val="D2F4FE"/>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5">
                  <a:lumMod val="50000"/>
                </a:schemeClr>
              </a:solidFill>
              <a:latin typeface="Cambria" panose="02040503050406030204" pitchFamily="18" charset="0"/>
              <a:ea typeface="Cambria" panose="02040503050406030204" pitchFamily="18" charset="0"/>
            </a:rPr>
            <a:t>Owner of Challenge spends 2 minutes succinctly explaining current challenge  </a:t>
          </a:r>
        </a:p>
      </dsp:txBody>
      <dsp:txXfrm>
        <a:off x="987092" y="1591249"/>
        <a:ext cx="1575065" cy="1780844"/>
      </dsp:txXfrm>
    </dsp:sp>
    <dsp:sp modelId="{3C90980C-A740-4C87-BD69-8A78F32BFA16}">
      <dsp:nvSpPr>
        <dsp:cNvPr id="0" name=""/>
        <dsp:cNvSpPr/>
      </dsp:nvSpPr>
      <dsp:spPr>
        <a:xfrm>
          <a:off x="153438" y="2072594"/>
          <a:ext cx="716952" cy="613422"/>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rgbClr val="002060"/>
              </a:solidFill>
            </a:rPr>
            <a:t>Step 1</a:t>
          </a:r>
        </a:p>
      </dsp:txBody>
      <dsp:txXfrm>
        <a:off x="258433" y="2162428"/>
        <a:ext cx="506962" cy="433754"/>
      </dsp:txXfrm>
    </dsp:sp>
    <dsp:sp modelId="{62AE4C4A-E442-44D6-ADCE-3DDBC45EEF3A}">
      <dsp:nvSpPr>
        <dsp:cNvPr id="0" name=""/>
        <dsp:cNvSpPr/>
      </dsp:nvSpPr>
      <dsp:spPr>
        <a:xfrm>
          <a:off x="3355044" y="1221620"/>
          <a:ext cx="3170238" cy="2468490"/>
        </a:xfrm>
        <a:prstGeom prst="rightArrow">
          <a:avLst>
            <a:gd name="adj1" fmla="val 70000"/>
            <a:gd name="adj2" fmla="val 50000"/>
          </a:avLst>
        </a:prstGeom>
        <a:solidFill>
          <a:srgbClr val="BFE3F3">
            <a:alpha val="90000"/>
          </a:srgb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5">
                  <a:lumMod val="50000"/>
                </a:schemeClr>
              </a:solidFill>
              <a:latin typeface="Cambria" panose="02040503050406030204" pitchFamily="18" charset="0"/>
              <a:ea typeface="Cambria" panose="02040503050406030204" pitchFamily="18" charset="0"/>
            </a:rPr>
            <a:t>Peer group members take turns asking questions to clarify their understanding </a:t>
          </a:r>
        </a:p>
      </dsp:txBody>
      <dsp:txXfrm>
        <a:off x="4147604" y="1591894"/>
        <a:ext cx="1545491" cy="1727943"/>
      </dsp:txXfrm>
    </dsp:sp>
    <dsp:sp modelId="{C0200571-E5C0-4AD8-8F12-B051A159307B}">
      <dsp:nvSpPr>
        <dsp:cNvPr id="0" name=""/>
        <dsp:cNvSpPr/>
      </dsp:nvSpPr>
      <dsp:spPr>
        <a:xfrm>
          <a:off x="3452260" y="2085371"/>
          <a:ext cx="643403" cy="587868"/>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060"/>
              </a:solidFill>
            </a:rPr>
            <a:t>Step 2 </a:t>
          </a:r>
        </a:p>
      </dsp:txBody>
      <dsp:txXfrm>
        <a:off x="3546484" y="2171462"/>
        <a:ext cx="454955" cy="415686"/>
      </dsp:txXfrm>
    </dsp:sp>
    <dsp:sp modelId="{983E2F3F-8994-446F-98D4-6A43C8556DC2}">
      <dsp:nvSpPr>
        <dsp:cNvPr id="0" name=""/>
        <dsp:cNvSpPr/>
      </dsp:nvSpPr>
      <dsp:spPr>
        <a:xfrm>
          <a:off x="6551626" y="1217248"/>
          <a:ext cx="3237900" cy="2474997"/>
        </a:xfrm>
        <a:prstGeom prst="rightArrow">
          <a:avLst>
            <a:gd name="adj1" fmla="val 70000"/>
            <a:gd name="adj2" fmla="val 50000"/>
          </a:avLst>
        </a:prstGeom>
        <a:solidFill>
          <a:srgbClr val="D2F4FE">
            <a:alpha val="90000"/>
          </a:srgb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accent5">
                  <a:lumMod val="50000"/>
                </a:schemeClr>
              </a:solidFill>
              <a:latin typeface="Cambria" panose="02040503050406030204" pitchFamily="18" charset="0"/>
              <a:ea typeface="Cambria" panose="02040503050406030204" pitchFamily="18" charset="0"/>
            </a:rPr>
            <a:t>Peer Group members take turns making suggestions/ recommendations to help the owner successfully address the challenge</a:t>
          </a:r>
        </a:p>
      </dsp:txBody>
      <dsp:txXfrm>
        <a:off x="7361101" y="1588498"/>
        <a:ext cx="1578476" cy="1732497"/>
      </dsp:txXfrm>
    </dsp:sp>
    <dsp:sp modelId="{B86A5998-B4A6-422C-B620-9A3406D18B42}">
      <dsp:nvSpPr>
        <dsp:cNvPr id="0" name=""/>
        <dsp:cNvSpPr/>
      </dsp:nvSpPr>
      <dsp:spPr>
        <a:xfrm>
          <a:off x="6572387" y="2137675"/>
          <a:ext cx="654527" cy="535565"/>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rgbClr val="002060"/>
              </a:solidFill>
            </a:rPr>
            <a:t>Step 3</a:t>
          </a:r>
        </a:p>
      </dsp:txBody>
      <dsp:txXfrm>
        <a:off x="6668240" y="2216107"/>
        <a:ext cx="462821" cy="3787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83797-A578-2A47-96AA-6EA2DF56669A}" type="datetimeFigureOut">
              <a:rPr lang="en-US" smtClean="0"/>
              <a:t>5/1/20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16008-7661-2D4E-B182-32D439AA8383}" type="slidenum">
              <a:rPr lang="en-US" smtClean="0"/>
              <a:t>‹#›</a:t>
            </a:fld>
            <a:endParaRPr lang="en-US"/>
          </a:p>
        </p:txBody>
      </p:sp>
    </p:spTree>
    <p:extLst>
      <p:ext uri="{BB962C8B-B14F-4D97-AF65-F5344CB8AC3E}">
        <p14:creationId xmlns:p14="http://schemas.microsoft.com/office/powerpoint/2010/main" val="262937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sf.gov/od/oia/convergence/index.j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Uummannaq"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Greenland"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Uummannaq"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a:t>
            </a:fld>
            <a:endParaRPr lang="en-US"/>
          </a:p>
        </p:txBody>
      </p:sp>
    </p:spTree>
    <p:extLst>
      <p:ext uri="{BB962C8B-B14F-4D97-AF65-F5344CB8AC3E}">
        <p14:creationId xmlns:p14="http://schemas.microsoft.com/office/powerpoint/2010/main" val="102678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10</a:t>
            </a:fld>
            <a:endParaRPr lang="en-US"/>
          </a:p>
        </p:txBody>
      </p:sp>
    </p:spTree>
    <p:extLst>
      <p:ext uri="{BB962C8B-B14F-4D97-AF65-F5344CB8AC3E}">
        <p14:creationId xmlns:p14="http://schemas.microsoft.com/office/powerpoint/2010/main" val="297518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11</a:t>
            </a:fld>
            <a:endParaRPr lang="en-US"/>
          </a:p>
        </p:txBody>
      </p:sp>
    </p:spTree>
    <p:extLst>
      <p:ext uri="{BB962C8B-B14F-4D97-AF65-F5344CB8AC3E}">
        <p14:creationId xmlns:p14="http://schemas.microsoft.com/office/powerpoint/2010/main" val="1695484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12</a:t>
            </a:fld>
            <a:endParaRPr lang="en-US"/>
          </a:p>
        </p:txBody>
      </p:sp>
    </p:spTree>
    <p:extLst>
      <p:ext uri="{BB962C8B-B14F-4D97-AF65-F5344CB8AC3E}">
        <p14:creationId xmlns:p14="http://schemas.microsoft.com/office/powerpoint/2010/main" val="3388052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13</a:t>
            </a:fld>
            <a:endParaRPr lang="en-US"/>
          </a:p>
        </p:txBody>
      </p:sp>
    </p:spTree>
    <p:extLst>
      <p:ext uri="{BB962C8B-B14F-4D97-AF65-F5344CB8AC3E}">
        <p14:creationId xmlns:p14="http://schemas.microsoft.com/office/powerpoint/2010/main" val="259704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14</a:t>
            </a:fld>
            <a:endParaRPr lang="en-US"/>
          </a:p>
        </p:txBody>
      </p:sp>
    </p:spTree>
    <p:extLst>
      <p:ext uri="{BB962C8B-B14F-4D97-AF65-F5344CB8AC3E}">
        <p14:creationId xmlns:p14="http://schemas.microsoft.com/office/powerpoint/2010/main" val="2951757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15</a:t>
            </a:fld>
            <a:endParaRPr lang="en-US"/>
          </a:p>
        </p:txBody>
      </p:sp>
    </p:spTree>
    <p:extLst>
      <p:ext uri="{BB962C8B-B14F-4D97-AF65-F5344CB8AC3E}">
        <p14:creationId xmlns:p14="http://schemas.microsoft.com/office/powerpoint/2010/main" val="246406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16</a:t>
            </a:fld>
            <a:endParaRPr lang="en-US"/>
          </a:p>
        </p:txBody>
      </p:sp>
    </p:spTree>
    <p:extLst>
      <p:ext uri="{BB962C8B-B14F-4D97-AF65-F5344CB8AC3E}">
        <p14:creationId xmlns:p14="http://schemas.microsoft.com/office/powerpoint/2010/main" val="3154935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17</a:t>
            </a:fld>
            <a:endParaRPr lang="en-US"/>
          </a:p>
        </p:txBody>
      </p:sp>
    </p:spTree>
    <p:extLst>
      <p:ext uri="{BB962C8B-B14F-4D97-AF65-F5344CB8AC3E}">
        <p14:creationId xmlns:p14="http://schemas.microsoft.com/office/powerpoint/2010/main" val="3779820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18</a:t>
            </a:fld>
            <a:endParaRPr lang="en-US"/>
          </a:p>
        </p:txBody>
      </p:sp>
    </p:spTree>
    <p:extLst>
      <p:ext uri="{BB962C8B-B14F-4D97-AF65-F5344CB8AC3E}">
        <p14:creationId xmlns:p14="http://schemas.microsoft.com/office/powerpoint/2010/main" val="3872560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CONVERGENCE DEFINITION REMINDER: </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NSF identifies </a:t>
            </a:r>
            <a:r>
              <a:rPr lang="en-US" sz="1200" b="0" i="0" u="none" strike="noStrike" kern="1200" dirty="0">
                <a:solidFill>
                  <a:schemeClr val="tx1"/>
                </a:solidFill>
                <a:effectLst/>
                <a:latin typeface="+mn-lt"/>
                <a:ea typeface="+mn-ea"/>
                <a:cs typeface="+mn-cs"/>
                <a:hlinkClick r:id="rId3"/>
              </a:rPr>
              <a:t>Convergence Research</a:t>
            </a:r>
            <a:r>
              <a:rPr lang="en-US" sz="1200" b="0" i="0" kern="1200" dirty="0">
                <a:solidFill>
                  <a:schemeClr val="tx1"/>
                </a:solidFill>
                <a:effectLst/>
                <a:latin typeface="+mn-lt"/>
                <a:ea typeface="+mn-ea"/>
                <a:cs typeface="+mn-cs"/>
              </a:rPr>
              <a:t> as having two primary characteristics: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Research driven by a specific and compelling problem.</a:t>
            </a:r>
            <a:r>
              <a:rPr lang="en-US" sz="1200" b="0" i="0" kern="1200" dirty="0">
                <a:solidFill>
                  <a:schemeClr val="tx1"/>
                </a:solidFill>
                <a:effectLst/>
                <a:latin typeface="+mn-lt"/>
                <a:ea typeface="+mn-ea"/>
                <a:cs typeface="+mn-cs"/>
              </a:rPr>
              <a:t> Convergence Research is generally inspired by the need to address a specific challenge or opportunity, whether it arises from deep scientific questions or pressing societal needs.</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Deep integration across disciplines.</a:t>
            </a:r>
            <a:r>
              <a:rPr lang="en-US" sz="1200" b="0" i="0" kern="1200" dirty="0">
                <a:solidFill>
                  <a:schemeClr val="tx1"/>
                </a:solidFill>
                <a:effectLst/>
                <a:latin typeface="+mn-lt"/>
                <a:ea typeface="+mn-ea"/>
                <a:cs typeface="+mn-cs"/>
              </a:rPr>
              <a:t> As experts from different disciplines pursue common research challenges, their knowledge, theories, methods, data, research communities and languages become increasingly intermingled or integrated. New frameworks, paradigms or even disciplines can form sustained interactions across multiple communities.</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convergence paradigm intentionally brings together intellectually-diverse researchers to </a:t>
            </a:r>
            <a:r>
              <a:rPr lang="en-US" sz="1200" b="0" i="1" kern="1200" dirty="0">
                <a:solidFill>
                  <a:schemeClr val="tx1"/>
                </a:solidFill>
                <a:effectLst/>
                <a:latin typeface="+mn-lt"/>
                <a:ea typeface="+mn-ea"/>
                <a:cs typeface="+mn-cs"/>
              </a:rPr>
              <a:t>develop effective ways of communicating across disciplines by adopting common frameworks and a new scientific language</a:t>
            </a:r>
            <a:r>
              <a:rPr lang="en-US" sz="1200" b="0" i="0" kern="1200" dirty="0">
                <a:solidFill>
                  <a:schemeClr val="tx1"/>
                </a:solidFill>
                <a:effectLst/>
                <a:latin typeface="+mn-lt"/>
                <a:ea typeface="+mn-ea"/>
                <a:cs typeface="+mn-cs"/>
              </a:rPr>
              <a:t>, which may, in turn, afford solving the problem that engendered the collaboration, developing novel ways of framing research questions, and opening new research vistas. </a:t>
            </a:r>
          </a:p>
          <a:p>
            <a:br>
              <a:rPr lang="en-US" dirty="0"/>
            </a:br>
            <a:r>
              <a:rPr lang="en-US" dirty="0"/>
              <a:t>NOTE – THESE TWO THEMES DEFINITLY OVERLAP… HOWEVER, WE IMAGINE THAT INDIVIDUALS WHO CHOOSE TO TAKE PART IN THE CONVERGENCE BREAKOUT THEME MAY WISH TO EXPLORE A WIDER RANGE OF CHALLENGES TO NNA RESEARCH COLLABORATION (i.e. barriers to working across NNA project teams/ institution/diverse research programs/scientific disciplines/international borders, </a:t>
            </a:r>
            <a:r>
              <a:rPr lang="en-US" dirty="0" err="1"/>
              <a:t>etc</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19</a:t>
            </a:fld>
            <a:endParaRPr lang="en-US"/>
          </a:p>
        </p:txBody>
      </p:sp>
    </p:spTree>
    <p:extLst>
      <p:ext uri="{BB962C8B-B14F-4D97-AF65-F5344CB8AC3E}">
        <p14:creationId xmlns:p14="http://schemas.microsoft.com/office/powerpoint/2010/main" val="207596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a:t>
            </a:fld>
            <a:endParaRPr lang="en-US"/>
          </a:p>
        </p:txBody>
      </p:sp>
    </p:spTree>
    <p:extLst>
      <p:ext uri="{BB962C8B-B14F-4D97-AF65-F5344CB8AC3E}">
        <p14:creationId xmlns:p14="http://schemas.microsoft.com/office/powerpoint/2010/main" val="3302904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Marion</a:t>
            </a:r>
            <a:br>
              <a:rPr lang="en-US" dirty="0"/>
            </a:br>
            <a:r>
              <a:rPr lang="en-US" dirty="0"/>
              <a:t>Note – there are some old questions in the session guidance. Use the agenda questions instead. </a:t>
            </a:r>
          </a:p>
        </p:txBody>
      </p:sp>
      <p:sp>
        <p:nvSpPr>
          <p:cNvPr id="4" name="Slide Number Placeholder 3"/>
          <p:cNvSpPr>
            <a:spLocks noGrp="1"/>
          </p:cNvSpPr>
          <p:nvPr>
            <p:ph type="sldNum" sz="quarter" idx="5"/>
          </p:nvPr>
        </p:nvSpPr>
        <p:spPr/>
        <p:txBody>
          <a:bodyPr/>
          <a:lstStyle/>
          <a:p>
            <a:fld id="{BFA16008-7661-2D4E-B182-32D439AA8383}" type="slidenum">
              <a:rPr lang="en-US" smtClean="0"/>
              <a:t>20</a:t>
            </a:fld>
            <a:endParaRPr lang="en-US"/>
          </a:p>
        </p:txBody>
      </p:sp>
    </p:spTree>
    <p:extLst>
      <p:ext uri="{BB962C8B-B14F-4D97-AF65-F5344CB8AC3E}">
        <p14:creationId xmlns:p14="http://schemas.microsoft.com/office/powerpoint/2010/main" val="314291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D231EE-67A1-4AF3-88AA-E9524E8778E6}" type="slidenum">
              <a:rPr lang="en-US" smtClean="0"/>
              <a:t>21</a:t>
            </a:fld>
            <a:endParaRPr lang="en-US"/>
          </a:p>
        </p:txBody>
      </p:sp>
    </p:spTree>
    <p:extLst>
      <p:ext uri="{BB962C8B-B14F-4D97-AF65-F5344CB8AC3E}">
        <p14:creationId xmlns:p14="http://schemas.microsoft.com/office/powerpoint/2010/main" val="1602993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22</a:t>
            </a:fld>
            <a:endParaRPr lang="en-US"/>
          </a:p>
        </p:txBody>
      </p:sp>
    </p:spTree>
    <p:extLst>
      <p:ext uri="{BB962C8B-B14F-4D97-AF65-F5344CB8AC3E}">
        <p14:creationId xmlns:p14="http://schemas.microsoft.com/office/powerpoint/2010/main" val="1456829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24</a:t>
            </a:fld>
            <a:endParaRPr lang="en-US"/>
          </a:p>
        </p:txBody>
      </p:sp>
    </p:spTree>
    <p:extLst>
      <p:ext uri="{BB962C8B-B14F-4D97-AF65-F5344CB8AC3E}">
        <p14:creationId xmlns:p14="http://schemas.microsoft.com/office/powerpoint/2010/main" val="738406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25</a:t>
            </a:fld>
            <a:endParaRPr lang="en-US"/>
          </a:p>
        </p:txBody>
      </p:sp>
    </p:spTree>
    <p:extLst>
      <p:ext uri="{BB962C8B-B14F-4D97-AF65-F5344CB8AC3E}">
        <p14:creationId xmlns:p14="http://schemas.microsoft.com/office/powerpoint/2010/main" val="3520539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26</a:t>
            </a:fld>
            <a:endParaRPr lang="en-US"/>
          </a:p>
        </p:txBody>
      </p:sp>
    </p:spTree>
    <p:extLst>
      <p:ext uri="{BB962C8B-B14F-4D97-AF65-F5344CB8AC3E}">
        <p14:creationId xmlns:p14="http://schemas.microsoft.com/office/powerpoint/2010/main" val="1804993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27</a:t>
            </a:fld>
            <a:endParaRPr lang="en-US"/>
          </a:p>
        </p:txBody>
      </p:sp>
    </p:spTree>
    <p:extLst>
      <p:ext uri="{BB962C8B-B14F-4D97-AF65-F5344CB8AC3E}">
        <p14:creationId xmlns:p14="http://schemas.microsoft.com/office/powerpoint/2010/main" val="3673273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28</a:t>
            </a:fld>
            <a:endParaRPr lang="en-US"/>
          </a:p>
        </p:txBody>
      </p:sp>
    </p:spTree>
    <p:extLst>
      <p:ext uri="{BB962C8B-B14F-4D97-AF65-F5344CB8AC3E}">
        <p14:creationId xmlns:p14="http://schemas.microsoft.com/office/powerpoint/2010/main" val="2393088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29</a:t>
            </a:fld>
            <a:endParaRPr lang="en-US"/>
          </a:p>
        </p:txBody>
      </p:sp>
    </p:spTree>
    <p:extLst>
      <p:ext uri="{BB962C8B-B14F-4D97-AF65-F5344CB8AC3E}">
        <p14:creationId xmlns:p14="http://schemas.microsoft.com/office/powerpoint/2010/main" val="2810498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30</a:t>
            </a:fld>
            <a:endParaRPr lang="en-US"/>
          </a:p>
        </p:txBody>
      </p:sp>
    </p:spTree>
    <p:extLst>
      <p:ext uri="{BB962C8B-B14F-4D97-AF65-F5344CB8AC3E}">
        <p14:creationId xmlns:p14="http://schemas.microsoft.com/office/powerpoint/2010/main" val="2410563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View of </a:t>
            </a:r>
            <a:r>
              <a:rPr lang="en-US" dirty="0" err="1"/>
              <a:t>Uummannaq</a:t>
            </a:r>
            <a:r>
              <a:rPr lang="en-US" dirty="0"/>
              <a:t>, Greenland (</a:t>
            </a:r>
            <a:r>
              <a:rPr lang="en-US" u="sng" dirty="0">
                <a:hlinkClick r:id="rId3"/>
              </a:rPr>
              <a:t>https://en.wikipedia.org/wiki/Uummannaq</a:t>
            </a:r>
            <a:r>
              <a:rPr lang="en-US" u="sng" dirty="0"/>
              <a:t>)</a:t>
            </a:r>
            <a:r>
              <a:rPr lang="en-US" dirty="0"/>
              <a:t> (photo courtesy of Jonathan Ryan, Brown University)</a:t>
            </a:r>
          </a:p>
          <a:p>
            <a:endParaRPr lang="en-US" dirty="0"/>
          </a:p>
          <a:p>
            <a:pPr defTabSz="931774">
              <a:defRPr/>
            </a:pPr>
            <a:r>
              <a:rPr lang="en-US" dirty="0" err="1"/>
              <a:t>Uummannaq</a:t>
            </a:r>
            <a:r>
              <a:rPr lang="en-US" dirty="0"/>
              <a:t> is a town in central-western </a:t>
            </a:r>
            <a:r>
              <a:rPr lang="en-US" dirty="0">
                <a:hlinkClick r:id="rId4" tooltip="Greenland"/>
              </a:rPr>
              <a:t>Greenland</a:t>
            </a:r>
            <a:r>
              <a:rPr lang="en-US" dirty="0"/>
              <a:t>. Population around 1300.  Hunting, fishing, canning, and marble quarry are important economic drivers.  Heliport and seaport for access.</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84489809-E358-0E4C-BF87-99B6A2CFFF0C}" type="slidenum">
              <a:rPr lang="en-US" smtClean="0"/>
              <a:t>3</a:t>
            </a:fld>
            <a:endParaRPr lang="en-US"/>
          </a:p>
        </p:txBody>
      </p:sp>
    </p:spTree>
    <p:extLst>
      <p:ext uri="{BB962C8B-B14F-4D97-AF65-F5344CB8AC3E}">
        <p14:creationId xmlns:p14="http://schemas.microsoft.com/office/powerpoint/2010/main" val="3118088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31</a:t>
            </a:fld>
            <a:endParaRPr lang="en-US"/>
          </a:p>
        </p:txBody>
      </p:sp>
    </p:spTree>
    <p:extLst>
      <p:ext uri="{BB962C8B-B14F-4D97-AF65-F5344CB8AC3E}">
        <p14:creationId xmlns:p14="http://schemas.microsoft.com/office/powerpoint/2010/main" val="2842522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32</a:t>
            </a:fld>
            <a:endParaRPr lang="en-US"/>
          </a:p>
        </p:txBody>
      </p:sp>
    </p:spTree>
    <p:extLst>
      <p:ext uri="{BB962C8B-B14F-4D97-AF65-F5344CB8AC3E}">
        <p14:creationId xmlns:p14="http://schemas.microsoft.com/office/powerpoint/2010/main" val="1222826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33</a:t>
            </a:fld>
            <a:endParaRPr lang="en-US"/>
          </a:p>
        </p:txBody>
      </p:sp>
    </p:spTree>
    <p:extLst>
      <p:ext uri="{BB962C8B-B14F-4D97-AF65-F5344CB8AC3E}">
        <p14:creationId xmlns:p14="http://schemas.microsoft.com/office/powerpoint/2010/main" val="599825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34</a:t>
            </a:fld>
            <a:endParaRPr lang="en-US"/>
          </a:p>
        </p:txBody>
      </p:sp>
    </p:spTree>
    <p:extLst>
      <p:ext uri="{BB962C8B-B14F-4D97-AF65-F5344CB8AC3E}">
        <p14:creationId xmlns:p14="http://schemas.microsoft.com/office/powerpoint/2010/main" val="1318025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BFA16008-7661-2D4E-B182-32D439AA8383}" type="slidenum">
              <a:rPr lang="en-US" smtClean="0"/>
              <a:t>35</a:t>
            </a:fld>
            <a:endParaRPr lang="en-US"/>
          </a:p>
        </p:txBody>
      </p:sp>
    </p:spTree>
    <p:extLst>
      <p:ext uri="{BB962C8B-B14F-4D97-AF65-F5344CB8AC3E}">
        <p14:creationId xmlns:p14="http://schemas.microsoft.com/office/powerpoint/2010/main" val="3280944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36</a:t>
            </a:fld>
            <a:endParaRPr lang="en-US"/>
          </a:p>
        </p:txBody>
      </p:sp>
    </p:spTree>
    <p:extLst>
      <p:ext uri="{BB962C8B-B14F-4D97-AF65-F5344CB8AC3E}">
        <p14:creationId xmlns:p14="http://schemas.microsoft.com/office/powerpoint/2010/main" val="3854829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37</a:t>
            </a:fld>
            <a:endParaRPr lang="en-US"/>
          </a:p>
        </p:txBody>
      </p:sp>
    </p:spTree>
    <p:extLst>
      <p:ext uri="{BB962C8B-B14F-4D97-AF65-F5344CB8AC3E}">
        <p14:creationId xmlns:p14="http://schemas.microsoft.com/office/powerpoint/2010/main" val="2728802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39</a:t>
            </a:fld>
            <a:endParaRPr lang="en-US"/>
          </a:p>
        </p:txBody>
      </p:sp>
    </p:spTree>
    <p:extLst>
      <p:ext uri="{BB962C8B-B14F-4D97-AF65-F5344CB8AC3E}">
        <p14:creationId xmlns:p14="http://schemas.microsoft.com/office/powerpoint/2010/main" val="3698783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40</a:t>
            </a:fld>
            <a:endParaRPr lang="en-US"/>
          </a:p>
        </p:txBody>
      </p:sp>
    </p:spTree>
    <p:extLst>
      <p:ext uri="{BB962C8B-B14F-4D97-AF65-F5344CB8AC3E}">
        <p14:creationId xmlns:p14="http://schemas.microsoft.com/office/powerpoint/2010/main" val="18076760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41</a:t>
            </a:fld>
            <a:endParaRPr lang="en-US"/>
          </a:p>
        </p:txBody>
      </p:sp>
    </p:spTree>
    <p:extLst>
      <p:ext uri="{BB962C8B-B14F-4D97-AF65-F5344CB8AC3E}">
        <p14:creationId xmlns:p14="http://schemas.microsoft.com/office/powerpoint/2010/main" val="364509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a:t>
            </a:fld>
            <a:endParaRPr lang="en-US"/>
          </a:p>
        </p:txBody>
      </p:sp>
    </p:spTree>
    <p:extLst>
      <p:ext uri="{BB962C8B-B14F-4D97-AF65-F5344CB8AC3E}">
        <p14:creationId xmlns:p14="http://schemas.microsoft.com/office/powerpoint/2010/main" val="2663941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Roberto </a:t>
            </a:r>
            <a:br>
              <a:rPr lang="en-US" dirty="0"/>
            </a:br>
            <a:br>
              <a:rPr lang="en-US" dirty="0"/>
            </a:br>
            <a:r>
              <a:rPr lang="en-US" dirty="0"/>
              <a:t>To be developed the evening of Thursday, 16 April or morning of Friday, 17 April.  Marion will present in lieu of Katia. </a:t>
            </a:r>
            <a:r>
              <a:rPr lang="en-US" sz="1200" dirty="0">
                <a:cs typeface="Calibri"/>
              </a:rPr>
              <a:t>Summary of the key takeaways and lessons learned from the Enhancing Collaboration Capacity Session </a:t>
            </a:r>
            <a:endParaRPr lang="en-US" sz="1200" dirty="0"/>
          </a:p>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42</a:t>
            </a:fld>
            <a:endParaRPr lang="en-US"/>
          </a:p>
        </p:txBody>
      </p:sp>
    </p:spTree>
    <p:extLst>
      <p:ext uri="{BB962C8B-B14F-4D97-AF65-F5344CB8AC3E}">
        <p14:creationId xmlns:p14="http://schemas.microsoft.com/office/powerpoint/2010/main" val="32064009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43</a:t>
            </a:fld>
            <a:endParaRPr lang="en-US"/>
          </a:p>
        </p:txBody>
      </p:sp>
    </p:spTree>
    <p:extLst>
      <p:ext uri="{BB962C8B-B14F-4D97-AF65-F5344CB8AC3E}">
        <p14:creationId xmlns:p14="http://schemas.microsoft.com/office/powerpoint/2010/main" val="845979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44</a:t>
            </a:fld>
            <a:endParaRPr lang="en-US"/>
          </a:p>
        </p:txBody>
      </p:sp>
    </p:spTree>
    <p:extLst>
      <p:ext uri="{BB962C8B-B14F-4D97-AF65-F5344CB8AC3E}">
        <p14:creationId xmlns:p14="http://schemas.microsoft.com/office/powerpoint/2010/main" val="3108249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45</a:t>
            </a:fld>
            <a:endParaRPr lang="en-US"/>
          </a:p>
        </p:txBody>
      </p:sp>
    </p:spTree>
    <p:extLst>
      <p:ext uri="{BB962C8B-B14F-4D97-AF65-F5344CB8AC3E}">
        <p14:creationId xmlns:p14="http://schemas.microsoft.com/office/powerpoint/2010/main" val="30654636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46</a:t>
            </a:fld>
            <a:endParaRPr lang="en-US"/>
          </a:p>
        </p:txBody>
      </p:sp>
    </p:spTree>
    <p:extLst>
      <p:ext uri="{BB962C8B-B14F-4D97-AF65-F5344CB8AC3E}">
        <p14:creationId xmlns:p14="http://schemas.microsoft.com/office/powerpoint/2010/main" val="1649790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47</a:t>
            </a:fld>
            <a:endParaRPr lang="en-US"/>
          </a:p>
        </p:txBody>
      </p:sp>
    </p:spTree>
    <p:extLst>
      <p:ext uri="{BB962C8B-B14F-4D97-AF65-F5344CB8AC3E}">
        <p14:creationId xmlns:p14="http://schemas.microsoft.com/office/powerpoint/2010/main" val="25496712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48</a:t>
            </a:fld>
            <a:endParaRPr lang="en-US"/>
          </a:p>
        </p:txBody>
      </p:sp>
    </p:spTree>
    <p:extLst>
      <p:ext uri="{BB962C8B-B14F-4D97-AF65-F5344CB8AC3E}">
        <p14:creationId xmlns:p14="http://schemas.microsoft.com/office/powerpoint/2010/main" val="823480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49</a:t>
            </a:fld>
            <a:endParaRPr lang="en-US"/>
          </a:p>
        </p:txBody>
      </p:sp>
    </p:spTree>
    <p:extLst>
      <p:ext uri="{BB962C8B-B14F-4D97-AF65-F5344CB8AC3E}">
        <p14:creationId xmlns:p14="http://schemas.microsoft.com/office/powerpoint/2010/main" val="1481202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50</a:t>
            </a:fld>
            <a:endParaRPr lang="en-US"/>
          </a:p>
        </p:txBody>
      </p:sp>
    </p:spTree>
    <p:extLst>
      <p:ext uri="{BB962C8B-B14F-4D97-AF65-F5344CB8AC3E}">
        <p14:creationId xmlns:p14="http://schemas.microsoft.com/office/powerpoint/2010/main" val="39054430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Marion</a:t>
            </a:r>
          </a:p>
        </p:txBody>
      </p:sp>
      <p:sp>
        <p:nvSpPr>
          <p:cNvPr id="4" name="Slide Number Placeholder 3"/>
          <p:cNvSpPr>
            <a:spLocks noGrp="1"/>
          </p:cNvSpPr>
          <p:nvPr>
            <p:ph type="sldNum" sz="quarter" idx="5"/>
          </p:nvPr>
        </p:nvSpPr>
        <p:spPr/>
        <p:txBody>
          <a:bodyPr/>
          <a:lstStyle/>
          <a:p>
            <a:fld id="{BFA16008-7661-2D4E-B182-32D439AA8383}" type="slidenum">
              <a:rPr lang="en-US" smtClean="0"/>
              <a:t>51</a:t>
            </a:fld>
            <a:endParaRPr lang="en-US"/>
          </a:p>
        </p:txBody>
      </p:sp>
    </p:spTree>
    <p:extLst>
      <p:ext uri="{BB962C8B-B14F-4D97-AF65-F5344CB8AC3E}">
        <p14:creationId xmlns:p14="http://schemas.microsoft.com/office/powerpoint/2010/main" val="627843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5</a:t>
            </a:fld>
            <a:endParaRPr lang="en-US"/>
          </a:p>
        </p:txBody>
      </p:sp>
    </p:spTree>
    <p:extLst>
      <p:ext uri="{BB962C8B-B14F-4D97-AF65-F5344CB8AC3E}">
        <p14:creationId xmlns:p14="http://schemas.microsoft.com/office/powerpoint/2010/main" val="29366374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52</a:t>
            </a:fld>
            <a:endParaRPr lang="en-US"/>
          </a:p>
        </p:txBody>
      </p:sp>
    </p:spTree>
    <p:extLst>
      <p:ext uri="{BB962C8B-B14F-4D97-AF65-F5344CB8AC3E}">
        <p14:creationId xmlns:p14="http://schemas.microsoft.com/office/powerpoint/2010/main" val="19870892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53</a:t>
            </a:fld>
            <a:endParaRPr lang="en-US"/>
          </a:p>
        </p:txBody>
      </p:sp>
    </p:spTree>
    <p:extLst>
      <p:ext uri="{BB962C8B-B14F-4D97-AF65-F5344CB8AC3E}">
        <p14:creationId xmlns:p14="http://schemas.microsoft.com/office/powerpoint/2010/main" val="10116019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54</a:t>
            </a:fld>
            <a:endParaRPr lang="en-US"/>
          </a:p>
        </p:txBody>
      </p:sp>
    </p:spTree>
    <p:extLst>
      <p:ext uri="{BB962C8B-B14F-4D97-AF65-F5344CB8AC3E}">
        <p14:creationId xmlns:p14="http://schemas.microsoft.com/office/powerpoint/2010/main" val="31226542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55</a:t>
            </a:fld>
            <a:endParaRPr lang="en-US"/>
          </a:p>
        </p:txBody>
      </p:sp>
    </p:spTree>
    <p:extLst>
      <p:ext uri="{BB962C8B-B14F-4D97-AF65-F5344CB8AC3E}">
        <p14:creationId xmlns:p14="http://schemas.microsoft.com/office/powerpoint/2010/main" val="3157613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56</a:t>
            </a:fld>
            <a:endParaRPr lang="en-US"/>
          </a:p>
        </p:txBody>
      </p:sp>
    </p:spTree>
    <p:extLst>
      <p:ext uri="{BB962C8B-B14F-4D97-AF65-F5344CB8AC3E}">
        <p14:creationId xmlns:p14="http://schemas.microsoft.com/office/powerpoint/2010/main" val="2082047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57</a:t>
            </a:fld>
            <a:endParaRPr lang="en-US"/>
          </a:p>
        </p:txBody>
      </p:sp>
    </p:spTree>
    <p:extLst>
      <p:ext uri="{BB962C8B-B14F-4D97-AF65-F5344CB8AC3E}">
        <p14:creationId xmlns:p14="http://schemas.microsoft.com/office/powerpoint/2010/main" val="2804064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58</a:t>
            </a:fld>
            <a:endParaRPr lang="en-US"/>
          </a:p>
        </p:txBody>
      </p:sp>
    </p:spTree>
    <p:extLst>
      <p:ext uri="{BB962C8B-B14F-4D97-AF65-F5344CB8AC3E}">
        <p14:creationId xmlns:p14="http://schemas.microsoft.com/office/powerpoint/2010/main" val="22258088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59</a:t>
            </a:fld>
            <a:endParaRPr lang="en-US"/>
          </a:p>
        </p:txBody>
      </p:sp>
    </p:spTree>
    <p:extLst>
      <p:ext uri="{BB962C8B-B14F-4D97-AF65-F5344CB8AC3E}">
        <p14:creationId xmlns:p14="http://schemas.microsoft.com/office/powerpoint/2010/main" val="3943982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60</a:t>
            </a:fld>
            <a:endParaRPr lang="en-US"/>
          </a:p>
        </p:txBody>
      </p:sp>
    </p:spTree>
    <p:extLst>
      <p:ext uri="{BB962C8B-B14F-4D97-AF65-F5344CB8AC3E}">
        <p14:creationId xmlns:p14="http://schemas.microsoft.com/office/powerpoint/2010/main" val="3526299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61</a:t>
            </a:fld>
            <a:endParaRPr lang="en-US"/>
          </a:p>
        </p:txBody>
      </p:sp>
    </p:spTree>
    <p:extLst>
      <p:ext uri="{BB962C8B-B14F-4D97-AF65-F5344CB8AC3E}">
        <p14:creationId xmlns:p14="http://schemas.microsoft.com/office/powerpoint/2010/main" val="2973595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489809-E358-0E4C-BF87-99B6A2CFFF0C}" type="slidenum">
              <a:rPr lang="en-US" smtClean="0"/>
              <a:t>6</a:t>
            </a:fld>
            <a:endParaRPr lang="en-US"/>
          </a:p>
        </p:txBody>
      </p:sp>
    </p:spTree>
    <p:extLst>
      <p:ext uri="{BB962C8B-B14F-4D97-AF65-F5344CB8AC3E}">
        <p14:creationId xmlns:p14="http://schemas.microsoft.com/office/powerpoint/2010/main" val="86127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62</a:t>
            </a:fld>
            <a:endParaRPr lang="en-US"/>
          </a:p>
        </p:txBody>
      </p:sp>
    </p:spTree>
    <p:extLst>
      <p:ext uri="{BB962C8B-B14F-4D97-AF65-F5344CB8AC3E}">
        <p14:creationId xmlns:p14="http://schemas.microsoft.com/office/powerpoint/2010/main" val="311681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63</a:t>
            </a:fld>
            <a:endParaRPr lang="en-US"/>
          </a:p>
        </p:txBody>
      </p:sp>
    </p:spTree>
    <p:extLst>
      <p:ext uri="{BB962C8B-B14F-4D97-AF65-F5344CB8AC3E}">
        <p14:creationId xmlns:p14="http://schemas.microsoft.com/office/powerpoint/2010/main" val="39076688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64</a:t>
            </a:fld>
            <a:endParaRPr lang="en-US"/>
          </a:p>
        </p:txBody>
      </p:sp>
    </p:spTree>
    <p:extLst>
      <p:ext uri="{BB962C8B-B14F-4D97-AF65-F5344CB8AC3E}">
        <p14:creationId xmlns:p14="http://schemas.microsoft.com/office/powerpoint/2010/main" val="5187817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65</a:t>
            </a:fld>
            <a:endParaRPr lang="en-US"/>
          </a:p>
        </p:txBody>
      </p:sp>
    </p:spTree>
    <p:extLst>
      <p:ext uri="{BB962C8B-B14F-4D97-AF65-F5344CB8AC3E}">
        <p14:creationId xmlns:p14="http://schemas.microsoft.com/office/powerpoint/2010/main" val="3296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p>
          <a:p>
            <a:endParaRPr lang="en-US" dirty="0"/>
          </a:p>
          <a:p>
            <a:r>
              <a:rPr lang="en-US" dirty="0"/>
              <a:t>View of </a:t>
            </a:r>
            <a:r>
              <a:rPr lang="en-US" dirty="0" err="1"/>
              <a:t>Uummannaq</a:t>
            </a:r>
            <a:r>
              <a:rPr lang="en-US" dirty="0"/>
              <a:t>, Greenland (</a:t>
            </a:r>
            <a:r>
              <a:rPr lang="en-US" u="sng" dirty="0">
                <a:hlinkClick r:id="rId3"/>
              </a:rPr>
              <a:t>https://en.wikipedia.org/wiki/Uummannaq</a:t>
            </a:r>
            <a:r>
              <a:rPr lang="en-US" u="sng" dirty="0"/>
              <a:t>)</a:t>
            </a:r>
            <a:r>
              <a:rPr lang="en-US" dirty="0"/>
              <a:t> (photo courtesy of Jonathan Ryan, Brown University)</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84489809-E358-0E4C-BF87-99B6A2CFFF0C}" type="slidenum">
              <a:rPr lang="en-US" smtClean="0"/>
              <a:t>7</a:t>
            </a:fld>
            <a:endParaRPr lang="en-US"/>
          </a:p>
        </p:txBody>
      </p:sp>
    </p:spTree>
    <p:extLst>
      <p:ext uri="{BB962C8B-B14F-4D97-AF65-F5344CB8AC3E}">
        <p14:creationId xmlns:p14="http://schemas.microsoft.com/office/powerpoint/2010/main" val="167464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NNA crosses boundaries – geography, agency, intellectual</a:t>
            </a:r>
          </a:p>
          <a:p>
            <a:endParaRPr lang="en-US" dirty="0"/>
          </a:p>
          <a:p>
            <a:r>
              <a:rPr lang="en-US" dirty="0"/>
              <a:t>NNA involves nearly every research Directorate at NSF, OISE, and OIA.</a:t>
            </a:r>
          </a:p>
          <a:p>
            <a:endParaRPr lang="en-US" dirty="0"/>
          </a:p>
          <a:p>
            <a:r>
              <a:rPr lang="en-US" dirty="0"/>
              <a:t>NNA projects must focus on a question or questions in the overlap space between at least two circles of the Venn diagram</a:t>
            </a:r>
          </a:p>
          <a:p>
            <a:endParaRPr lang="en-US" dirty="0"/>
          </a:p>
        </p:txBody>
      </p:sp>
      <p:sp>
        <p:nvSpPr>
          <p:cNvPr id="4" name="Slide Number Placeholder 3"/>
          <p:cNvSpPr>
            <a:spLocks noGrp="1"/>
          </p:cNvSpPr>
          <p:nvPr>
            <p:ph type="sldNum" sz="quarter" idx="5"/>
          </p:nvPr>
        </p:nvSpPr>
        <p:spPr/>
        <p:txBody>
          <a:bodyPr/>
          <a:lstStyle/>
          <a:p>
            <a:fld id="{84489809-E358-0E4C-BF87-99B6A2CFFF0C}" type="slidenum">
              <a:rPr lang="en-US" smtClean="0"/>
              <a:t>8</a:t>
            </a:fld>
            <a:endParaRPr lang="en-US"/>
          </a:p>
        </p:txBody>
      </p:sp>
    </p:spTree>
    <p:extLst>
      <p:ext uri="{BB962C8B-B14F-4D97-AF65-F5344CB8AC3E}">
        <p14:creationId xmlns:p14="http://schemas.microsoft.com/office/powerpoint/2010/main" val="964892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16008-7661-2D4E-B182-32D439AA8383}" type="slidenum">
              <a:rPr lang="en-US" smtClean="0"/>
              <a:t>9</a:t>
            </a:fld>
            <a:endParaRPr lang="en-US"/>
          </a:p>
        </p:txBody>
      </p:sp>
    </p:spTree>
    <p:extLst>
      <p:ext uri="{BB962C8B-B14F-4D97-AF65-F5344CB8AC3E}">
        <p14:creationId xmlns:p14="http://schemas.microsoft.com/office/powerpoint/2010/main" val="3536703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F7BDB-4BF7-264A-9791-486AA14AC2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AD7FA9-FA97-7E44-95D0-0E59A0CE1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7959D1-6B64-DD4C-92EB-7F53779770BB}"/>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5" name="Footer Placeholder 4">
            <a:extLst>
              <a:ext uri="{FF2B5EF4-FFF2-40B4-BE49-F238E27FC236}">
                <a16:creationId xmlns:a16="http://schemas.microsoft.com/office/drawing/2014/main" id="{F6BB39F4-EE2B-8941-A86B-F399929829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5055D-6F74-6648-BAB9-5897D8E1975D}"/>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165421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E322-6F0A-B24F-8FCC-E250EEBC48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995EE9-902A-2E43-8BC1-FDDB494876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A1E4C-EA93-D945-A66C-24D9C1697325}"/>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5" name="Footer Placeholder 4">
            <a:extLst>
              <a:ext uri="{FF2B5EF4-FFF2-40B4-BE49-F238E27FC236}">
                <a16:creationId xmlns:a16="http://schemas.microsoft.com/office/drawing/2014/main" id="{F46CDB29-EA15-3F4E-BB51-C69697A4B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9FC52-11B9-0D47-8B52-E239A378EA2F}"/>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241693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E7D2AC-5740-D74B-89C5-5124817B76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5B02A7-4992-6F49-B1F0-AEF5C917F2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1DBB4-8CBD-C140-87F0-1AA267B7704B}"/>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5" name="Footer Placeholder 4">
            <a:extLst>
              <a:ext uri="{FF2B5EF4-FFF2-40B4-BE49-F238E27FC236}">
                <a16:creationId xmlns:a16="http://schemas.microsoft.com/office/drawing/2014/main" id="{65FF27DD-D8B4-C049-949A-E6EE78A08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6E2A63-7D26-B04E-A062-68C2D0DA6341}"/>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3680702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a:p>
        </p:txBody>
      </p:sp>
    </p:spTree>
    <p:extLst>
      <p:ext uri="{BB962C8B-B14F-4D97-AF65-F5344CB8AC3E}">
        <p14:creationId xmlns:p14="http://schemas.microsoft.com/office/powerpoint/2010/main" val="166442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D6283-9A71-4D49-91AD-2A2131704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6F431E-0440-814E-9FA5-E9E43F91D6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B2922-F3B3-F343-BCFC-D815162DEC59}"/>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5" name="Footer Placeholder 4">
            <a:extLst>
              <a:ext uri="{FF2B5EF4-FFF2-40B4-BE49-F238E27FC236}">
                <a16:creationId xmlns:a16="http://schemas.microsoft.com/office/drawing/2014/main" id="{8D738727-9F70-1649-83E8-1CE1863F3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61FE8-0E99-FD44-804E-334D85F316AE}"/>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2631691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F25E-79CC-6A4A-8329-74B5EECBF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FC58DC-5381-E749-9831-E2E0EE8A4A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559D99-8649-4940-85EE-0F4E0A1DEC2F}"/>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5" name="Footer Placeholder 4">
            <a:extLst>
              <a:ext uri="{FF2B5EF4-FFF2-40B4-BE49-F238E27FC236}">
                <a16:creationId xmlns:a16="http://schemas.microsoft.com/office/drawing/2014/main" id="{88499C88-8EAF-FA4A-805A-54F74FFDE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E943F1-4597-E94C-8968-D16D495E1208}"/>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1193804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928A-424A-BF4E-B621-A4D33E59E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B67CD-8352-BE4E-BD0C-03BBE9A803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D9C9EA-766B-A94C-AE80-698FD15D4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01D0AF-2B07-3741-B3B3-0EB751B5663E}"/>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6" name="Footer Placeholder 5">
            <a:extLst>
              <a:ext uri="{FF2B5EF4-FFF2-40B4-BE49-F238E27FC236}">
                <a16:creationId xmlns:a16="http://schemas.microsoft.com/office/drawing/2014/main" id="{48233EE3-D608-9448-B162-30DBE76EED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451FF7-7BFF-AD48-BF8C-01B0E078A279}"/>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63181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76688-C728-B648-9119-B62EABC019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FA0085-72D5-0C47-A707-D3FCF332A0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12F58F-C7DD-8347-AD70-64706B9206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7C5C30-9E03-064A-9061-4D67E9FE79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6A249B-BBB7-684A-9A7E-3F1B1B9BC9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D98598-2718-854F-962C-AA3B5B94C9EF}"/>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8" name="Footer Placeholder 7">
            <a:extLst>
              <a:ext uri="{FF2B5EF4-FFF2-40B4-BE49-F238E27FC236}">
                <a16:creationId xmlns:a16="http://schemas.microsoft.com/office/drawing/2014/main" id="{5BF70C5E-F4AE-8747-98DF-C8ADEAB0AB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F39CE-0D13-CB4D-9BFC-226FF154B13E}"/>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50492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A6F86-B932-8F43-99A8-7D302DFC22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C8BFD8-6BF6-1D45-800D-991E72D60CB9}"/>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4" name="Footer Placeholder 3">
            <a:extLst>
              <a:ext uri="{FF2B5EF4-FFF2-40B4-BE49-F238E27FC236}">
                <a16:creationId xmlns:a16="http://schemas.microsoft.com/office/drawing/2014/main" id="{69B78932-5E2D-4C49-924D-5283E8D0B7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6DA47F-820C-0D4F-BED6-E51646E44C00}"/>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428741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4A5AF3-3EE6-6342-A558-EDA009A2FDE5}"/>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3" name="Footer Placeholder 2">
            <a:extLst>
              <a:ext uri="{FF2B5EF4-FFF2-40B4-BE49-F238E27FC236}">
                <a16:creationId xmlns:a16="http://schemas.microsoft.com/office/drawing/2014/main" id="{AC3E8209-A64E-7144-9999-35E975C850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0E8E1-C955-3546-8A8C-49570CBA6C18}"/>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379363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088FB-C37C-814F-B197-003D1393DD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5C058-44CA-3246-A9AD-5690C941A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7618C-BF05-934E-8D0B-30197F55D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9286F7-3E75-8542-8BCB-0023F3B6C32C}"/>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6" name="Footer Placeholder 5">
            <a:extLst>
              <a:ext uri="{FF2B5EF4-FFF2-40B4-BE49-F238E27FC236}">
                <a16:creationId xmlns:a16="http://schemas.microsoft.com/office/drawing/2014/main" id="{55AE5990-0F9D-FD4A-BA47-B07ED6CC63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2E3AA-75D5-CC4E-94AB-D34FB13DD488}"/>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1617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81E5-6FA8-6445-9FDF-D0B539704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CB0CC5-A469-DE45-8381-B21D6EF8E7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55EBAC-495F-ED48-AB32-64529E4ED1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B1AAAB-D27B-DB47-8FB3-91FB0E35D109}"/>
              </a:ext>
            </a:extLst>
          </p:cNvPr>
          <p:cNvSpPr>
            <a:spLocks noGrp="1"/>
          </p:cNvSpPr>
          <p:nvPr>
            <p:ph type="dt" sz="half" idx="10"/>
          </p:nvPr>
        </p:nvSpPr>
        <p:spPr/>
        <p:txBody>
          <a:bodyPr/>
          <a:lstStyle/>
          <a:p>
            <a:fld id="{11FDAD3B-ED3C-6244-A3DB-852D5EA2ECFC}" type="datetimeFigureOut">
              <a:rPr lang="en-US" smtClean="0"/>
              <a:t>5/1/20</a:t>
            </a:fld>
            <a:endParaRPr lang="en-US"/>
          </a:p>
        </p:txBody>
      </p:sp>
      <p:sp>
        <p:nvSpPr>
          <p:cNvPr id="6" name="Footer Placeholder 5">
            <a:extLst>
              <a:ext uri="{FF2B5EF4-FFF2-40B4-BE49-F238E27FC236}">
                <a16:creationId xmlns:a16="http://schemas.microsoft.com/office/drawing/2014/main" id="{80DE8FBC-B247-A94E-880D-C1F7A66FB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A9CE2A-17C9-4E47-A24E-5412462A48BF}"/>
              </a:ext>
            </a:extLst>
          </p:cNvPr>
          <p:cNvSpPr>
            <a:spLocks noGrp="1"/>
          </p:cNvSpPr>
          <p:nvPr>
            <p:ph type="sldNum" sz="quarter" idx="12"/>
          </p:nvPr>
        </p:nvSpPr>
        <p:spPr/>
        <p:txBody>
          <a:bodyPr/>
          <a:lstStyle/>
          <a:p>
            <a:fld id="{9BA6B551-6583-8244-8FDF-28F3CC76F076}" type="slidenum">
              <a:rPr lang="en-US" smtClean="0"/>
              <a:t>‹#›</a:t>
            </a:fld>
            <a:endParaRPr lang="en-US"/>
          </a:p>
        </p:txBody>
      </p:sp>
    </p:spTree>
    <p:extLst>
      <p:ext uri="{BB962C8B-B14F-4D97-AF65-F5344CB8AC3E}">
        <p14:creationId xmlns:p14="http://schemas.microsoft.com/office/powerpoint/2010/main" val="2760758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F1C017-C28F-614A-ABF9-9E0FCA812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53FF44-B6CE-1443-AD8E-65BBE0AE6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D3259-DA0F-814E-9E57-C18C170106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DAD3B-ED3C-6244-A3DB-852D5EA2ECFC}" type="datetimeFigureOut">
              <a:rPr lang="en-US" smtClean="0"/>
              <a:t>5/1/20</a:t>
            </a:fld>
            <a:endParaRPr lang="en-US"/>
          </a:p>
        </p:txBody>
      </p:sp>
      <p:sp>
        <p:nvSpPr>
          <p:cNvPr id="5" name="Footer Placeholder 4">
            <a:extLst>
              <a:ext uri="{FF2B5EF4-FFF2-40B4-BE49-F238E27FC236}">
                <a16:creationId xmlns:a16="http://schemas.microsoft.com/office/drawing/2014/main" id="{B5048F81-2592-C84F-BDC1-AC1F1B908C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10D55C-E5EB-C347-9FE8-F53BB83F94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A6B551-6583-8244-8FDF-28F3CC76F076}" type="slidenum">
              <a:rPr lang="en-US" smtClean="0"/>
              <a:t>‹#›</a:t>
            </a:fld>
            <a:endParaRPr lang="en-US"/>
          </a:p>
        </p:txBody>
      </p:sp>
    </p:spTree>
    <p:extLst>
      <p:ext uri="{BB962C8B-B14F-4D97-AF65-F5344CB8AC3E}">
        <p14:creationId xmlns:p14="http://schemas.microsoft.com/office/powerpoint/2010/main" val="2186661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ocs.google.com/document/d/1c3YgyaBKFaoXoxRIyF9o__tlID-Xbpi5Wp4GGtC4GsM/edit?usp=sharin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c3YgyaBKFaoXoxRIyF9o__tlID-Xbpi5Wp4GGtC4GsM/edit?usp=shar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zoom.us/j/9074501612" TargetMode="External"/><Relationship Id="rId5" Type="http://schemas.openxmlformats.org/officeDocument/2006/relationships/image" Target="../media/image30.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docs.google.com/document/d/15LbkP7zQKBsfSm1KM4QKWy-q9DKiGRnh_14N6qvBi8M/edit?usp=sharing"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document/d/15LbkP7zQKBsfSm1KM4QKWy-q9DKiGRnh_14N6qvBi8M/edit?usp=sharin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www.npolar.no/nyhet/fjellrev-krysset-arktis-pa-rekordti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docs.google.com/document/d/15LbkP7zQKBsfSm1KM4QKWy-q9DKiGRnh_14N6qvBi8M/edit?usp=sharing"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hyperlink" Target="https://docs.google.com/document/d/15LbkP7zQKBsfSm1KM4QKWy-q9DKiGRnh_14N6qvBi8M/edit?usp=sharin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0D6CD-9C54-2848-BCDE-8846FF97B8BC}"/>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88899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18255"/>
            <a:ext cx="12177889" cy="1325563"/>
          </a:xfrm>
        </p:spPr>
        <p:txBody>
          <a:bodyPr/>
          <a:lstStyle/>
          <a:p>
            <a:pPr algn="ctr"/>
            <a:r>
              <a:rPr lang="en-US" b="1" dirty="0">
                <a:latin typeface="Gruppo" panose="02000604060000020004" pitchFamily="2" charset="77"/>
              </a:rPr>
              <a:t>NNA Investigators Meeting Overview</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517292" y="1614751"/>
            <a:ext cx="10515600" cy="4351338"/>
          </a:xfrm>
        </p:spPr>
        <p:txBody>
          <a:bodyPr>
            <a:normAutofit fontScale="77500" lnSpcReduction="20000"/>
          </a:bodyPr>
          <a:lstStyle/>
          <a:p>
            <a:pPr marL="0" indent="0">
              <a:buNone/>
            </a:pPr>
            <a:r>
              <a:rPr lang="en-US" sz="3900" b="1" dirty="0">
                <a:latin typeface="Calibri" panose="020F0502020204030204" pitchFamily="34" charset="0"/>
                <a:cs typeface="Calibri" panose="020F0502020204030204" pitchFamily="34" charset="0"/>
              </a:rPr>
              <a:t>Day 1 Focus: Introductions and Peer Support</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Introductions across our NNA Community</a:t>
            </a:r>
          </a:p>
          <a:p>
            <a:r>
              <a:rPr lang="en-US" dirty="0">
                <a:latin typeface="Calibri" panose="020F0502020204030204" pitchFamily="34" charset="0"/>
                <a:cs typeface="Calibri" panose="020F0502020204030204" pitchFamily="34" charset="0"/>
              </a:rPr>
              <a:t>Opportunities for peer support and collaboration</a:t>
            </a:r>
          </a:p>
          <a:p>
            <a:r>
              <a:rPr lang="en-US" dirty="0">
                <a:latin typeface="Calibri" panose="020F0502020204030204" pitchFamily="34" charset="0"/>
                <a:cs typeface="Calibri" panose="020F0502020204030204" pitchFamily="34" charset="0"/>
              </a:rPr>
              <a:t>Deepen understanding of Community and Convergence</a:t>
            </a:r>
          </a:p>
          <a:p>
            <a:r>
              <a:rPr lang="en-US" dirty="0">
                <a:latin typeface="Calibri" panose="020F0502020204030204" pitchFamily="34" charset="0"/>
                <a:cs typeface="Calibri" panose="020F0502020204030204" pitchFamily="34" charset="0"/>
              </a:rPr>
              <a:t>Establish collaborative relationships</a:t>
            </a:r>
          </a:p>
          <a:p>
            <a:endParaRPr lang="en-US" dirty="0">
              <a:latin typeface="Calibri" panose="020F0502020204030204" pitchFamily="34" charset="0"/>
              <a:cs typeface="Calibri" panose="020F0502020204030204" pitchFamily="34" charset="0"/>
            </a:endParaRPr>
          </a:p>
          <a:p>
            <a:pPr marL="0" indent="0">
              <a:buNone/>
            </a:pPr>
            <a:r>
              <a:rPr lang="en-US" sz="3900" b="1" dirty="0">
                <a:latin typeface="Calibri" panose="020F0502020204030204" pitchFamily="34" charset="0"/>
                <a:cs typeface="Calibri" panose="020F0502020204030204" pitchFamily="34" charset="0"/>
              </a:rPr>
              <a:t>Day 2 Focus: Future Planning</a:t>
            </a:r>
            <a:endParaRPr lang="en-US" b="1" dirty="0">
              <a:latin typeface="Calibri" panose="020F0502020204030204" pitchFamily="34" charset="0"/>
              <a:cs typeface="Calibri" panose="020F0502020204030204" pitchFamily="34" charset="0"/>
            </a:endParaRPr>
          </a:p>
          <a:p>
            <a:r>
              <a:rPr lang="en-US" dirty="0"/>
              <a:t>Address current challenges</a:t>
            </a:r>
          </a:p>
          <a:p>
            <a:r>
              <a:rPr lang="en-US" dirty="0"/>
              <a:t>Learn from each other</a:t>
            </a:r>
          </a:p>
          <a:p>
            <a:r>
              <a:rPr lang="en-US" dirty="0"/>
              <a:t>Moving forward on data-sharing and the NNA Community Office</a:t>
            </a:r>
          </a:p>
          <a:p>
            <a:r>
              <a:rPr lang="en-US" dirty="0"/>
              <a:t>Q&amp;A with community members</a:t>
            </a:r>
          </a:p>
        </p:txBody>
      </p:sp>
      <p:pic>
        <p:nvPicPr>
          <p:cNvPr id="5" name="Picture 4">
            <a:extLst>
              <a:ext uri="{FF2B5EF4-FFF2-40B4-BE49-F238E27FC236}">
                <a16:creationId xmlns:a16="http://schemas.microsoft.com/office/drawing/2014/main" id="{11329F46-3805-4C40-9D34-F6F67092CE01}"/>
              </a:ext>
            </a:extLst>
          </p:cNvPr>
          <p:cNvPicPr>
            <a:picLocks noChangeAspect="1"/>
          </p:cNvPicPr>
          <p:nvPr/>
        </p:nvPicPr>
        <p:blipFill>
          <a:blip r:embed="rId3"/>
          <a:stretch>
            <a:fillRect/>
          </a:stretch>
        </p:blipFill>
        <p:spPr>
          <a:xfrm>
            <a:off x="8274043" y="1614751"/>
            <a:ext cx="3400665" cy="3233310"/>
          </a:xfrm>
          <a:prstGeom prst="rect">
            <a:avLst/>
          </a:prstGeom>
        </p:spPr>
      </p:pic>
    </p:spTree>
    <p:extLst>
      <p:ext uri="{BB962C8B-B14F-4D97-AF65-F5344CB8AC3E}">
        <p14:creationId xmlns:p14="http://schemas.microsoft.com/office/powerpoint/2010/main" val="331869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905933" y="147414"/>
            <a:ext cx="11466689" cy="1325563"/>
          </a:xfrm>
        </p:spPr>
        <p:txBody>
          <a:bodyPr/>
          <a:lstStyle/>
          <a:p>
            <a:r>
              <a:rPr lang="en-US" b="1" dirty="0">
                <a:latin typeface="Gruppo" panose="02000604060000020004" pitchFamily="2" charset="77"/>
              </a:rPr>
              <a:t>Meeting Housekeeping </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838200" y="1335994"/>
            <a:ext cx="10515600" cy="5065671"/>
          </a:xfrm>
        </p:spPr>
        <p:txBody>
          <a:bodyPr>
            <a:normAutofit fontScale="77500" lnSpcReduction="20000"/>
          </a:bodyPr>
          <a:lstStyle/>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Your Program Workbook</a:t>
            </a:r>
          </a:p>
          <a:p>
            <a:r>
              <a:rPr lang="en-US" dirty="0">
                <a:latin typeface="Calibri" panose="020F0502020204030204" pitchFamily="34" charset="0"/>
                <a:cs typeface="Calibri" panose="020F0502020204030204" pitchFamily="34" charset="0"/>
              </a:rPr>
              <a:t>Time </a:t>
            </a:r>
          </a:p>
          <a:p>
            <a:r>
              <a:rPr lang="en-US" dirty="0">
                <a:latin typeface="Calibri" panose="020F0502020204030204" pitchFamily="34" charset="0"/>
                <a:cs typeface="Calibri" panose="020F0502020204030204" pitchFamily="34" charset="0"/>
              </a:rPr>
              <a:t>Breakout Sessions</a:t>
            </a:r>
          </a:p>
          <a:p>
            <a:pPr marL="0" indent="0">
              <a:buNone/>
            </a:pPr>
            <a:r>
              <a:rPr lang="en-US" dirty="0">
                <a:latin typeface="Calibri" panose="020F0502020204030204" pitchFamily="34" charset="0"/>
                <a:cs typeface="Calibri" panose="020F0502020204030204" pitchFamily="34" charset="0"/>
              </a:rPr>
              <a:t>	- Brief introductions: name, role &amp; NNA project title</a:t>
            </a:r>
          </a:p>
          <a:p>
            <a:pPr marL="0" indent="0">
              <a:buNone/>
            </a:pPr>
            <a:r>
              <a:rPr lang="en-US" dirty="0">
                <a:latin typeface="Calibri" panose="020F0502020204030204" pitchFamily="34" charset="0"/>
                <a:cs typeface="Calibri" panose="020F0502020204030204" pitchFamily="34" charset="0"/>
              </a:rPr>
              <a:t>	- Facilitator role </a:t>
            </a:r>
          </a:p>
          <a:p>
            <a:pPr marL="0" indent="0">
              <a:buNone/>
            </a:pPr>
            <a:r>
              <a:rPr lang="en-US" dirty="0">
                <a:latin typeface="Calibri" panose="020F0502020204030204" pitchFamily="34" charset="0"/>
                <a:cs typeface="Calibri" panose="020F0502020204030204" pitchFamily="34" charset="0"/>
              </a:rPr>
              <a:t>	- Note-taker role</a:t>
            </a:r>
          </a:p>
          <a:p>
            <a:pPr marL="0" indent="0">
              <a:buNone/>
            </a:pPr>
            <a:r>
              <a:rPr lang="en-US" dirty="0">
                <a:latin typeface="Calibri" panose="020F0502020204030204" pitchFamily="34" charset="0"/>
                <a:cs typeface="Calibri" panose="020F0502020204030204" pitchFamily="34" charset="0"/>
              </a:rPr>
              <a:t>	- Rapporteur role</a:t>
            </a:r>
          </a:p>
          <a:p>
            <a:pPr marL="0" indent="0">
              <a:buNone/>
            </a:pPr>
            <a:r>
              <a:rPr lang="en-US" dirty="0">
                <a:latin typeface="Calibri" panose="020F0502020204030204" pitchFamily="34" charset="0"/>
                <a:cs typeface="Calibri" panose="020F0502020204030204" pitchFamily="34" charset="0"/>
              </a:rPr>
              <a:t>	- Opportunity to learn from each other</a:t>
            </a:r>
          </a:p>
          <a:p>
            <a:pPr marL="0" indent="0">
              <a:buNone/>
            </a:pPr>
            <a:r>
              <a:rPr lang="en-US" dirty="0">
                <a:latin typeface="Calibri" panose="020F0502020204030204" pitchFamily="34" charset="0"/>
                <a:cs typeface="Calibri" panose="020F0502020204030204" pitchFamily="34" charset="0"/>
              </a:rPr>
              <a:t>	- Contributing</a:t>
            </a:r>
          </a:p>
          <a:p>
            <a:pPr lvl="4">
              <a:buFont typeface="Wingdings" panose="05000000000000000000" pitchFamily="2" charset="2"/>
              <a:buChar char="ü"/>
            </a:pPr>
            <a:r>
              <a:rPr lang="en-US" sz="2600" dirty="0">
                <a:latin typeface="Calibri" panose="020F0502020204030204" pitchFamily="34" charset="0"/>
                <a:cs typeface="Calibri" panose="020F0502020204030204" pitchFamily="34" charset="0"/>
              </a:rPr>
              <a:t>open and constructive approach</a:t>
            </a:r>
          </a:p>
          <a:p>
            <a:pPr lvl="4">
              <a:buFont typeface="Wingdings" panose="05000000000000000000" pitchFamily="2" charset="2"/>
              <a:buChar char="ü"/>
            </a:pPr>
            <a:r>
              <a:rPr lang="en-US" sz="2600" dirty="0">
                <a:latin typeface="Calibri" panose="020F0502020204030204" pitchFamily="34" charset="0"/>
                <a:cs typeface="Calibri" panose="020F0502020204030204" pitchFamily="34" charset="0"/>
              </a:rPr>
              <a:t>be willing to speak up</a:t>
            </a:r>
          </a:p>
          <a:p>
            <a:pPr lvl="4">
              <a:buFont typeface="Wingdings" panose="05000000000000000000" pitchFamily="2" charset="2"/>
              <a:buChar char="ü"/>
            </a:pPr>
            <a:r>
              <a:rPr lang="en-US" sz="2600" dirty="0">
                <a:latin typeface="Calibri" panose="020F0502020204030204" pitchFamily="34" charset="0"/>
                <a:cs typeface="Calibri" panose="020F0502020204030204" pitchFamily="34" charset="0"/>
              </a:rPr>
              <a:t>share the ‘air-time’ – be focused and succinct</a:t>
            </a:r>
            <a:r>
              <a:rPr lang="en-US" dirty="0">
                <a:latin typeface="Calibri" panose="020F0502020204030204" pitchFamily="34" charset="0"/>
                <a:cs typeface="Calibri" panose="020F0502020204030204" pitchFamily="34" charset="0"/>
              </a:rPr>
              <a:t>		</a:t>
            </a:r>
          </a:p>
          <a:p>
            <a:r>
              <a:rPr lang="en-US" dirty="0"/>
              <a:t>Report outs – 3 minutes per group</a:t>
            </a:r>
          </a:p>
          <a:p>
            <a:pPr marL="0" indent="0">
              <a:buNone/>
            </a:pPr>
            <a:endParaRPr lang="en-US" dirty="0"/>
          </a:p>
        </p:txBody>
      </p:sp>
      <p:pic>
        <p:nvPicPr>
          <p:cNvPr id="7" name="Picture 6">
            <a:extLst>
              <a:ext uri="{FF2B5EF4-FFF2-40B4-BE49-F238E27FC236}">
                <a16:creationId xmlns:a16="http://schemas.microsoft.com/office/drawing/2014/main" id="{BB8C25EC-47BA-6345-A8E1-54BAC4AEB8E4}"/>
              </a:ext>
            </a:extLst>
          </p:cNvPr>
          <p:cNvPicPr>
            <a:picLocks noChangeAspect="1"/>
          </p:cNvPicPr>
          <p:nvPr/>
        </p:nvPicPr>
        <p:blipFill>
          <a:blip r:embed="rId3"/>
          <a:stretch>
            <a:fillRect/>
          </a:stretch>
        </p:blipFill>
        <p:spPr>
          <a:xfrm>
            <a:off x="9427873" y="0"/>
            <a:ext cx="2764127" cy="2671989"/>
          </a:xfrm>
          <a:prstGeom prst="rect">
            <a:avLst/>
          </a:prstGeom>
        </p:spPr>
      </p:pic>
    </p:spTree>
    <p:extLst>
      <p:ext uri="{BB962C8B-B14F-4D97-AF65-F5344CB8AC3E}">
        <p14:creationId xmlns:p14="http://schemas.microsoft.com/office/powerpoint/2010/main" val="190356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p:txBody>
          <a:bodyPr/>
          <a:lstStyle/>
          <a:p>
            <a:r>
              <a:rPr lang="en-US" b="1" dirty="0">
                <a:latin typeface="Gruppo" panose="02000604060000020004" pitchFamily="2" charset="77"/>
              </a:rPr>
              <a:t>Day 1 Agenda</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838200" y="1825625"/>
            <a:ext cx="10515600" cy="4351338"/>
          </a:xfrm>
        </p:spPr>
        <p:txBody>
          <a:bodyPr/>
          <a:lstStyle/>
          <a:p>
            <a:r>
              <a:rPr lang="en-US" dirty="0">
                <a:latin typeface="Calibri" panose="020F0502020204030204" pitchFamily="34" charset="0"/>
                <a:cs typeface="Calibri" panose="020F0502020204030204" pitchFamily="34" charset="0"/>
              </a:rPr>
              <a:t>12:30-1:30pm ET – Session 1.1. Peer Support </a:t>
            </a:r>
          </a:p>
          <a:p>
            <a:r>
              <a:rPr lang="en-US" dirty="0">
                <a:latin typeface="Calibri" panose="020F0502020204030204" pitchFamily="34" charset="0"/>
                <a:cs typeface="Calibri" panose="020F0502020204030204" pitchFamily="34" charset="0"/>
              </a:rPr>
              <a:t>1:30-2:00pm ET – BREAK</a:t>
            </a:r>
          </a:p>
          <a:p>
            <a:r>
              <a:rPr lang="en-US" dirty="0">
                <a:latin typeface="Calibri" panose="020F0502020204030204" pitchFamily="34" charset="0"/>
                <a:cs typeface="Calibri" panose="020F0502020204030204" pitchFamily="34" charset="0"/>
              </a:rPr>
              <a:t>2:00-3:30pm ET – Session 1.2 Enhancing Collaboration Capacity</a:t>
            </a:r>
          </a:p>
          <a:p>
            <a:r>
              <a:rPr lang="en-US" dirty="0">
                <a:latin typeface="Calibri" panose="020F0502020204030204" pitchFamily="34" charset="0"/>
                <a:cs typeface="Calibri" panose="020F0502020204030204" pitchFamily="34" charset="0"/>
              </a:rPr>
              <a:t>3:30-4:00pm ET – BREAK</a:t>
            </a:r>
          </a:p>
          <a:p>
            <a:r>
              <a:rPr lang="en-US" dirty="0">
                <a:latin typeface="Calibri" panose="020F0502020204030204" pitchFamily="34" charset="0"/>
                <a:cs typeface="Calibri" panose="020F0502020204030204" pitchFamily="34" charset="0"/>
              </a:rPr>
              <a:t>4:00-5:30pm ET – Session 1.3 Report Outs &amp; Plenary Discussion</a:t>
            </a:r>
          </a:p>
          <a:p>
            <a:r>
              <a:rPr lang="en-US" dirty="0"/>
              <a:t>5:45-6:45pm </a:t>
            </a:r>
            <a:r>
              <a:rPr lang="en-US" dirty="0">
                <a:latin typeface="Calibri" panose="020F0502020204030204" pitchFamily="34" charset="0"/>
                <a:cs typeface="Calibri" panose="020F0502020204030204" pitchFamily="34" charset="0"/>
              </a:rPr>
              <a:t>ET – Office Hours with Arctic Community Collaboration &amp; Research Co-Production Advisors (Optional)</a:t>
            </a:r>
          </a:p>
          <a:p>
            <a:r>
              <a:rPr lang="en-US" dirty="0">
                <a:latin typeface="Calibri" panose="020F0502020204030204" pitchFamily="34" charset="0"/>
                <a:cs typeface="Calibri" panose="020F0502020204030204" pitchFamily="34" charset="0"/>
              </a:rPr>
              <a:t>5:30-7:00pm ET – Virtual Happy Hour (Optional) </a:t>
            </a:r>
            <a:endParaRPr lang="en-US" dirty="0"/>
          </a:p>
        </p:txBody>
      </p:sp>
      <p:pic>
        <p:nvPicPr>
          <p:cNvPr id="7" name="Picture 6">
            <a:extLst>
              <a:ext uri="{FF2B5EF4-FFF2-40B4-BE49-F238E27FC236}">
                <a16:creationId xmlns:a16="http://schemas.microsoft.com/office/drawing/2014/main" id="{BB8C25EC-47BA-6345-A8E1-54BAC4AEB8E4}"/>
              </a:ext>
            </a:extLst>
          </p:cNvPr>
          <p:cNvPicPr>
            <a:picLocks noChangeAspect="1"/>
          </p:cNvPicPr>
          <p:nvPr/>
        </p:nvPicPr>
        <p:blipFill>
          <a:blip r:embed="rId3"/>
          <a:stretch>
            <a:fillRect/>
          </a:stretch>
        </p:blipFill>
        <p:spPr>
          <a:xfrm>
            <a:off x="9427873" y="0"/>
            <a:ext cx="2764127" cy="2671989"/>
          </a:xfrm>
          <a:prstGeom prst="rect">
            <a:avLst/>
          </a:prstGeom>
        </p:spPr>
      </p:pic>
    </p:spTree>
    <p:extLst>
      <p:ext uri="{BB962C8B-B14F-4D97-AF65-F5344CB8AC3E}">
        <p14:creationId xmlns:p14="http://schemas.microsoft.com/office/powerpoint/2010/main" val="2028526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p:txBody>
          <a:bodyPr/>
          <a:lstStyle/>
          <a:p>
            <a:r>
              <a:rPr lang="en-US" b="1" dirty="0">
                <a:latin typeface="Gruppo" panose="02000604060000020004" pitchFamily="2" charset="77"/>
              </a:rPr>
              <a:t>Peer Support Small Group Discussions</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324350" y="1825625"/>
            <a:ext cx="7029450" cy="2479675"/>
          </a:xfrm>
        </p:spPr>
        <p:txBody>
          <a:bodyPr>
            <a:normAutofit fontScale="85000" lnSpcReduction="20000"/>
          </a:bodyPr>
          <a:lstStyle/>
          <a:p>
            <a:pPr marL="0" indent="0" fontAlgn="base">
              <a:buNone/>
            </a:pPr>
            <a:r>
              <a:rPr lang="en-US" b="1" dirty="0"/>
              <a:t>Desired Outcomes: </a:t>
            </a:r>
            <a:endParaRPr lang="en-US" dirty="0"/>
          </a:p>
          <a:p>
            <a:pPr lvl="1" fontAlgn="base"/>
            <a:r>
              <a:rPr lang="en-US" dirty="0"/>
              <a:t>Participants connect with other investigators and learn about their projects</a:t>
            </a:r>
          </a:p>
          <a:p>
            <a:pPr lvl="1" fontAlgn="base"/>
            <a:r>
              <a:rPr lang="en-US" dirty="0"/>
              <a:t>Investigators learn about NNA community challenges and explore how they can support one other in overcoming them</a:t>
            </a:r>
            <a:r>
              <a:rPr lang="en-US" b="1" dirty="0"/>
              <a:t>. </a:t>
            </a:r>
          </a:p>
          <a:p>
            <a:pPr lvl="1" fontAlgn="base"/>
            <a:r>
              <a:rPr lang="en-US" dirty="0"/>
              <a:t>Individuals document common themes among their discussions that they can introduce in other meeting break-out discussions.</a:t>
            </a:r>
            <a:br>
              <a:rPr lang="en-US" dirty="0"/>
            </a:br>
            <a:endParaRPr lang="en-US" dirty="0"/>
          </a:p>
        </p:txBody>
      </p:sp>
      <p:pic>
        <p:nvPicPr>
          <p:cNvPr id="9" name="Picture 8">
            <a:extLst>
              <a:ext uri="{FF2B5EF4-FFF2-40B4-BE49-F238E27FC236}">
                <a16:creationId xmlns:a16="http://schemas.microsoft.com/office/drawing/2014/main" id="{ED1DF003-2FDE-114D-8DB0-CEFB0075AF68}"/>
              </a:ext>
            </a:extLst>
          </p:cNvPr>
          <p:cNvPicPr>
            <a:picLocks noChangeAspect="1"/>
          </p:cNvPicPr>
          <p:nvPr/>
        </p:nvPicPr>
        <p:blipFill>
          <a:blip r:embed="rId3"/>
          <a:stretch>
            <a:fillRect/>
          </a:stretch>
        </p:blipFill>
        <p:spPr>
          <a:xfrm>
            <a:off x="590550" y="1397000"/>
            <a:ext cx="3733800" cy="3263900"/>
          </a:xfrm>
          <a:prstGeom prst="rect">
            <a:avLst/>
          </a:prstGeom>
        </p:spPr>
      </p:pic>
      <p:sp>
        <p:nvSpPr>
          <p:cNvPr id="10" name="TextBox 9">
            <a:extLst>
              <a:ext uri="{FF2B5EF4-FFF2-40B4-BE49-F238E27FC236}">
                <a16:creationId xmlns:a16="http://schemas.microsoft.com/office/drawing/2014/main" id="{356C2FD5-106E-BF41-A072-1A2C84E22BF0}"/>
              </a:ext>
            </a:extLst>
          </p:cNvPr>
          <p:cNvSpPr txBox="1"/>
          <p:nvPr/>
        </p:nvSpPr>
        <p:spPr>
          <a:xfrm>
            <a:off x="374073" y="4738549"/>
            <a:ext cx="11817927" cy="2308324"/>
          </a:xfrm>
          <a:prstGeom prst="rect">
            <a:avLst/>
          </a:prstGeom>
          <a:noFill/>
        </p:spPr>
        <p:txBody>
          <a:bodyPr wrap="square" rtlCol="0">
            <a:spAutoFit/>
          </a:bodyPr>
          <a:lstStyle/>
          <a:p>
            <a:pPr fontAlgn="base"/>
            <a:r>
              <a:rPr lang="en-US" b="1" dirty="0"/>
              <a:t>Notes: </a:t>
            </a:r>
            <a:endParaRPr lang="en-US" dirty="0"/>
          </a:p>
          <a:p>
            <a:pPr marL="742950" lvl="1" indent="-285750" fontAlgn="base">
              <a:buFont typeface="Arial" panose="020B0604020202020204" pitchFamily="34" charset="0"/>
              <a:buChar char="•"/>
            </a:pPr>
            <a:r>
              <a:rPr lang="en-US" dirty="0"/>
              <a:t>See the Session 1.1. Break-Out Session Guidance in your program book (</a:t>
            </a:r>
            <a:r>
              <a:rPr lang="en-US" dirty="0" err="1"/>
              <a:t>pg</a:t>
            </a:r>
            <a:r>
              <a:rPr lang="en-US" dirty="0"/>
              <a:t> 23)</a:t>
            </a:r>
          </a:p>
          <a:p>
            <a:pPr marL="742950" lvl="1" indent="-285750" fontAlgn="base">
              <a:buFont typeface="Arial" panose="020B0604020202020204" pitchFamily="34" charset="0"/>
              <a:buChar char="•"/>
            </a:pPr>
            <a:r>
              <a:rPr lang="en-US" dirty="0"/>
              <a:t>You will need to accept the invite to join the break-out room</a:t>
            </a:r>
          </a:p>
          <a:p>
            <a:pPr marL="742950" lvl="1" indent="-285750" fontAlgn="base">
              <a:buFont typeface="Arial" panose="020B0604020202020204" pitchFamily="34" charset="0"/>
              <a:buChar char="•"/>
            </a:pPr>
            <a:r>
              <a:rPr lang="en-US" dirty="0"/>
              <a:t>You will need to pick someone from your group to serve in the timekeeping role.</a:t>
            </a:r>
          </a:p>
          <a:p>
            <a:pPr marL="742950" lvl="1" indent="-285750" fontAlgn="base">
              <a:buFont typeface="Arial" panose="020B0604020202020204" pitchFamily="34" charset="0"/>
              <a:buChar char="•"/>
            </a:pPr>
            <a:r>
              <a:rPr lang="en-US" dirty="0"/>
              <a:t>The meeting host will send time reminders &amp; bring you back to the main meeting room automatically at 1:25pm ET</a:t>
            </a:r>
          </a:p>
          <a:p>
            <a:pPr marL="742950" lvl="1" indent="-285750" fontAlgn="base">
              <a:buFont typeface="Arial" panose="020B0604020202020204" pitchFamily="34" charset="0"/>
              <a:buChar char="•"/>
            </a:pPr>
            <a:r>
              <a:rPr lang="en-US" dirty="0"/>
              <a:t>Click “Ask For Help” to request that the meeting host join you in the breakout room if you are having a problem</a:t>
            </a:r>
          </a:p>
          <a:p>
            <a:pPr marL="742950" lvl="1" indent="-285750" fontAlgn="base">
              <a:buFont typeface="Arial" panose="020B0604020202020204" pitchFamily="34" charset="0"/>
              <a:buChar char="•"/>
            </a:pPr>
            <a:r>
              <a:rPr lang="en-US" dirty="0"/>
              <a:t>Zoom chat will only send messages to other participants in your breakout room. </a:t>
            </a:r>
          </a:p>
          <a:p>
            <a:endParaRPr lang="en-US" dirty="0"/>
          </a:p>
        </p:txBody>
      </p:sp>
    </p:spTree>
    <p:extLst>
      <p:ext uri="{BB962C8B-B14F-4D97-AF65-F5344CB8AC3E}">
        <p14:creationId xmlns:p14="http://schemas.microsoft.com/office/powerpoint/2010/main" val="1149466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809" y="165532"/>
            <a:ext cx="11691257" cy="830997"/>
          </a:xfrm>
          <a:prstGeom prst="rect">
            <a:avLst/>
          </a:prstGeom>
        </p:spPr>
        <p:txBody>
          <a:bodyPr wrap="square">
            <a:spAutoFit/>
          </a:bodyPr>
          <a:lstStyle/>
          <a:p>
            <a:r>
              <a:rPr lang="en-US" sz="4800" b="1" u="sng" dirty="0">
                <a:ln w="0"/>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NNA Peer Support Activity: Process Steps</a:t>
            </a:r>
          </a:p>
        </p:txBody>
      </p:sp>
      <p:graphicFrame>
        <p:nvGraphicFramePr>
          <p:cNvPr id="4" name="Diagram 3"/>
          <p:cNvGraphicFramePr/>
          <p:nvPr/>
        </p:nvGraphicFramePr>
        <p:xfrm>
          <a:off x="190227" y="1134102"/>
          <a:ext cx="9928557" cy="475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63610" y="114284"/>
            <a:ext cx="12038275" cy="6660227"/>
          </a:xfrm>
          <a:prstGeom prst="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67496" y="2212838"/>
            <a:ext cx="1902295" cy="523220"/>
          </a:xfrm>
          <a:prstGeom prst="rect">
            <a:avLst/>
          </a:prstGeom>
          <a:noFill/>
        </p:spPr>
        <p:txBody>
          <a:bodyPr wrap="square" rtlCol="0">
            <a:spAutoFit/>
          </a:bodyPr>
          <a:lstStyle/>
          <a:p>
            <a:r>
              <a:rPr lang="en-US" sz="2800" b="1" dirty="0">
                <a:solidFill>
                  <a:srgbClr val="FF0000"/>
                </a:solidFill>
              </a:rPr>
              <a:t> 2 mins</a:t>
            </a:r>
          </a:p>
        </p:txBody>
      </p:sp>
      <p:sp>
        <p:nvSpPr>
          <p:cNvPr id="6" name="Rectangle 5"/>
          <p:cNvSpPr/>
          <p:nvPr/>
        </p:nvSpPr>
        <p:spPr>
          <a:xfrm>
            <a:off x="3946267" y="2192466"/>
            <a:ext cx="1245854" cy="523220"/>
          </a:xfrm>
          <a:prstGeom prst="rect">
            <a:avLst/>
          </a:prstGeom>
        </p:spPr>
        <p:txBody>
          <a:bodyPr wrap="none">
            <a:spAutoFit/>
          </a:bodyPr>
          <a:lstStyle/>
          <a:p>
            <a:r>
              <a:rPr lang="en-US" sz="2800" b="1" dirty="0">
                <a:solidFill>
                  <a:srgbClr val="FF0000"/>
                </a:solidFill>
              </a:rPr>
              <a:t> 3 mins</a:t>
            </a:r>
          </a:p>
        </p:txBody>
      </p:sp>
      <p:sp>
        <p:nvSpPr>
          <p:cNvPr id="7" name="Rectangle 6"/>
          <p:cNvSpPr/>
          <p:nvPr/>
        </p:nvSpPr>
        <p:spPr>
          <a:xfrm>
            <a:off x="6963691" y="2178419"/>
            <a:ext cx="1245854" cy="523220"/>
          </a:xfrm>
          <a:prstGeom prst="rect">
            <a:avLst/>
          </a:prstGeom>
        </p:spPr>
        <p:txBody>
          <a:bodyPr wrap="none">
            <a:spAutoFit/>
          </a:bodyPr>
          <a:lstStyle/>
          <a:p>
            <a:r>
              <a:rPr lang="en-US" sz="2800" b="1" dirty="0">
                <a:solidFill>
                  <a:srgbClr val="FF0000"/>
                </a:solidFill>
              </a:rPr>
              <a:t> 8 mins</a:t>
            </a:r>
          </a:p>
        </p:txBody>
      </p:sp>
      <p:sp>
        <p:nvSpPr>
          <p:cNvPr id="11" name="Rectangle 10"/>
          <p:cNvSpPr/>
          <p:nvPr/>
        </p:nvSpPr>
        <p:spPr>
          <a:xfrm>
            <a:off x="674004" y="2256938"/>
            <a:ext cx="1362703" cy="4350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914727" y="2236566"/>
            <a:ext cx="1362703" cy="4350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067183" y="2236566"/>
            <a:ext cx="1362703" cy="4350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305079" y="5193420"/>
            <a:ext cx="4104219" cy="117769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95687" y="5257891"/>
            <a:ext cx="4104219" cy="954107"/>
          </a:xfrm>
          <a:prstGeom prst="rect">
            <a:avLst/>
          </a:prstGeom>
          <a:noFill/>
        </p:spPr>
        <p:txBody>
          <a:bodyPr wrap="square" rtlCol="0">
            <a:spAutoFit/>
          </a:bodyPr>
          <a:lstStyle/>
          <a:p>
            <a:r>
              <a:rPr lang="en-US" sz="1400" b="1" dirty="0">
                <a:solidFill>
                  <a:srgbClr val="FF0000"/>
                </a:solidFill>
                <a:latin typeface="Cambria" panose="02040503050406030204" pitchFamily="18" charset="0"/>
                <a:ea typeface="Cambria" panose="02040503050406030204" pitchFamily="18" charset="0"/>
              </a:rPr>
              <a:t>Breakout Group Facilitator/Timekeeper Role:</a:t>
            </a:r>
          </a:p>
          <a:p>
            <a:pPr marL="285750" indent="-285750">
              <a:buFontTx/>
              <a:buChar char="-"/>
            </a:pPr>
            <a:r>
              <a:rPr lang="en-US" sz="1400" dirty="0">
                <a:solidFill>
                  <a:srgbClr val="FF0000"/>
                </a:solidFill>
                <a:latin typeface="Cambria" panose="02040503050406030204" pitchFamily="18" charset="0"/>
                <a:ea typeface="Cambria" panose="02040503050406030204" pitchFamily="18" charset="0"/>
              </a:rPr>
              <a:t>Monitor Time and Process</a:t>
            </a:r>
          </a:p>
          <a:p>
            <a:pPr marL="285750" indent="-285750">
              <a:buFontTx/>
              <a:buChar char="-"/>
            </a:pPr>
            <a:r>
              <a:rPr lang="en-US" sz="1400" dirty="0">
                <a:solidFill>
                  <a:srgbClr val="FF0000"/>
                </a:solidFill>
                <a:latin typeface="Cambria" panose="02040503050406030204" pitchFamily="18" charset="0"/>
                <a:ea typeface="Cambria" panose="02040503050406030204" pitchFamily="18" charset="0"/>
              </a:rPr>
              <a:t>Notify group when it’s time to move to next step and next peer challenge.</a:t>
            </a:r>
          </a:p>
        </p:txBody>
      </p:sp>
      <p:sp>
        <p:nvSpPr>
          <p:cNvPr id="18" name="TextBox 17"/>
          <p:cNvSpPr txBox="1"/>
          <p:nvPr/>
        </p:nvSpPr>
        <p:spPr>
          <a:xfrm>
            <a:off x="6518473" y="1007311"/>
            <a:ext cx="5186321" cy="461665"/>
          </a:xfrm>
          <a:prstGeom prst="rect">
            <a:avLst/>
          </a:prstGeom>
          <a:noFill/>
        </p:spPr>
        <p:txBody>
          <a:bodyPr wrap="square" rtlCol="0">
            <a:spAutoFit/>
          </a:bodyPr>
          <a:lstStyle/>
          <a:p>
            <a:r>
              <a:rPr lang="en-US" sz="2400" b="1" u="sng" dirty="0">
                <a:solidFill>
                  <a:srgbClr val="FF0000"/>
                </a:solidFill>
              </a:rPr>
              <a:t>13 mins per individual peer challenge </a:t>
            </a:r>
          </a:p>
        </p:txBody>
      </p:sp>
      <p:sp>
        <p:nvSpPr>
          <p:cNvPr id="20" name="Rectangle 19"/>
          <p:cNvSpPr/>
          <p:nvPr/>
        </p:nvSpPr>
        <p:spPr>
          <a:xfrm>
            <a:off x="6414779" y="4958216"/>
            <a:ext cx="4497010" cy="1601956"/>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405387" y="4982048"/>
            <a:ext cx="4497010" cy="1600438"/>
          </a:xfrm>
          <a:prstGeom prst="rect">
            <a:avLst/>
          </a:prstGeom>
        </p:spPr>
        <p:txBody>
          <a:bodyPr wrap="square">
            <a:spAutoFit/>
          </a:bodyPr>
          <a:lstStyle/>
          <a:p>
            <a:r>
              <a:rPr lang="en-US" sz="1400" b="1" dirty="0">
                <a:solidFill>
                  <a:srgbClr val="FF0000"/>
                </a:solidFill>
                <a:latin typeface="Cambria" panose="02040503050406030204" pitchFamily="18" charset="0"/>
                <a:ea typeface="Cambria" panose="02040503050406030204" pitchFamily="18" charset="0"/>
              </a:rPr>
              <a:t>Tips for success:</a:t>
            </a:r>
          </a:p>
          <a:p>
            <a:pPr marL="285750" indent="-285750">
              <a:buFontTx/>
              <a:buChar char="-"/>
            </a:pPr>
            <a:r>
              <a:rPr lang="en-US" sz="1400" dirty="0">
                <a:solidFill>
                  <a:srgbClr val="FF0000"/>
                </a:solidFill>
                <a:latin typeface="Cambria" panose="02040503050406030204" pitchFamily="18" charset="0"/>
                <a:ea typeface="Cambria" panose="02040503050406030204" pitchFamily="18" charset="0"/>
              </a:rPr>
              <a:t>Keep information sharing, questions, responses and recommendations brief and succinct</a:t>
            </a:r>
          </a:p>
          <a:p>
            <a:pPr marL="285750" indent="-285750">
              <a:buFontTx/>
              <a:buChar char="-"/>
            </a:pPr>
            <a:r>
              <a:rPr lang="en-US" sz="1400" dirty="0">
                <a:solidFill>
                  <a:srgbClr val="FF0000"/>
                </a:solidFill>
                <a:latin typeface="Cambria" panose="02040503050406030204" pitchFamily="18" charset="0"/>
                <a:ea typeface="Cambria" panose="02040503050406030204" pitchFamily="18" charset="0"/>
              </a:rPr>
              <a:t>Follow time guidelines</a:t>
            </a:r>
          </a:p>
          <a:p>
            <a:pPr marL="285750" indent="-285750">
              <a:buFontTx/>
              <a:buChar char="-"/>
            </a:pPr>
            <a:r>
              <a:rPr lang="en-US" sz="1400" dirty="0">
                <a:solidFill>
                  <a:srgbClr val="FF0000"/>
                </a:solidFill>
                <a:latin typeface="Cambria" panose="02040503050406030204" pitchFamily="18" charset="0"/>
                <a:ea typeface="Cambria" panose="02040503050406030204" pitchFamily="18" charset="0"/>
              </a:rPr>
              <a:t>Record insights in personal Program Workbook</a:t>
            </a:r>
          </a:p>
          <a:p>
            <a:pPr marL="285750" indent="-285750">
              <a:buFontTx/>
              <a:buChar char="-"/>
            </a:pPr>
            <a:r>
              <a:rPr lang="en-US" sz="1400" dirty="0">
                <a:solidFill>
                  <a:srgbClr val="FF0000"/>
                </a:solidFill>
                <a:latin typeface="Cambria" panose="02040503050406030204" pitchFamily="18" charset="0"/>
                <a:ea typeface="Cambria" panose="02040503050406030204" pitchFamily="18" charset="0"/>
              </a:rPr>
              <a:t>Save deeper discussion with peers on specific recommendations as a follow-on </a:t>
            </a:r>
            <a:r>
              <a:rPr lang="en-US" sz="1400">
                <a:solidFill>
                  <a:srgbClr val="FF0000"/>
                </a:solidFill>
                <a:latin typeface="Cambria" panose="02040503050406030204" pitchFamily="18" charset="0"/>
                <a:ea typeface="Cambria" panose="02040503050406030204" pitchFamily="18" charset="0"/>
              </a:rPr>
              <a:t>from NNA </a:t>
            </a:r>
            <a:r>
              <a:rPr lang="en-US" sz="1400" dirty="0">
                <a:solidFill>
                  <a:srgbClr val="FF0000"/>
                </a:solidFill>
                <a:latin typeface="Cambria" panose="02040503050406030204" pitchFamily="18" charset="0"/>
                <a:ea typeface="Cambria" panose="02040503050406030204" pitchFamily="18" charset="0"/>
              </a:rPr>
              <a:t>meeting</a:t>
            </a:r>
          </a:p>
        </p:txBody>
      </p:sp>
      <p:sp>
        <p:nvSpPr>
          <p:cNvPr id="21" name="TextBox 20"/>
          <p:cNvSpPr txBox="1"/>
          <p:nvPr/>
        </p:nvSpPr>
        <p:spPr>
          <a:xfrm>
            <a:off x="10182091" y="3067337"/>
            <a:ext cx="1819681" cy="1077218"/>
          </a:xfrm>
          <a:prstGeom prst="rect">
            <a:avLst/>
          </a:prstGeom>
          <a:noFill/>
        </p:spPr>
        <p:txBody>
          <a:bodyPr wrap="square" rtlCol="0">
            <a:spAutoFit/>
          </a:bodyPr>
          <a:lstStyle/>
          <a:p>
            <a:r>
              <a:rPr lang="en-US" sz="1600" b="1" dirty="0">
                <a:solidFill>
                  <a:schemeClr val="accent5">
                    <a:lumMod val="75000"/>
                  </a:schemeClr>
                </a:solidFill>
                <a:latin typeface="Cambria" panose="02040503050406030204" pitchFamily="18" charset="0"/>
                <a:ea typeface="Cambria" panose="02040503050406030204" pitchFamily="18" charset="0"/>
              </a:rPr>
              <a:t>Move to next </a:t>
            </a:r>
          </a:p>
          <a:p>
            <a:r>
              <a:rPr lang="en-US" sz="1600" b="1" dirty="0">
                <a:solidFill>
                  <a:schemeClr val="accent5">
                    <a:lumMod val="75000"/>
                  </a:schemeClr>
                </a:solidFill>
                <a:latin typeface="Cambria" panose="02040503050406030204" pitchFamily="18" charset="0"/>
                <a:ea typeface="Cambria" panose="02040503050406030204" pitchFamily="18" charset="0"/>
              </a:rPr>
              <a:t>Peer Challenge </a:t>
            </a:r>
          </a:p>
          <a:p>
            <a:r>
              <a:rPr lang="en-US" sz="1600" b="1" dirty="0">
                <a:solidFill>
                  <a:schemeClr val="accent5">
                    <a:lumMod val="75000"/>
                  </a:schemeClr>
                </a:solidFill>
                <a:latin typeface="Cambria" panose="02040503050406030204" pitchFamily="18" charset="0"/>
                <a:ea typeface="Cambria" panose="02040503050406030204" pitchFamily="18" charset="0"/>
              </a:rPr>
              <a:t>and repeat process</a:t>
            </a:r>
          </a:p>
        </p:txBody>
      </p:sp>
      <p:sp>
        <p:nvSpPr>
          <p:cNvPr id="22" name="Rectangle 21"/>
          <p:cNvSpPr/>
          <p:nvPr/>
        </p:nvSpPr>
        <p:spPr>
          <a:xfrm>
            <a:off x="10071891" y="3032185"/>
            <a:ext cx="1856483" cy="11990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3"/>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593690" y="6275122"/>
            <a:ext cx="467886" cy="44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1C36772-7409-42AA-A85A-2457FF23FE23}"/>
              </a:ext>
            </a:extLst>
          </p:cNvPr>
          <p:cNvSpPr txBox="1"/>
          <p:nvPr/>
        </p:nvSpPr>
        <p:spPr>
          <a:xfrm>
            <a:off x="51707" y="6564821"/>
            <a:ext cx="2301735" cy="246221"/>
          </a:xfrm>
          <a:prstGeom prst="rect">
            <a:avLst/>
          </a:prstGeom>
          <a:noFill/>
        </p:spPr>
        <p:txBody>
          <a:bodyPr wrap="square" rtlCol="0">
            <a:spAutoFit/>
          </a:bodyPr>
          <a:lstStyle/>
          <a:p>
            <a:r>
              <a:rPr lang="en-US" sz="1000" dirty="0">
                <a:solidFill>
                  <a:schemeClr val="bg2">
                    <a:lumMod val="50000"/>
                  </a:schemeClr>
                </a:solidFill>
                <a:latin typeface="Cambria" panose="02040503050406030204" pitchFamily="18" charset="0"/>
                <a:ea typeface="Cambria" panose="02040503050406030204" pitchFamily="18" charset="0"/>
              </a:rPr>
              <a:t>Marion Smith – Elemental Consulting</a:t>
            </a:r>
          </a:p>
        </p:txBody>
      </p:sp>
    </p:spTree>
    <p:extLst>
      <p:ext uri="{BB962C8B-B14F-4D97-AF65-F5344CB8AC3E}">
        <p14:creationId xmlns:p14="http://schemas.microsoft.com/office/powerpoint/2010/main" val="2026877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BREAK-OUT IN PROGRESS: </a:t>
            </a:r>
            <a:br>
              <a:rPr lang="en-US" sz="4900" b="1" dirty="0">
                <a:latin typeface="Gruppo" panose="02000604060000020004" pitchFamily="2" charset="77"/>
              </a:rPr>
            </a:br>
            <a:r>
              <a:rPr lang="en-US" sz="4900" b="1" dirty="0">
                <a:latin typeface="Gruppo" panose="02000604060000020004" pitchFamily="2" charset="77"/>
              </a:rPr>
              <a:t>Peer Support Activity</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
        <p:nvSpPr>
          <p:cNvPr id="4" name="Content Placeholder 2">
            <a:extLst>
              <a:ext uri="{FF2B5EF4-FFF2-40B4-BE49-F238E27FC236}">
                <a16:creationId xmlns:a16="http://schemas.microsoft.com/office/drawing/2014/main" id="{2C1E293C-F03E-634B-835D-946305D8813D}"/>
              </a:ext>
            </a:extLst>
          </p:cNvPr>
          <p:cNvSpPr txBox="1">
            <a:spLocks/>
          </p:cNvSpPr>
          <p:nvPr/>
        </p:nvSpPr>
        <p:spPr>
          <a:xfrm>
            <a:off x="0" y="6185041"/>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algn="ctr" fontAlgn="base"/>
            <a:r>
              <a:rPr lang="en-US" sz="2400" b="1" dirty="0">
                <a:solidFill>
                  <a:schemeClr val="tx1"/>
                </a:solidFill>
              </a:rPr>
              <a:t>See the Session 1.1 Break-Out Session Guidance in your Program Book (</a:t>
            </a:r>
            <a:r>
              <a:rPr lang="en-US" sz="2400" b="1" dirty="0" err="1">
                <a:solidFill>
                  <a:schemeClr val="tx1"/>
                </a:solidFill>
              </a:rPr>
              <a:t>Pg</a:t>
            </a:r>
            <a:r>
              <a:rPr lang="en-US" sz="2400" b="1" dirty="0">
                <a:solidFill>
                  <a:schemeClr val="tx1"/>
                </a:solidFill>
              </a:rPr>
              <a:t> 23)</a:t>
            </a:r>
          </a:p>
        </p:txBody>
      </p:sp>
    </p:spTree>
    <p:extLst>
      <p:ext uri="{BB962C8B-B14F-4D97-AF65-F5344CB8AC3E}">
        <p14:creationId xmlns:p14="http://schemas.microsoft.com/office/powerpoint/2010/main" val="8864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p:txBody>
          <a:bodyPr/>
          <a:lstStyle/>
          <a:p>
            <a:r>
              <a:rPr lang="en-US" b="1" dirty="0">
                <a:latin typeface="Gruppo" panose="02000604060000020004" pitchFamily="2" charset="77"/>
              </a:rPr>
              <a:t>Peer Support Small Group Discussions</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324350" y="1825625"/>
            <a:ext cx="7029450" cy="2479675"/>
          </a:xfrm>
        </p:spPr>
        <p:txBody>
          <a:bodyPr>
            <a:normAutofit fontScale="85000" lnSpcReduction="20000"/>
          </a:bodyPr>
          <a:lstStyle/>
          <a:p>
            <a:pPr marL="0" indent="0" fontAlgn="base">
              <a:buNone/>
            </a:pPr>
            <a:r>
              <a:rPr lang="en-US" b="1" dirty="0"/>
              <a:t>Desired Outcomes: </a:t>
            </a:r>
            <a:endParaRPr lang="en-US" dirty="0"/>
          </a:p>
          <a:p>
            <a:pPr lvl="1" fontAlgn="base"/>
            <a:r>
              <a:rPr lang="en-US" dirty="0"/>
              <a:t>Participants connect with other investigators and learn about their projects</a:t>
            </a:r>
          </a:p>
          <a:p>
            <a:pPr lvl="1" fontAlgn="base"/>
            <a:r>
              <a:rPr lang="en-US" dirty="0"/>
              <a:t>Investigators learn about NNA community challenges and explore how they can support one other in overcoming them</a:t>
            </a:r>
            <a:r>
              <a:rPr lang="en-US" b="1" dirty="0"/>
              <a:t>. </a:t>
            </a:r>
          </a:p>
          <a:p>
            <a:pPr lvl="1" fontAlgn="base"/>
            <a:r>
              <a:rPr lang="en-US" dirty="0"/>
              <a:t>Individuals document common themes among their discussions that they can introduce in other meeting break-out discussions.</a:t>
            </a:r>
            <a:br>
              <a:rPr lang="en-US" dirty="0"/>
            </a:br>
            <a:endParaRPr lang="en-US" dirty="0"/>
          </a:p>
        </p:txBody>
      </p:sp>
      <p:pic>
        <p:nvPicPr>
          <p:cNvPr id="9" name="Picture 8">
            <a:extLst>
              <a:ext uri="{FF2B5EF4-FFF2-40B4-BE49-F238E27FC236}">
                <a16:creationId xmlns:a16="http://schemas.microsoft.com/office/drawing/2014/main" id="{ED1DF003-2FDE-114D-8DB0-CEFB0075AF68}"/>
              </a:ext>
            </a:extLst>
          </p:cNvPr>
          <p:cNvPicPr>
            <a:picLocks noChangeAspect="1"/>
          </p:cNvPicPr>
          <p:nvPr/>
        </p:nvPicPr>
        <p:blipFill>
          <a:blip r:embed="rId3"/>
          <a:stretch>
            <a:fillRect/>
          </a:stretch>
        </p:blipFill>
        <p:spPr>
          <a:xfrm>
            <a:off x="590550" y="1397000"/>
            <a:ext cx="3733800" cy="3263900"/>
          </a:xfrm>
          <a:prstGeom prst="rect">
            <a:avLst/>
          </a:prstGeom>
        </p:spPr>
      </p:pic>
      <p:sp>
        <p:nvSpPr>
          <p:cNvPr id="6" name="Content Placeholder 4">
            <a:extLst>
              <a:ext uri="{FF2B5EF4-FFF2-40B4-BE49-F238E27FC236}">
                <a16:creationId xmlns:a16="http://schemas.microsoft.com/office/drawing/2014/main" id="{6CAA6D5E-4543-464A-8738-88FB5A6CB694}"/>
              </a:ext>
            </a:extLst>
          </p:cNvPr>
          <p:cNvSpPr txBox="1">
            <a:spLocks/>
          </p:cNvSpPr>
          <p:nvPr/>
        </p:nvSpPr>
        <p:spPr>
          <a:xfrm>
            <a:off x="0" y="5130800"/>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4400" b="1" dirty="0">
                <a:latin typeface="Gruppo" panose="02000604060000020004" pitchFamily="2" charset="77"/>
              </a:rPr>
              <a:t>BREAK-OUT SESSION WRAP-UP</a:t>
            </a:r>
            <a:br>
              <a:rPr lang="en-US" dirty="0"/>
            </a:br>
            <a:endParaRPr lang="en-US" dirty="0"/>
          </a:p>
        </p:txBody>
      </p:sp>
    </p:spTree>
    <p:extLst>
      <p:ext uri="{BB962C8B-B14F-4D97-AF65-F5344CB8AC3E}">
        <p14:creationId xmlns:p14="http://schemas.microsoft.com/office/powerpoint/2010/main" val="525183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401570" y="2195389"/>
            <a:ext cx="11567273" cy="2852737"/>
          </a:xfrm>
        </p:spPr>
        <p:txBody>
          <a:bodyPr>
            <a:normAutofit fontScale="90000"/>
          </a:bodyPr>
          <a:lstStyle/>
          <a:p>
            <a:pPr algn="ctr"/>
            <a:r>
              <a:rPr lang="en-US" sz="5400" dirty="0">
                <a:latin typeface="Gruppo" panose="02000604060000020004" pitchFamily="2" charset="77"/>
              </a:rPr>
              <a:t>The Navigating the New Arctic (NNA) </a:t>
            </a:r>
            <a:br>
              <a:rPr lang="en-US" sz="5400" dirty="0">
                <a:latin typeface="Gruppo" panose="02000604060000020004" pitchFamily="2" charset="77"/>
              </a:rPr>
            </a:br>
            <a:r>
              <a:rPr lang="en-US" sz="5400" dirty="0">
                <a:latin typeface="Gruppo" panose="02000604060000020004" pitchFamily="2" charset="77"/>
              </a:rPr>
              <a:t>Investigators Meeting</a:t>
            </a:r>
            <a:br>
              <a:rPr lang="en-US" sz="5400" dirty="0">
                <a:latin typeface="Gruppo" panose="02000604060000020004" pitchFamily="2" charset="77"/>
              </a:rPr>
            </a:br>
            <a:r>
              <a:rPr lang="en-US" sz="5400" dirty="0">
                <a:latin typeface="Gruppo" panose="02000604060000020004" pitchFamily="2" charset="77"/>
              </a:rPr>
              <a:t>will be taking a break from 1:30-2:00pm ET</a:t>
            </a: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0" y="5668962"/>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reconvene at 10am AK/ 11am PT/ 12pm MT/1pm CT/ 2pm ET</a:t>
            </a:r>
          </a:p>
        </p:txBody>
      </p:sp>
    </p:spTree>
    <p:extLst>
      <p:ext uri="{BB962C8B-B14F-4D97-AF65-F5344CB8AC3E}">
        <p14:creationId xmlns:p14="http://schemas.microsoft.com/office/powerpoint/2010/main" val="3209623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Session 1.2: Enhancing Collaboration Capacity</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Tree>
    <p:extLst>
      <p:ext uri="{BB962C8B-B14F-4D97-AF65-F5344CB8AC3E}">
        <p14:creationId xmlns:p14="http://schemas.microsoft.com/office/powerpoint/2010/main" val="1946120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9F0A4B2-E919-C243-B009-A38FE6C3813B}"/>
              </a:ext>
            </a:extLst>
          </p:cNvPr>
          <p:cNvPicPr>
            <a:picLocks noChangeAspect="1"/>
          </p:cNvPicPr>
          <p:nvPr/>
        </p:nvPicPr>
        <p:blipFill>
          <a:blip r:embed="rId3"/>
          <a:stretch>
            <a:fillRect/>
          </a:stretch>
        </p:blipFill>
        <p:spPr>
          <a:xfrm>
            <a:off x="0" y="3810000"/>
            <a:ext cx="4200293" cy="3044824"/>
          </a:xfrm>
          <a:prstGeom prst="rect">
            <a:avLst/>
          </a:prstGeom>
        </p:spPr>
      </p:pic>
      <p:sp>
        <p:nvSpPr>
          <p:cNvPr id="6" name="Content Placeholder 5">
            <a:extLst>
              <a:ext uri="{FF2B5EF4-FFF2-40B4-BE49-F238E27FC236}">
                <a16:creationId xmlns:a16="http://schemas.microsoft.com/office/drawing/2014/main" id="{304DC7A3-9199-CD44-BFE2-2AF6C1574533}"/>
              </a:ext>
            </a:extLst>
          </p:cNvPr>
          <p:cNvSpPr>
            <a:spLocks noGrp="1"/>
          </p:cNvSpPr>
          <p:nvPr>
            <p:ph idx="1"/>
          </p:nvPr>
        </p:nvSpPr>
        <p:spPr>
          <a:xfrm>
            <a:off x="4381500" y="280192"/>
            <a:ext cx="7010398" cy="5872957"/>
          </a:xfrm>
        </p:spPr>
        <p:txBody>
          <a:bodyPr>
            <a:normAutofit/>
          </a:bodyPr>
          <a:lstStyle/>
          <a:p>
            <a:pPr marL="0" indent="0">
              <a:buNone/>
            </a:pPr>
            <a:r>
              <a:rPr lang="en-US" sz="4000" b="1" u="sng" dirty="0">
                <a:latin typeface="Gruppo" panose="02000604060000020004" pitchFamily="2" charset="77"/>
              </a:rPr>
              <a:t>TWO THEMES: </a:t>
            </a:r>
          </a:p>
          <a:p>
            <a:pPr marL="742950" indent="-742950">
              <a:buFont typeface="+mj-lt"/>
              <a:buAutoNum type="arabicPeriod"/>
            </a:pPr>
            <a:r>
              <a:rPr lang="en-US" sz="4000" b="1" dirty="0">
                <a:latin typeface="Calibri" panose="020F0502020204030204" pitchFamily="34" charset="0"/>
                <a:cs typeface="Calibri" panose="020F0502020204030204" pitchFamily="34" charset="0"/>
              </a:rPr>
              <a:t>Community</a:t>
            </a:r>
            <a:r>
              <a:rPr lang="en-US" sz="4000" dirty="0">
                <a:latin typeface="Gruppo" panose="02000604060000020004" pitchFamily="2" charset="77"/>
              </a:rPr>
              <a:t> = Working with Arctic Communities &amp; Research Co-Production</a:t>
            </a:r>
            <a:br>
              <a:rPr lang="en-US" sz="4000" dirty="0">
                <a:latin typeface="Gruppo" panose="02000604060000020004" pitchFamily="2" charset="77"/>
              </a:rPr>
            </a:br>
            <a:br>
              <a:rPr lang="en-US" sz="4000" dirty="0">
                <a:latin typeface="Gruppo" panose="02000604060000020004" pitchFamily="2" charset="77"/>
              </a:rPr>
            </a:br>
            <a:endParaRPr lang="en-US" sz="4000" dirty="0">
              <a:latin typeface="Gruppo" panose="02000604060000020004" pitchFamily="2" charset="77"/>
            </a:endParaRPr>
          </a:p>
          <a:p>
            <a:pPr marL="742950" indent="-742950">
              <a:buFont typeface="+mj-lt"/>
              <a:buAutoNum type="arabicPeriod"/>
            </a:pPr>
            <a:r>
              <a:rPr lang="en-US" sz="4000" b="1" dirty="0">
                <a:latin typeface="Calibri" panose="020F0502020204030204" pitchFamily="34" charset="0"/>
                <a:cs typeface="Calibri" panose="020F0502020204030204" pitchFamily="34" charset="0"/>
              </a:rPr>
              <a:t>Convergence</a:t>
            </a:r>
            <a:r>
              <a:rPr lang="en-US" sz="4000" dirty="0">
                <a:latin typeface="Gruppo" panose="02000604060000020004" pitchFamily="2" charset="77"/>
              </a:rPr>
              <a:t> = Overcoming Barriers to Convergent Arctic Research </a:t>
            </a:r>
          </a:p>
        </p:txBody>
      </p:sp>
      <p:pic>
        <p:nvPicPr>
          <p:cNvPr id="14" name="Picture 13">
            <a:extLst>
              <a:ext uri="{FF2B5EF4-FFF2-40B4-BE49-F238E27FC236}">
                <a16:creationId xmlns:a16="http://schemas.microsoft.com/office/drawing/2014/main" id="{E0CC0A78-7C3C-B843-97C3-83FAA0BF1E7A}"/>
              </a:ext>
            </a:extLst>
          </p:cNvPr>
          <p:cNvPicPr>
            <a:picLocks noChangeAspect="1"/>
          </p:cNvPicPr>
          <p:nvPr/>
        </p:nvPicPr>
        <p:blipFill>
          <a:blip r:embed="rId4"/>
          <a:stretch>
            <a:fillRect/>
          </a:stretch>
        </p:blipFill>
        <p:spPr>
          <a:xfrm>
            <a:off x="0" y="0"/>
            <a:ext cx="4200293" cy="3181350"/>
          </a:xfrm>
          <a:prstGeom prst="rect">
            <a:avLst/>
          </a:prstGeom>
        </p:spPr>
      </p:pic>
    </p:spTree>
    <p:extLst>
      <p:ext uri="{BB962C8B-B14F-4D97-AF65-F5344CB8AC3E}">
        <p14:creationId xmlns:p14="http://schemas.microsoft.com/office/powerpoint/2010/main" val="97823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A812-48CF-C744-83A0-B473AFEDECEB}"/>
              </a:ext>
            </a:extLst>
          </p:cNvPr>
          <p:cNvSpPr>
            <a:spLocks noGrp="1"/>
          </p:cNvSpPr>
          <p:nvPr>
            <p:ph type="title"/>
          </p:nvPr>
        </p:nvSpPr>
        <p:spPr>
          <a:xfrm>
            <a:off x="0" y="78254"/>
            <a:ext cx="12192000" cy="830998"/>
          </a:xfrm>
        </p:spPr>
        <p:txBody>
          <a:bodyPr/>
          <a:lstStyle/>
          <a:p>
            <a:pPr algn="ctr"/>
            <a:r>
              <a:rPr lang="en-US" b="1" dirty="0">
                <a:latin typeface="Gruppo" panose="02000604060000020004" pitchFamily="2" charset="77"/>
              </a:rPr>
              <a:t>Welcome to the NNA Investigators Meeting</a:t>
            </a:r>
          </a:p>
        </p:txBody>
      </p:sp>
      <p:sp>
        <p:nvSpPr>
          <p:cNvPr id="5" name="TextBox 4">
            <a:extLst>
              <a:ext uri="{FF2B5EF4-FFF2-40B4-BE49-F238E27FC236}">
                <a16:creationId xmlns:a16="http://schemas.microsoft.com/office/drawing/2014/main" id="{4B24311C-CAB8-174F-830F-BD74F384DAFC}"/>
              </a:ext>
            </a:extLst>
          </p:cNvPr>
          <p:cNvSpPr txBox="1"/>
          <p:nvPr/>
        </p:nvSpPr>
        <p:spPr>
          <a:xfrm>
            <a:off x="3853156" y="1066149"/>
            <a:ext cx="8301382" cy="1077218"/>
          </a:xfrm>
          <a:prstGeom prst="rect">
            <a:avLst/>
          </a:prstGeom>
          <a:noFill/>
        </p:spPr>
        <p:txBody>
          <a:bodyPr wrap="square" rtlCol="0">
            <a:spAutoFit/>
          </a:bodyPr>
          <a:lstStyle/>
          <a:p>
            <a:r>
              <a:rPr lang="en-US" sz="3200" b="1" dirty="0"/>
              <a:t>Kelly Falkner</a:t>
            </a:r>
            <a:br>
              <a:rPr lang="en-US" sz="3200" dirty="0"/>
            </a:br>
            <a:r>
              <a:rPr lang="en-US" sz="3200" dirty="0"/>
              <a:t>Director, NSF Office of Polar Programs</a:t>
            </a:r>
          </a:p>
        </p:txBody>
      </p:sp>
      <p:sp>
        <p:nvSpPr>
          <p:cNvPr id="14" name="TextBox 13">
            <a:extLst>
              <a:ext uri="{FF2B5EF4-FFF2-40B4-BE49-F238E27FC236}">
                <a16:creationId xmlns:a16="http://schemas.microsoft.com/office/drawing/2014/main" id="{C83AAEC2-D118-8342-B5CB-CF12545548EC}"/>
              </a:ext>
            </a:extLst>
          </p:cNvPr>
          <p:cNvSpPr txBox="1"/>
          <p:nvPr/>
        </p:nvSpPr>
        <p:spPr>
          <a:xfrm>
            <a:off x="3853156" y="2922229"/>
            <a:ext cx="6850639" cy="1569660"/>
          </a:xfrm>
          <a:prstGeom prst="rect">
            <a:avLst/>
          </a:prstGeom>
          <a:noFill/>
        </p:spPr>
        <p:txBody>
          <a:bodyPr wrap="square" rtlCol="0">
            <a:spAutoFit/>
          </a:bodyPr>
          <a:lstStyle/>
          <a:p>
            <a:r>
              <a:rPr lang="en-US" sz="3200" b="1" dirty="0"/>
              <a:t>Robert B. Stone</a:t>
            </a:r>
            <a:br>
              <a:rPr lang="en-US" sz="3200" dirty="0"/>
            </a:br>
            <a:r>
              <a:rPr lang="en-US" sz="3200" dirty="0">
                <a:cs typeface="Calibri"/>
              </a:rPr>
              <a:t>Division Director, NSF Civil, Mechanical and Manufacturing Innovation Division</a:t>
            </a:r>
            <a:endParaRPr lang="en-US" sz="3200" dirty="0"/>
          </a:p>
        </p:txBody>
      </p:sp>
      <p:sp>
        <p:nvSpPr>
          <p:cNvPr id="15" name="TextBox 14">
            <a:extLst>
              <a:ext uri="{FF2B5EF4-FFF2-40B4-BE49-F238E27FC236}">
                <a16:creationId xmlns:a16="http://schemas.microsoft.com/office/drawing/2014/main" id="{48E5366E-1731-1846-888D-073CCA64BE9A}"/>
              </a:ext>
            </a:extLst>
          </p:cNvPr>
          <p:cNvSpPr txBox="1"/>
          <p:nvPr/>
        </p:nvSpPr>
        <p:spPr>
          <a:xfrm>
            <a:off x="3853156" y="5007021"/>
            <a:ext cx="8104158" cy="1569660"/>
          </a:xfrm>
          <a:prstGeom prst="rect">
            <a:avLst/>
          </a:prstGeom>
          <a:noFill/>
        </p:spPr>
        <p:txBody>
          <a:bodyPr wrap="square" rtlCol="0">
            <a:spAutoFit/>
          </a:bodyPr>
          <a:lstStyle/>
          <a:p>
            <a:r>
              <a:rPr lang="en-US" sz="3200" b="1" dirty="0" err="1">
                <a:cs typeface="Calibri"/>
              </a:rPr>
              <a:t>Kellina</a:t>
            </a:r>
            <a:r>
              <a:rPr lang="en-US" sz="3200" b="1" dirty="0">
                <a:cs typeface="Calibri"/>
              </a:rPr>
              <a:t> M. Craig-Henderson</a:t>
            </a:r>
            <a:br>
              <a:rPr lang="en-US" sz="3200" dirty="0"/>
            </a:br>
            <a:r>
              <a:rPr lang="en-US" sz="3200" dirty="0">
                <a:cs typeface="Calibri"/>
              </a:rPr>
              <a:t>Deputy Assistant Director, NSF Social, Behavioral, and Economic Sciences Directorate</a:t>
            </a:r>
            <a:endParaRPr lang="en-US" sz="3200" dirty="0"/>
          </a:p>
        </p:txBody>
      </p:sp>
      <p:pic>
        <p:nvPicPr>
          <p:cNvPr id="3" name="Picture 2">
            <a:extLst>
              <a:ext uri="{FF2B5EF4-FFF2-40B4-BE49-F238E27FC236}">
                <a16:creationId xmlns:a16="http://schemas.microsoft.com/office/drawing/2014/main" id="{08389697-2DAD-034B-B656-BA11A2A9CA0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346311" y="1066149"/>
            <a:ext cx="1451116" cy="1856080"/>
          </a:xfrm>
          <a:prstGeom prst="rect">
            <a:avLst/>
          </a:prstGeom>
        </p:spPr>
      </p:pic>
      <p:pic>
        <p:nvPicPr>
          <p:cNvPr id="4" name="Picture 3">
            <a:extLst>
              <a:ext uri="{FF2B5EF4-FFF2-40B4-BE49-F238E27FC236}">
                <a16:creationId xmlns:a16="http://schemas.microsoft.com/office/drawing/2014/main" id="{7D4B7991-5759-9A43-944A-9C68D65484DB}"/>
              </a:ext>
            </a:extLst>
          </p:cNvPr>
          <p:cNvPicPr>
            <a:picLocks noChangeAspect="1"/>
          </p:cNvPicPr>
          <p:nvPr/>
        </p:nvPicPr>
        <p:blipFill>
          <a:blip r:embed="rId4"/>
          <a:stretch>
            <a:fillRect/>
          </a:stretch>
        </p:blipFill>
        <p:spPr>
          <a:xfrm>
            <a:off x="1346311" y="2908322"/>
            <a:ext cx="1451116" cy="1856079"/>
          </a:xfrm>
          <a:prstGeom prst="rect">
            <a:avLst/>
          </a:prstGeom>
        </p:spPr>
      </p:pic>
      <p:pic>
        <p:nvPicPr>
          <p:cNvPr id="6" name="Picture 5">
            <a:extLst>
              <a:ext uri="{FF2B5EF4-FFF2-40B4-BE49-F238E27FC236}">
                <a16:creationId xmlns:a16="http://schemas.microsoft.com/office/drawing/2014/main" id="{3F74820B-62A9-484A-AAE1-8840AE19734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346311" y="4765055"/>
            <a:ext cx="1451116" cy="1856080"/>
          </a:xfrm>
          <a:prstGeom prst="rect">
            <a:avLst/>
          </a:prstGeom>
        </p:spPr>
      </p:pic>
    </p:spTree>
    <p:extLst>
      <p:ext uri="{BB962C8B-B14F-4D97-AF65-F5344CB8AC3E}">
        <p14:creationId xmlns:p14="http://schemas.microsoft.com/office/powerpoint/2010/main" val="3509710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AD782-34B2-134F-8FA5-9A763B76EC15}"/>
              </a:ext>
            </a:extLst>
          </p:cNvPr>
          <p:cNvSpPr>
            <a:spLocks noGrp="1"/>
          </p:cNvSpPr>
          <p:nvPr>
            <p:ph type="body" idx="1"/>
          </p:nvPr>
        </p:nvSpPr>
        <p:spPr>
          <a:xfrm>
            <a:off x="836612" y="919162"/>
            <a:ext cx="5157787" cy="583067"/>
          </a:xfrm>
        </p:spPr>
        <p:txBody>
          <a:bodyPr/>
          <a:lstStyle/>
          <a:p>
            <a:r>
              <a:rPr lang="en-US" dirty="0"/>
              <a:t>Community Focus Questions: </a:t>
            </a:r>
          </a:p>
        </p:txBody>
      </p:sp>
      <p:sp>
        <p:nvSpPr>
          <p:cNvPr id="4" name="Content Placeholder 3">
            <a:extLst>
              <a:ext uri="{FF2B5EF4-FFF2-40B4-BE49-F238E27FC236}">
                <a16:creationId xmlns:a16="http://schemas.microsoft.com/office/drawing/2014/main" id="{AC6EDF61-EC0B-B04C-A15E-6213923B13C4}"/>
              </a:ext>
            </a:extLst>
          </p:cNvPr>
          <p:cNvSpPr>
            <a:spLocks noGrp="1"/>
          </p:cNvSpPr>
          <p:nvPr>
            <p:ph sz="half" idx="2"/>
          </p:nvPr>
        </p:nvSpPr>
        <p:spPr>
          <a:xfrm>
            <a:off x="836611" y="1586706"/>
            <a:ext cx="5157787" cy="2593408"/>
          </a:xfrm>
        </p:spPr>
        <p:txBody>
          <a:bodyPr>
            <a:normAutofit fontScale="55000" lnSpcReduction="20000"/>
          </a:bodyPr>
          <a:lstStyle/>
          <a:p>
            <a:r>
              <a:rPr lang="en-US" sz="3500" dirty="0"/>
              <a:t>What does co-production of knowledge mean to you &amp;/or the other investigators on your NNA project team? </a:t>
            </a:r>
          </a:p>
          <a:p>
            <a:r>
              <a:rPr lang="en-US" sz="3500" dirty="0"/>
              <a:t>How can you apply the concept of reciprocity in the context of research?</a:t>
            </a:r>
          </a:p>
          <a:p>
            <a:r>
              <a:rPr lang="en-US" sz="3500" dirty="0"/>
              <a:t>What kinds of resources and support do you need (and/or does the NNA community/larger Arctic research community need) to engage in collaborative and co-productive research with Arctic communities? </a:t>
            </a:r>
            <a:r>
              <a:rPr lang="en-US" sz="4400" dirty="0"/>
              <a:t> </a:t>
            </a:r>
          </a:p>
          <a:p>
            <a:endParaRPr lang="en-US" dirty="0"/>
          </a:p>
        </p:txBody>
      </p:sp>
      <p:sp>
        <p:nvSpPr>
          <p:cNvPr id="5" name="Text Placeholder 4">
            <a:extLst>
              <a:ext uri="{FF2B5EF4-FFF2-40B4-BE49-F238E27FC236}">
                <a16:creationId xmlns:a16="http://schemas.microsoft.com/office/drawing/2014/main" id="{EC92C6DF-9E71-E645-881F-87FAB52FADB2}"/>
              </a:ext>
            </a:extLst>
          </p:cNvPr>
          <p:cNvSpPr>
            <a:spLocks noGrp="1"/>
          </p:cNvSpPr>
          <p:nvPr>
            <p:ph type="body" sz="quarter" idx="3"/>
          </p:nvPr>
        </p:nvSpPr>
        <p:spPr>
          <a:xfrm>
            <a:off x="6096000" y="919162"/>
            <a:ext cx="5183188" cy="583067"/>
          </a:xfrm>
        </p:spPr>
        <p:txBody>
          <a:bodyPr/>
          <a:lstStyle/>
          <a:p>
            <a:r>
              <a:rPr lang="en-US" dirty="0"/>
              <a:t>Convergence Focus Questions</a:t>
            </a:r>
          </a:p>
        </p:txBody>
      </p:sp>
      <p:sp>
        <p:nvSpPr>
          <p:cNvPr id="6" name="Content Placeholder 5">
            <a:extLst>
              <a:ext uri="{FF2B5EF4-FFF2-40B4-BE49-F238E27FC236}">
                <a16:creationId xmlns:a16="http://schemas.microsoft.com/office/drawing/2014/main" id="{9CC99788-BC5E-3D4A-A251-1B7D00A6C6AB}"/>
              </a:ext>
            </a:extLst>
          </p:cNvPr>
          <p:cNvSpPr>
            <a:spLocks noGrp="1"/>
          </p:cNvSpPr>
          <p:nvPr>
            <p:ph sz="quarter" idx="4"/>
          </p:nvPr>
        </p:nvSpPr>
        <p:spPr>
          <a:xfrm>
            <a:off x="6172200" y="1502229"/>
            <a:ext cx="5183188" cy="4585267"/>
          </a:xfrm>
        </p:spPr>
        <p:txBody>
          <a:bodyPr>
            <a:noAutofit/>
          </a:bodyPr>
          <a:lstStyle/>
          <a:p>
            <a:r>
              <a:rPr lang="en-US" sz="1900" dirty="0"/>
              <a:t>What challenges do the NNA projects face with regard to working effectively across scientific disciplines to achieve the goal of research convergence?  </a:t>
            </a:r>
          </a:p>
          <a:p>
            <a:r>
              <a:rPr lang="en-US" sz="1900" dirty="0"/>
              <a:t>What tools, techniques, or resources have been helpful in promoting successful research collaborations and how might they be applied to enhancing convergence outcomes across the NNA projects? </a:t>
            </a:r>
          </a:p>
          <a:p>
            <a:r>
              <a:rPr lang="en-US" sz="1900" dirty="0"/>
              <a:t>How can the NNA community work together to overcome the existing barriers to convergence research and/or broader collaboration? </a:t>
            </a:r>
          </a:p>
          <a:p>
            <a:r>
              <a:rPr lang="en-US" sz="1900" dirty="0"/>
              <a:t>What support could be provided to help investigators successfully initiate, engage in, and foster convergence research? </a:t>
            </a:r>
          </a:p>
          <a:p>
            <a:endParaRPr lang="en-US" sz="1900" dirty="0"/>
          </a:p>
        </p:txBody>
      </p:sp>
      <p:sp>
        <p:nvSpPr>
          <p:cNvPr id="7" name="Title 1">
            <a:extLst>
              <a:ext uri="{FF2B5EF4-FFF2-40B4-BE49-F238E27FC236}">
                <a16:creationId xmlns:a16="http://schemas.microsoft.com/office/drawing/2014/main" id="{965A0F02-6362-514A-8F91-BB99F21A6516}"/>
              </a:ext>
            </a:extLst>
          </p:cNvPr>
          <p:cNvSpPr>
            <a:spLocks noGrp="1"/>
          </p:cNvSpPr>
          <p:nvPr>
            <p:ph type="title"/>
          </p:nvPr>
        </p:nvSpPr>
        <p:spPr>
          <a:xfrm>
            <a:off x="0" y="5555"/>
            <a:ext cx="12192000" cy="913607"/>
          </a:xfrm>
        </p:spPr>
        <p:txBody>
          <a:bodyPr/>
          <a:lstStyle/>
          <a:p>
            <a:pPr algn="ctr"/>
            <a:r>
              <a:rPr lang="en-US" b="1" dirty="0">
                <a:latin typeface="Gruppo" panose="02000604060000020004" pitchFamily="2" charset="77"/>
              </a:rPr>
              <a:t>Session 1.2: Enhancing Collaboration Capacity</a:t>
            </a:r>
          </a:p>
        </p:txBody>
      </p:sp>
      <p:pic>
        <p:nvPicPr>
          <p:cNvPr id="11" name="Picture 10">
            <a:extLst>
              <a:ext uri="{FF2B5EF4-FFF2-40B4-BE49-F238E27FC236}">
                <a16:creationId xmlns:a16="http://schemas.microsoft.com/office/drawing/2014/main" id="{59ECF3F0-02C7-A544-B0D2-B5F193F33724}"/>
              </a:ext>
            </a:extLst>
          </p:cNvPr>
          <p:cNvPicPr>
            <a:picLocks noChangeAspect="1"/>
          </p:cNvPicPr>
          <p:nvPr/>
        </p:nvPicPr>
        <p:blipFill>
          <a:blip r:embed="rId3"/>
          <a:stretch>
            <a:fillRect/>
          </a:stretch>
        </p:blipFill>
        <p:spPr>
          <a:xfrm>
            <a:off x="658809" y="4676598"/>
            <a:ext cx="5335589" cy="1189392"/>
          </a:xfrm>
          <a:prstGeom prst="rect">
            <a:avLst/>
          </a:prstGeom>
        </p:spPr>
      </p:pic>
    </p:spTree>
    <p:extLst>
      <p:ext uri="{BB962C8B-B14F-4D97-AF65-F5344CB8AC3E}">
        <p14:creationId xmlns:p14="http://schemas.microsoft.com/office/powerpoint/2010/main" val="2197193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8C6375C-6A36-5748-8CE0-C70B8B4C799C}"/>
              </a:ext>
            </a:extLst>
          </p:cNvPr>
          <p:cNvGrpSpPr/>
          <p:nvPr/>
        </p:nvGrpSpPr>
        <p:grpSpPr>
          <a:xfrm>
            <a:off x="-1" y="218156"/>
            <a:ext cx="12192001" cy="1446550"/>
            <a:chOff x="512304" y="-790298"/>
            <a:chExt cx="11557730" cy="2350684"/>
          </a:xfrm>
        </p:grpSpPr>
        <p:sp>
          <p:nvSpPr>
            <p:cNvPr id="7" name="TextBox 6">
              <a:extLst>
                <a:ext uri="{FF2B5EF4-FFF2-40B4-BE49-F238E27FC236}">
                  <a16:creationId xmlns:a16="http://schemas.microsoft.com/office/drawing/2014/main" id="{F127C676-81A6-744B-85A0-95AE3C8EFF97}"/>
                </a:ext>
              </a:extLst>
            </p:cNvPr>
            <p:cNvSpPr txBox="1"/>
            <p:nvPr/>
          </p:nvSpPr>
          <p:spPr>
            <a:xfrm>
              <a:off x="840661" y="659612"/>
              <a:ext cx="10653848" cy="519214"/>
            </a:xfrm>
            <a:prstGeom prst="rect">
              <a:avLst/>
            </a:prstGeom>
            <a:noFill/>
          </p:spPr>
          <p:txBody>
            <a:bodyPr wrap="square" rtlCol="0">
              <a:spAutoFit/>
            </a:bodyPr>
            <a:lstStyle/>
            <a:p>
              <a:pPr algn="ctr"/>
              <a:endParaRPr lang="en-US" b="1" i="1" dirty="0"/>
            </a:p>
          </p:txBody>
        </p:sp>
        <p:sp>
          <p:nvSpPr>
            <p:cNvPr id="8" name="TextBox 7">
              <a:extLst>
                <a:ext uri="{FF2B5EF4-FFF2-40B4-BE49-F238E27FC236}">
                  <a16:creationId xmlns:a16="http://schemas.microsoft.com/office/drawing/2014/main" id="{0EAE1D65-DD1F-A44D-B47A-F214FB3D0C42}"/>
                </a:ext>
              </a:extLst>
            </p:cNvPr>
            <p:cNvSpPr txBox="1"/>
            <p:nvPr/>
          </p:nvSpPr>
          <p:spPr>
            <a:xfrm>
              <a:off x="512304" y="-790298"/>
              <a:ext cx="11557730" cy="2350684"/>
            </a:xfrm>
            <a:prstGeom prst="rect">
              <a:avLst/>
            </a:prstGeom>
            <a:noFill/>
          </p:spPr>
          <p:txBody>
            <a:bodyPr wrap="square" rtlCol="0">
              <a:spAutoFit/>
            </a:bodyPr>
            <a:lstStyle/>
            <a:p>
              <a:pPr algn="ctr"/>
              <a:r>
                <a:rPr lang="en-US" sz="4400" b="1" dirty="0">
                  <a:latin typeface="Gruppo" panose="02000604060000020004" pitchFamily="2" charset="77"/>
                </a:rPr>
                <a:t>Please Assign Yourself to A Break-Out Theme By Changing Your Zoom Name</a:t>
              </a:r>
            </a:p>
          </p:txBody>
        </p:sp>
      </p:grpSp>
      <p:sp>
        <p:nvSpPr>
          <p:cNvPr id="15" name="TextBox 14">
            <a:extLst>
              <a:ext uri="{FF2B5EF4-FFF2-40B4-BE49-F238E27FC236}">
                <a16:creationId xmlns:a16="http://schemas.microsoft.com/office/drawing/2014/main" id="{36647946-B57C-B04C-9B6C-D49A2441D781}"/>
              </a:ext>
            </a:extLst>
          </p:cNvPr>
          <p:cNvSpPr txBox="1"/>
          <p:nvPr/>
        </p:nvSpPr>
        <p:spPr>
          <a:xfrm>
            <a:off x="1730959" y="6033340"/>
            <a:ext cx="2130310" cy="230832"/>
          </a:xfrm>
          <a:prstGeom prst="rect">
            <a:avLst/>
          </a:prstGeom>
          <a:noFill/>
        </p:spPr>
        <p:txBody>
          <a:bodyPr wrap="square" rtlCol="0">
            <a:spAutoFit/>
          </a:bodyPr>
          <a:lstStyle/>
          <a:p>
            <a:r>
              <a:rPr lang="en-US" sz="900" dirty="0">
                <a:solidFill>
                  <a:schemeClr val="bg1"/>
                </a:solidFill>
              </a:rPr>
              <a:t>Background photo by Ute Kaden</a:t>
            </a:r>
          </a:p>
        </p:txBody>
      </p:sp>
      <p:pic>
        <p:nvPicPr>
          <p:cNvPr id="1026" name="Picture 2" descr="Click on participants">
            <a:extLst>
              <a:ext uri="{FF2B5EF4-FFF2-40B4-BE49-F238E27FC236}">
                <a16:creationId xmlns:a16="http://schemas.microsoft.com/office/drawing/2014/main" id="{4CFAE131-D2DD-BE45-8946-BD1C1EC738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834" y="3915751"/>
            <a:ext cx="3131260" cy="2954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ick on rename">
            <a:extLst>
              <a:ext uri="{FF2B5EF4-FFF2-40B4-BE49-F238E27FC236}">
                <a16:creationId xmlns:a16="http://schemas.microsoft.com/office/drawing/2014/main" id="{1CF5B604-2BE2-D44A-8256-8B64AB0FC2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5454" y="4003140"/>
            <a:ext cx="3679626" cy="27799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ter a new name and save">
            <a:extLst>
              <a:ext uri="{FF2B5EF4-FFF2-40B4-BE49-F238E27FC236}">
                <a16:creationId xmlns:a16="http://schemas.microsoft.com/office/drawing/2014/main" id="{FAFA18E8-7434-5F4F-B46E-369259B283F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66440" y="3903315"/>
            <a:ext cx="3419583" cy="295468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4">
            <a:extLst>
              <a:ext uri="{FF2B5EF4-FFF2-40B4-BE49-F238E27FC236}">
                <a16:creationId xmlns:a16="http://schemas.microsoft.com/office/drawing/2014/main" id="{35B9229F-A9F3-2C4E-A6DC-8745292D4AFD}"/>
              </a:ext>
            </a:extLst>
          </p:cNvPr>
          <p:cNvSpPr>
            <a:spLocks noGrp="1"/>
          </p:cNvSpPr>
          <p:nvPr>
            <p:ph idx="1"/>
          </p:nvPr>
        </p:nvSpPr>
        <p:spPr>
          <a:xfrm>
            <a:off x="705978" y="2054225"/>
            <a:ext cx="11013188" cy="2479675"/>
          </a:xfrm>
        </p:spPr>
        <p:txBody>
          <a:bodyPr>
            <a:normAutofit/>
          </a:bodyPr>
          <a:lstStyle/>
          <a:p>
            <a:pPr lvl="1" fontAlgn="base"/>
            <a:r>
              <a:rPr lang="en-US" dirty="0"/>
              <a:t>To Join A </a:t>
            </a:r>
            <a:r>
              <a:rPr lang="en-US" b="1" dirty="0"/>
              <a:t>“Community” </a:t>
            </a:r>
            <a:r>
              <a:rPr lang="en-US" dirty="0"/>
              <a:t>Focused Break-Out, </a:t>
            </a:r>
            <a:r>
              <a:rPr lang="en-US" u="sng" dirty="0"/>
              <a:t>Add a 1 Before Your Name</a:t>
            </a:r>
          </a:p>
          <a:p>
            <a:pPr lvl="1" fontAlgn="base"/>
            <a:r>
              <a:rPr lang="en-US" dirty="0"/>
              <a:t>To Join A </a:t>
            </a:r>
            <a:r>
              <a:rPr lang="en-US" b="1" dirty="0"/>
              <a:t>“Convergence” </a:t>
            </a:r>
            <a:r>
              <a:rPr lang="en-US" dirty="0"/>
              <a:t>Focused Break-Out, </a:t>
            </a:r>
            <a:r>
              <a:rPr lang="en-US" u="sng" dirty="0"/>
              <a:t>Add a 2 Before Your Name</a:t>
            </a:r>
          </a:p>
          <a:p>
            <a:pPr lvl="1" fontAlgn="base"/>
            <a:r>
              <a:rPr lang="en-US" dirty="0"/>
              <a:t>If you are a </a:t>
            </a:r>
            <a:r>
              <a:rPr lang="en-US" b="1" dirty="0"/>
              <a:t>Facilitator</a:t>
            </a:r>
            <a:r>
              <a:rPr lang="en-US" dirty="0"/>
              <a:t> for this Session, </a:t>
            </a:r>
            <a:r>
              <a:rPr lang="en-US" u="sng" dirty="0"/>
              <a:t>Add a 3 Before Your Name</a:t>
            </a:r>
          </a:p>
          <a:p>
            <a:pPr lvl="1" fontAlgn="base"/>
            <a:r>
              <a:rPr lang="en-US" dirty="0"/>
              <a:t>If you are a phone-in only participant, please stay on the line &amp; we will assist you </a:t>
            </a:r>
          </a:p>
          <a:p>
            <a:pPr marL="457200" lvl="1" indent="0" fontAlgn="base">
              <a:buNone/>
            </a:pPr>
            <a:br>
              <a:rPr lang="en-US" b="1" dirty="0"/>
            </a:br>
            <a:endParaRPr lang="en-US" b="1" dirty="0"/>
          </a:p>
        </p:txBody>
      </p:sp>
    </p:spTree>
    <p:extLst>
      <p:ext uri="{BB962C8B-B14F-4D97-AF65-F5344CB8AC3E}">
        <p14:creationId xmlns:p14="http://schemas.microsoft.com/office/powerpoint/2010/main" val="4124311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A812-48CF-C744-83A0-B473AFEDECEB}"/>
              </a:ext>
            </a:extLst>
          </p:cNvPr>
          <p:cNvSpPr>
            <a:spLocks noGrp="1"/>
          </p:cNvSpPr>
          <p:nvPr>
            <p:ph type="title"/>
          </p:nvPr>
        </p:nvSpPr>
        <p:spPr/>
        <p:txBody>
          <a:bodyPr/>
          <a:lstStyle/>
          <a:p>
            <a:pPr algn="ctr"/>
            <a:r>
              <a:rPr lang="en-US" b="1" dirty="0">
                <a:latin typeface="Gruppo" panose="02000604060000020004" pitchFamily="2" charset="77"/>
              </a:rPr>
              <a:t>Arctic Community Collaboration &amp; </a:t>
            </a:r>
            <a:br>
              <a:rPr lang="en-US" b="1" dirty="0">
                <a:latin typeface="Gruppo" panose="02000604060000020004" pitchFamily="2" charset="77"/>
              </a:rPr>
            </a:br>
            <a:r>
              <a:rPr lang="en-US" b="1" dirty="0">
                <a:latin typeface="Gruppo" panose="02000604060000020004" pitchFamily="2" charset="77"/>
              </a:rPr>
              <a:t>Research Co-Production Advisors</a:t>
            </a:r>
          </a:p>
        </p:txBody>
      </p:sp>
      <p:pic>
        <p:nvPicPr>
          <p:cNvPr id="1028" name="Picture 4">
            <a:extLst>
              <a:ext uri="{FF2B5EF4-FFF2-40B4-BE49-F238E27FC236}">
                <a16:creationId xmlns:a16="http://schemas.microsoft.com/office/drawing/2014/main" id="{D8BBD7DC-12D0-2940-9E49-5FA2DE3B20D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1051" y="1982453"/>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68AC8A9-1216-FC43-B621-AB035A1FFB3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47496" y="1982453"/>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607383E-CD47-F840-9509-88E397D5206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426987" y="1982453"/>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42BBA4-F29D-3F44-B253-FEC61B2A88C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3983" y="4260471"/>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5CF43C5-DB74-4C41-819B-7A67428D3997}"/>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10796" y="4260471"/>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C602DD0-AC1A-8C41-870D-0F994EA5FED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890287" y="4260471"/>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78FCC59-703B-6540-BD26-84022FBB5DE7}"/>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671317" y="4260471"/>
            <a:ext cx="1536700" cy="15367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24311C-CAB8-174F-830F-BD74F384DAFC}"/>
              </a:ext>
            </a:extLst>
          </p:cNvPr>
          <p:cNvSpPr txBox="1"/>
          <p:nvPr/>
        </p:nvSpPr>
        <p:spPr>
          <a:xfrm>
            <a:off x="1932369" y="3519153"/>
            <a:ext cx="2420153" cy="492443"/>
          </a:xfrm>
          <a:prstGeom prst="rect">
            <a:avLst/>
          </a:prstGeom>
          <a:noFill/>
        </p:spPr>
        <p:txBody>
          <a:bodyPr wrap="square" rtlCol="0">
            <a:spAutoFit/>
          </a:bodyPr>
          <a:lstStyle/>
          <a:p>
            <a:pPr algn="ctr"/>
            <a:r>
              <a:rPr lang="en-US" sz="1400" b="1" dirty="0"/>
              <a:t>Carolina </a:t>
            </a:r>
            <a:r>
              <a:rPr lang="en-US" sz="1400" b="1" dirty="0" err="1"/>
              <a:t>Behe</a:t>
            </a:r>
            <a:br>
              <a:rPr lang="en-US" sz="1200" dirty="0"/>
            </a:br>
            <a:r>
              <a:rPr lang="en-US" sz="1200" dirty="0"/>
              <a:t>Inuit Circumpolar Council Alaska</a:t>
            </a:r>
          </a:p>
        </p:txBody>
      </p:sp>
      <p:sp>
        <p:nvSpPr>
          <p:cNvPr id="14" name="TextBox 13">
            <a:extLst>
              <a:ext uri="{FF2B5EF4-FFF2-40B4-BE49-F238E27FC236}">
                <a16:creationId xmlns:a16="http://schemas.microsoft.com/office/drawing/2014/main" id="{C83AAEC2-D118-8342-B5CB-CF12545548EC}"/>
              </a:ext>
            </a:extLst>
          </p:cNvPr>
          <p:cNvSpPr txBox="1"/>
          <p:nvPr/>
        </p:nvSpPr>
        <p:spPr>
          <a:xfrm>
            <a:off x="5308289" y="3531076"/>
            <a:ext cx="1815114" cy="492443"/>
          </a:xfrm>
          <a:prstGeom prst="rect">
            <a:avLst/>
          </a:prstGeom>
          <a:noFill/>
        </p:spPr>
        <p:txBody>
          <a:bodyPr wrap="square" rtlCol="0">
            <a:spAutoFit/>
          </a:bodyPr>
          <a:lstStyle/>
          <a:p>
            <a:pPr algn="ctr"/>
            <a:r>
              <a:rPr lang="en-US" sz="1400" b="1" dirty="0" err="1"/>
              <a:t>Nikoosh</a:t>
            </a:r>
            <a:r>
              <a:rPr lang="en-US" sz="1400" b="1" dirty="0"/>
              <a:t> Carlo</a:t>
            </a:r>
            <a:r>
              <a:rPr lang="en-US" sz="1200" dirty="0"/>
              <a:t> </a:t>
            </a:r>
            <a:br>
              <a:rPr lang="en-US" sz="1200" dirty="0"/>
            </a:br>
            <a:r>
              <a:rPr lang="en-US" sz="1200" dirty="0"/>
              <a:t>CNC North Consulting</a:t>
            </a:r>
          </a:p>
        </p:txBody>
      </p:sp>
      <p:sp>
        <p:nvSpPr>
          <p:cNvPr id="15" name="TextBox 14">
            <a:extLst>
              <a:ext uri="{FF2B5EF4-FFF2-40B4-BE49-F238E27FC236}">
                <a16:creationId xmlns:a16="http://schemas.microsoft.com/office/drawing/2014/main" id="{48E5366E-1731-1846-888D-073CCA64BE9A}"/>
              </a:ext>
            </a:extLst>
          </p:cNvPr>
          <p:cNvSpPr txBox="1"/>
          <p:nvPr/>
        </p:nvSpPr>
        <p:spPr>
          <a:xfrm>
            <a:off x="8287780" y="3531076"/>
            <a:ext cx="1815114" cy="492443"/>
          </a:xfrm>
          <a:prstGeom prst="rect">
            <a:avLst/>
          </a:prstGeom>
          <a:noFill/>
        </p:spPr>
        <p:txBody>
          <a:bodyPr wrap="square" rtlCol="0">
            <a:spAutoFit/>
          </a:bodyPr>
          <a:lstStyle/>
          <a:p>
            <a:pPr algn="ctr"/>
            <a:r>
              <a:rPr lang="en-US" sz="1400" b="1" dirty="0" err="1"/>
              <a:t>Raychelle</a:t>
            </a:r>
            <a:r>
              <a:rPr lang="en-US" sz="1400" b="1" dirty="0"/>
              <a:t> Daniel</a:t>
            </a:r>
            <a:r>
              <a:rPr lang="en-US" sz="1200" dirty="0"/>
              <a:t> </a:t>
            </a:r>
            <a:br>
              <a:rPr lang="en-US" sz="1200" dirty="0"/>
            </a:br>
            <a:r>
              <a:rPr lang="en-US" sz="1200" dirty="0"/>
              <a:t>Pew Charitable Trusts</a:t>
            </a:r>
          </a:p>
        </p:txBody>
      </p:sp>
      <p:sp>
        <p:nvSpPr>
          <p:cNvPr id="16" name="TextBox 15">
            <a:extLst>
              <a:ext uri="{FF2B5EF4-FFF2-40B4-BE49-F238E27FC236}">
                <a16:creationId xmlns:a16="http://schemas.microsoft.com/office/drawing/2014/main" id="{E1097E04-92C0-4D42-BE85-CD4B41B1DCB2}"/>
              </a:ext>
            </a:extLst>
          </p:cNvPr>
          <p:cNvSpPr txBox="1"/>
          <p:nvPr/>
        </p:nvSpPr>
        <p:spPr>
          <a:xfrm>
            <a:off x="542256" y="5891946"/>
            <a:ext cx="2420153" cy="492443"/>
          </a:xfrm>
          <a:prstGeom prst="rect">
            <a:avLst/>
          </a:prstGeom>
          <a:noFill/>
        </p:spPr>
        <p:txBody>
          <a:bodyPr wrap="square" rtlCol="0">
            <a:spAutoFit/>
          </a:bodyPr>
          <a:lstStyle/>
          <a:p>
            <a:pPr algn="ctr"/>
            <a:r>
              <a:rPr lang="en-US" sz="1400" b="1" dirty="0" err="1"/>
              <a:t>Kaare</a:t>
            </a:r>
            <a:r>
              <a:rPr lang="en-US" sz="1400" b="1" dirty="0"/>
              <a:t> </a:t>
            </a:r>
            <a:r>
              <a:rPr lang="en-US" sz="1400" b="1" dirty="0" err="1"/>
              <a:t>Sikuaq</a:t>
            </a:r>
            <a:r>
              <a:rPr lang="en-US" sz="1400" b="1" dirty="0"/>
              <a:t> Erickson</a:t>
            </a:r>
            <a:br>
              <a:rPr lang="en-US" sz="1200" dirty="0"/>
            </a:br>
            <a:r>
              <a:rPr lang="en-US" sz="1200" dirty="0"/>
              <a:t>UIC Science</a:t>
            </a:r>
          </a:p>
        </p:txBody>
      </p:sp>
      <p:sp>
        <p:nvSpPr>
          <p:cNvPr id="17" name="TextBox 16">
            <a:extLst>
              <a:ext uri="{FF2B5EF4-FFF2-40B4-BE49-F238E27FC236}">
                <a16:creationId xmlns:a16="http://schemas.microsoft.com/office/drawing/2014/main" id="{FF2E19BB-C906-114C-9B5A-ED43BF3BFDF7}"/>
              </a:ext>
            </a:extLst>
          </p:cNvPr>
          <p:cNvSpPr txBox="1"/>
          <p:nvPr/>
        </p:nvSpPr>
        <p:spPr>
          <a:xfrm>
            <a:off x="3469069" y="5891946"/>
            <a:ext cx="2420153" cy="492443"/>
          </a:xfrm>
          <a:prstGeom prst="rect">
            <a:avLst/>
          </a:prstGeom>
          <a:noFill/>
        </p:spPr>
        <p:txBody>
          <a:bodyPr wrap="square" rtlCol="0">
            <a:spAutoFit/>
          </a:bodyPr>
          <a:lstStyle/>
          <a:p>
            <a:pPr algn="ctr"/>
            <a:r>
              <a:rPr lang="en-US" sz="1400" b="1" dirty="0" err="1"/>
              <a:t>Nagruk</a:t>
            </a:r>
            <a:r>
              <a:rPr lang="en-US" sz="1400" b="1" dirty="0"/>
              <a:t> </a:t>
            </a:r>
            <a:r>
              <a:rPr lang="en-US" sz="1400" b="1" dirty="0" err="1"/>
              <a:t>Harcharek</a:t>
            </a:r>
            <a:br>
              <a:rPr lang="en-US" sz="1200" dirty="0"/>
            </a:br>
            <a:r>
              <a:rPr lang="en-US" sz="1200" dirty="0"/>
              <a:t>UIC Science</a:t>
            </a:r>
          </a:p>
        </p:txBody>
      </p:sp>
      <p:sp>
        <p:nvSpPr>
          <p:cNvPr id="18" name="TextBox 17">
            <a:extLst>
              <a:ext uri="{FF2B5EF4-FFF2-40B4-BE49-F238E27FC236}">
                <a16:creationId xmlns:a16="http://schemas.microsoft.com/office/drawing/2014/main" id="{B9C9D528-7E0E-1547-8306-A98D1C8F4E4C}"/>
              </a:ext>
            </a:extLst>
          </p:cNvPr>
          <p:cNvSpPr txBox="1"/>
          <p:nvPr/>
        </p:nvSpPr>
        <p:spPr>
          <a:xfrm>
            <a:off x="6448560" y="5873213"/>
            <a:ext cx="2420153" cy="492443"/>
          </a:xfrm>
          <a:prstGeom prst="rect">
            <a:avLst/>
          </a:prstGeom>
          <a:noFill/>
        </p:spPr>
        <p:txBody>
          <a:bodyPr wrap="square" rtlCol="0">
            <a:spAutoFit/>
          </a:bodyPr>
          <a:lstStyle/>
          <a:p>
            <a:pPr algn="ctr"/>
            <a:r>
              <a:rPr lang="en-US" sz="1400" b="1" dirty="0"/>
              <a:t>Brenden Raymond-</a:t>
            </a:r>
            <a:r>
              <a:rPr lang="en-US" sz="1400" b="1" dirty="0" err="1"/>
              <a:t>Yakoubian</a:t>
            </a:r>
            <a:br>
              <a:rPr lang="en-US" sz="1200" dirty="0"/>
            </a:br>
            <a:r>
              <a:rPr lang="en-US" sz="1200" dirty="0" err="1"/>
              <a:t>Sandhill.Culture.Craft</a:t>
            </a:r>
            <a:endParaRPr lang="en-US" sz="1200" dirty="0"/>
          </a:p>
        </p:txBody>
      </p:sp>
      <p:sp>
        <p:nvSpPr>
          <p:cNvPr id="19" name="TextBox 18">
            <a:extLst>
              <a:ext uri="{FF2B5EF4-FFF2-40B4-BE49-F238E27FC236}">
                <a16:creationId xmlns:a16="http://schemas.microsoft.com/office/drawing/2014/main" id="{BA6ED48D-6B33-9F49-B74B-1D2EF4345BFC}"/>
              </a:ext>
            </a:extLst>
          </p:cNvPr>
          <p:cNvSpPr txBox="1"/>
          <p:nvPr/>
        </p:nvSpPr>
        <p:spPr>
          <a:xfrm>
            <a:off x="9229591" y="5877233"/>
            <a:ext cx="2420153" cy="492443"/>
          </a:xfrm>
          <a:prstGeom prst="rect">
            <a:avLst/>
          </a:prstGeom>
          <a:noFill/>
        </p:spPr>
        <p:txBody>
          <a:bodyPr wrap="square" rtlCol="0">
            <a:spAutoFit/>
          </a:bodyPr>
          <a:lstStyle/>
          <a:p>
            <a:pPr algn="ctr"/>
            <a:r>
              <a:rPr lang="en-US" sz="1400" b="1" dirty="0"/>
              <a:t>Julie Raymond-</a:t>
            </a:r>
            <a:r>
              <a:rPr lang="en-US" sz="1400" b="1" dirty="0" err="1"/>
              <a:t>Yakoubian</a:t>
            </a:r>
            <a:br>
              <a:rPr lang="en-US" sz="1200" dirty="0"/>
            </a:br>
            <a:r>
              <a:rPr lang="en-US" sz="1200" dirty="0" err="1"/>
              <a:t>Kawerak</a:t>
            </a:r>
            <a:r>
              <a:rPr lang="en-US" sz="1200" dirty="0"/>
              <a:t>, Inc.</a:t>
            </a:r>
          </a:p>
        </p:txBody>
      </p:sp>
    </p:spTree>
    <p:extLst>
      <p:ext uri="{BB962C8B-B14F-4D97-AF65-F5344CB8AC3E}">
        <p14:creationId xmlns:p14="http://schemas.microsoft.com/office/powerpoint/2010/main" val="158431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1.2: Enhancing Collaboration Capacity</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fontScale="92500" lnSpcReduction="10000"/>
          </a:bodyPr>
          <a:lstStyle/>
          <a:p>
            <a:pPr marL="0" indent="0" fontAlgn="base">
              <a:buNone/>
            </a:pPr>
            <a:r>
              <a:rPr lang="en-US" b="1" dirty="0"/>
              <a:t>Desired Outcomes: </a:t>
            </a:r>
            <a:endParaRPr lang="en-US" b="0" dirty="0">
              <a:effectLst/>
            </a:endParaRPr>
          </a:p>
          <a:p>
            <a:pPr lvl="1" fontAlgn="base"/>
            <a:r>
              <a:rPr lang="en-US" dirty="0"/>
              <a:t>Key discussion points from each break-out are captured by the group facilitator or a designated note-taker in a </a:t>
            </a:r>
            <a:r>
              <a:rPr lang="en-US" u="sng" dirty="0">
                <a:hlinkClick r:id="rId2"/>
              </a:rPr>
              <a:t>shared Google doc</a:t>
            </a:r>
            <a:r>
              <a:rPr lang="en-US" dirty="0"/>
              <a:t>. </a:t>
            </a:r>
          </a:p>
          <a:p>
            <a:pPr lvl="1" fontAlgn="base"/>
            <a:r>
              <a:rPr lang="en-US" dirty="0"/>
              <a:t>Discussion highlights are synthesized by the break-out group rapporteur and shared during 3-minute presentations during the Session 1.3 plenary. </a:t>
            </a:r>
            <a:br>
              <a:rPr lang="en-US" dirty="0"/>
            </a:br>
            <a:endParaRPr lang="en-US" dirty="0"/>
          </a:p>
        </p:txBody>
      </p:sp>
      <p:sp>
        <p:nvSpPr>
          <p:cNvPr id="10" name="TextBox 9">
            <a:extLst>
              <a:ext uri="{FF2B5EF4-FFF2-40B4-BE49-F238E27FC236}">
                <a16:creationId xmlns:a16="http://schemas.microsoft.com/office/drawing/2014/main" id="{356C2FD5-106E-BF41-A072-1A2C84E22BF0}"/>
              </a:ext>
            </a:extLst>
          </p:cNvPr>
          <p:cNvSpPr txBox="1"/>
          <p:nvPr/>
        </p:nvSpPr>
        <p:spPr>
          <a:xfrm>
            <a:off x="609600" y="4667925"/>
            <a:ext cx="11430000" cy="1477328"/>
          </a:xfrm>
          <a:prstGeom prst="rect">
            <a:avLst/>
          </a:prstGeom>
          <a:noFill/>
        </p:spPr>
        <p:txBody>
          <a:bodyPr wrap="square" rtlCol="0">
            <a:spAutoFit/>
          </a:bodyPr>
          <a:lstStyle/>
          <a:p>
            <a:pPr fontAlgn="base"/>
            <a:r>
              <a:rPr lang="en-US" b="1" dirty="0"/>
              <a:t>Notes: </a:t>
            </a:r>
            <a:endParaRPr lang="en-US" dirty="0"/>
          </a:p>
          <a:p>
            <a:pPr marL="742950" lvl="1" indent="-285750" fontAlgn="base">
              <a:buFont typeface="Arial" panose="020B0604020202020204" pitchFamily="34" charset="0"/>
              <a:buChar char="•"/>
            </a:pPr>
            <a:r>
              <a:rPr lang="en-US" dirty="0"/>
              <a:t>See the Session 1.2 Break-Out Session Guidance in your program book (</a:t>
            </a:r>
            <a:r>
              <a:rPr lang="en-US" dirty="0" err="1"/>
              <a:t>pg</a:t>
            </a:r>
            <a:r>
              <a:rPr lang="en-US" dirty="0"/>
              <a:t> 25)</a:t>
            </a:r>
          </a:p>
          <a:p>
            <a:pPr marL="742950" lvl="1" indent="-285750" fontAlgn="base">
              <a:buFont typeface="Arial" panose="020B0604020202020204" pitchFamily="34" charset="0"/>
              <a:buChar char="•"/>
            </a:pPr>
            <a:r>
              <a:rPr lang="en-US" dirty="0"/>
              <a:t>A facilitator has been assigned to assist you in this discussion</a:t>
            </a:r>
          </a:p>
          <a:p>
            <a:pPr marL="742950" lvl="1" indent="-285750" fontAlgn="base">
              <a:buFont typeface="Arial" panose="020B0604020202020204" pitchFamily="34" charset="0"/>
              <a:buChar char="•"/>
            </a:pPr>
            <a:r>
              <a:rPr lang="en-US" dirty="0"/>
              <a:t>Group rapporteurs will be responsible for a 3-minute report outs during the Session 1.3 plenary</a:t>
            </a:r>
          </a:p>
          <a:p>
            <a:pPr marL="742950" lvl="1" indent="-285750" fontAlgn="base">
              <a:buFont typeface="Arial" panose="020B0604020202020204" pitchFamily="34" charset="0"/>
              <a:buChar char="•"/>
            </a:pPr>
            <a:r>
              <a:rPr lang="en-US" dirty="0"/>
              <a:t>The host will send time reminders &amp; bring you back to the main meeting room automatically at 3:25pm ET</a:t>
            </a:r>
          </a:p>
        </p:txBody>
      </p:sp>
      <p:pic>
        <p:nvPicPr>
          <p:cNvPr id="4" name="Picture 3">
            <a:extLst>
              <a:ext uri="{FF2B5EF4-FFF2-40B4-BE49-F238E27FC236}">
                <a16:creationId xmlns:a16="http://schemas.microsoft.com/office/drawing/2014/main" id="{AE5C00E1-3197-FE49-88B6-0B6ADDA12FAD}"/>
              </a:ext>
            </a:extLst>
          </p:cNvPr>
          <p:cNvPicPr>
            <a:picLocks noChangeAspect="1"/>
          </p:cNvPicPr>
          <p:nvPr/>
        </p:nvPicPr>
        <p:blipFill>
          <a:blip r:embed="rId3"/>
          <a:stretch>
            <a:fillRect/>
          </a:stretch>
        </p:blipFill>
        <p:spPr>
          <a:xfrm>
            <a:off x="838200" y="1391781"/>
            <a:ext cx="3302000" cy="3213100"/>
          </a:xfrm>
          <a:prstGeom prst="rect">
            <a:avLst/>
          </a:prstGeom>
        </p:spPr>
      </p:pic>
    </p:spTree>
    <p:extLst>
      <p:ext uri="{BB962C8B-B14F-4D97-AF65-F5344CB8AC3E}">
        <p14:creationId xmlns:p14="http://schemas.microsoft.com/office/powerpoint/2010/main" val="1573272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BREAK-OUT IN PROGRESS: Enhancing Collaboration Capacity</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
        <p:nvSpPr>
          <p:cNvPr id="4" name="Content Placeholder 2">
            <a:extLst>
              <a:ext uri="{FF2B5EF4-FFF2-40B4-BE49-F238E27FC236}">
                <a16:creationId xmlns:a16="http://schemas.microsoft.com/office/drawing/2014/main" id="{35A8A5DF-9C7C-8945-8FED-03AF8483AFD1}"/>
              </a:ext>
            </a:extLst>
          </p:cNvPr>
          <p:cNvSpPr txBox="1">
            <a:spLocks/>
          </p:cNvSpPr>
          <p:nvPr/>
        </p:nvSpPr>
        <p:spPr>
          <a:xfrm>
            <a:off x="0" y="6185041"/>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algn="ctr" fontAlgn="base"/>
            <a:r>
              <a:rPr lang="en-US" sz="2400" b="1" dirty="0">
                <a:solidFill>
                  <a:schemeClr val="tx1"/>
                </a:solidFill>
              </a:rPr>
              <a:t>See the Session 1.2 Break-Out Session Guidance in your Program Book (</a:t>
            </a:r>
            <a:r>
              <a:rPr lang="en-US" sz="2400" b="1" dirty="0" err="1">
                <a:solidFill>
                  <a:schemeClr val="tx1"/>
                </a:solidFill>
              </a:rPr>
              <a:t>Pg</a:t>
            </a:r>
            <a:r>
              <a:rPr lang="en-US" sz="2400" b="1" dirty="0">
                <a:solidFill>
                  <a:schemeClr val="tx1"/>
                </a:solidFill>
              </a:rPr>
              <a:t> 25)</a:t>
            </a:r>
          </a:p>
        </p:txBody>
      </p:sp>
    </p:spTree>
    <p:extLst>
      <p:ext uri="{BB962C8B-B14F-4D97-AF65-F5344CB8AC3E}">
        <p14:creationId xmlns:p14="http://schemas.microsoft.com/office/powerpoint/2010/main" val="6589731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1.2: Enhancing Collaboration Capacity</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fontScale="92500" lnSpcReduction="10000"/>
          </a:bodyPr>
          <a:lstStyle/>
          <a:p>
            <a:pPr marL="0" indent="0" fontAlgn="base">
              <a:buNone/>
            </a:pPr>
            <a:r>
              <a:rPr lang="en-US" b="1" dirty="0"/>
              <a:t>Desired Outcomes: </a:t>
            </a:r>
            <a:endParaRPr lang="en-US" b="0" dirty="0">
              <a:effectLst/>
            </a:endParaRPr>
          </a:p>
          <a:p>
            <a:pPr lvl="1" fontAlgn="base"/>
            <a:r>
              <a:rPr lang="en-US" dirty="0"/>
              <a:t>Key discussion points from each break-out are captured by the group facilitator or a designated note-taker in a </a:t>
            </a:r>
            <a:r>
              <a:rPr lang="en-US" u="sng" dirty="0">
                <a:hlinkClick r:id="rId3"/>
              </a:rPr>
              <a:t>shared Google doc</a:t>
            </a:r>
            <a:r>
              <a:rPr lang="en-US" dirty="0"/>
              <a:t>. </a:t>
            </a:r>
          </a:p>
          <a:p>
            <a:pPr lvl="1" fontAlgn="base"/>
            <a:r>
              <a:rPr lang="en-US" dirty="0"/>
              <a:t>Discussion highlights are synthesized by the break-out group rapporteur and shared during 3-minute presentations during the Session 1.3 plenary. </a:t>
            </a:r>
            <a:br>
              <a:rPr lang="en-US" dirty="0"/>
            </a:br>
            <a:endParaRPr lang="en-US" dirty="0"/>
          </a:p>
        </p:txBody>
      </p:sp>
      <p:pic>
        <p:nvPicPr>
          <p:cNvPr id="4" name="Picture 3">
            <a:extLst>
              <a:ext uri="{FF2B5EF4-FFF2-40B4-BE49-F238E27FC236}">
                <a16:creationId xmlns:a16="http://schemas.microsoft.com/office/drawing/2014/main" id="{AE5C00E1-3197-FE49-88B6-0B6ADDA12FAD}"/>
              </a:ext>
            </a:extLst>
          </p:cNvPr>
          <p:cNvPicPr>
            <a:picLocks noChangeAspect="1"/>
          </p:cNvPicPr>
          <p:nvPr/>
        </p:nvPicPr>
        <p:blipFill>
          <a:blip r:embed="rId4"/>
          <a:stretch>
            <a:fillRect/>
          </a:stretch>
        </p:blipFill>
        <p:spPr>
          <a:xfrm>
            <a:off x="838200" y="1391781"/>
            <a:ext cx="3302000" cy="3213100"/>
          </a:xfrm>
          <a:prstGeom prst="rect">
            <a:avLst/>
          </a:prstGeom>
        </p:spPr>
      </p:pic>
      <p:sp>
        <p:nvSpPr>
          <p:cNvPr id="6" name="Content Placeholder 4">
            <a:extLst>
              <a:ext uri="{FF2B5EF4-FFF2-40B4-BE49-F238E27FC236}">
                <a16:creationId xmlns:a16="http://schemas.microsoft.com/office/drawing/2014/main" id="{70CDAC75-8830-CA4F-9F6D-0E5DC301C5D1}"/>
              </a:ext>
            </a:extLst>
          </p:cNvPr>
          <p:cNvSpPr txBox="1">
            <a:spLocks/>
          </p:cNvSpPr>
          <p:nvPr/>
        </p:nvSpPr>
        <p:spPr>
          <a:xfrm>
            <a:off x="0" y="5130800"/>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4400" b="1" dirty="0">
                <a:latin typeface="Gruppo" panose="02000604060000020004" pitchFamily="2" charset="77"/>
              </a:rPr>
              <a:t>BREAK-OUT SESSION WRAP-UP</a:t>
            </a:r>
            <a:br>
              <a:rPr lang="en-US" dirty="0"/>
            </a:br>
            <a:endParaRPr lang="en-US" dirty="0"/>
          </a:p>
        </p:txBody>
      </p:sp>
    </p:spTree>
    <p:extLst>
      <p:ext uri="{BB962C8B-B14F-4D97-AF65-F5344CB8AC3E}">
        <p14:creationId xmlns:p14="http://schemas.microsoft.com/office/powerpoint/2010/main" val="2807016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189301" y="2195389"/>
            <a:ext cx="11790430" cy="2852737"/>
          </a:xfrm>
        </p:spPr>
        <p:txBody>
          <a:bodyPr>
            <a:normAutofit fontScale="90000"/>
          </a:bodyPr>
          <a:lstStyle/>
          <a:p>
            <a:pPr algn="ctr"/>
            <a:r>
              <a:rPr lang="en-US" sz="5400" dirty="0">
                <a:latin typeface="Gruppo" panose="02000604060000020004" pitchFamily="2" charset="77"/>
              </a:rPr>
              <a:t>The Navigating the New Arctic (NNA) </a:t>
            </a:r>
            <a:br>
              <a:rPr lang="en-US" sz="5400" dirty="0">
                <a:latin typeface="Gruppo" panose="02000604060000020004" pitchFamily="2" charset="77"/>
              </a:rPr>
            </a:br>
            <a:r>
              <a:rPr lang="en-US" sz="5400" dirty="0">
                <a:latin typeface="Gruppo" panose="02000604060000020004" pitchFamily="2" charset="77"/>
              </a:rPr>
              <a:t>Investigators Meeting</a:t>
            </a:r>
            <a:br>
              <a:rPr lang="en-US" sz="5400" dirty="0">
                <a:latin typeface="Gruppo" panose="02000604060000020004" pitchFamily="2" charset="77"/>
              </a:rPr>
            </a:br>
            <a:r>
              <a:rPr lang="en-US" sz="5400" dirty="0">
                <a:latin typeface="Gruppo" panose="02000604060000020004" pitchFamily="2" charset="77"/>
              </a:rPr>
              <a:t>will be taking a break from 3:30-4:00pm ET</a:t>
            </a: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0" y="5668962"/>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reconvene at 12pm AK/ 1pm PT/ 2pm MT/3pm CT/ 4pm ET</a:t>
            </a:r>
          </a:p>
        </p:txBody>
      </p:sp>
    </p:spTree>
    <p:extLst>
      <p:ext uri="{BB962C8B-B14F-4D97-AF65-F5344CB8AC3E}">
        <p14:creationId xmlns:p14="http://schemas.microsoft.com/office/powerpoint/2010/main" val="554332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Session 1.3: Report Outs &amp; Plenary Discussion</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Tree>
    <p:extLst>
      <p:ext uri="{BB962C8B-B14F-4D97-AF65-F5344CB8AC3E}">
        <p14:creationId xmlns:p14="http://schemas.microsoft.com/office/powerpoint/2010/main" val="2813705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1.3: Report Outs and Plenary Discussion</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3651601" y="1834034"/>
            <a:ext cx="8061979" cy="3959563"/>
          </a:xfrm>
        </p:spPr>
        <p:txBody>
          <a:bodyPr>
            <a:normAutofit fontScale="92500" lnSpcReduction="20000"/>
          </a:bodyPr>
          <a:lstStyle/>
          <a:p>
            <a:pPr marL="0" indent="0" fontAlgn="base">
              <a:buNone/>
            </a:pPr>
            <a:r>
              <a:rPr lang="en-US" b="1" dirty="0"/>
              <a:t>Desired Outcome: </a:t>
            </a:r>
            <a:endParaRPr lang="en-US" dirty="0"/>
          </a:p>
          <a:p>
            <a:pPr lvl="1" fontAlgn="base"/>
            <a:r>
              <a:rPr lang="en-US" dirty="0"/>
              <a:t>Breakout group rapporteurs share 3-minute presentations of key insights from their discussions. </a:t>
            </a:r>
            <a:br>
              <a:rPr lang="en-US" dirty="0"/>
            </a:br>
            <a:endParaRPr lang="en-US" dirty="0"/>
          </a:p>
          <a:p>
            <a:pPr marL="0" indent="0" fontAlgn="base">
              <a:buNone/>
            </a:pPr>
            <a:r>
              <a:rPr lang="en-US" b="1" dirty="0"/>
              <a:t>Report Out Process: </a:t>
            </a:r>
            <a:endParaRPr lang="en-US" dirty="0"/>
          </a:p>
          <a:p>
            <a:pPr lvl="1" fontAlgn="base"/>
            <a:r>
              <a:rPr lang="en-US" dirty="0"/>
              <a:t>Facilitator will invite each rapporteur to take 3 minutes to share key insights</a:t>
            </a:r>
          </a:p>
          <a:p>
            <a:pPr lvl="1" fontAlgn="base"/>
            <a:r>
              <a:rPr lang="en-US" dirty="0"/>
              <a:t>Rapporteurs should switch on their video and unmute their mic</a:t>
            </a:r>
          </a:p>
          <a:p>
            <a:pPr marL="457200" lvl="1" indent="0" fontAlgn="base">
              <a:buNone/>
            </a:pPr>
            <a:r>
              <a:rPr lang="en-US" dirty="0"/>
              <a:t>    when their breakout room number is named  </a:t>
            </a:r>
          </a:p>
          <a:p>
            <a:pPr lvl="1" fontAlgn="base"/>
            <a:r>
              <a:rPr lang="en-US" dirty="0"/>
              <a:t>Rapporteurs from the ‘Community’ group discussions in order of their breakout group number will be invited to share </a:t>
            </a:r>
          </a:p>
          <a:p>
            <a:pPr lvl="1" fontAlgn="base"/>
            <a:r>
              <a:rPr lang="en-US" dirty="0"/>
              <a:t>Rapporteurs from the ‘Convergence’ group discussions in order of their breakout group number will be invited to share</a:t>
            </a:r>
          </a:p>
          <a:p>
            <a:pPr lvl="1" fontAlgn="base"/>
            <a:endParaRPr lang="en-US" dirty="0"/>
          </a:p>
        </p:txBody>
      </p:sp>
      <p:pic>
        <p:nvPicPr>
          <p:cNvPr id="4" name="Picture 3">
            <a:extLst>
              <a:ext uri="{FF2B5EF4-FFF2-40B4-BE49-F238E27FC236}">
                <a16:creationId xmlns:a16="http://schemas.microsoft.com/office/drawing/2014/main" id="{AE5C00E1-3197-FE49-88B6-0B6ADDA12FAD}"/>
              </a:ext>
            </a:extLst>
          </p:cNvPr>
          <p:cNvPicPr>
            <a:picLocks noChangeAspect="1"/>
          </p:cNvPicPr>
          <p:nvPr/>
        </p:nvPicPr>
        <p:blipFill>
          <a:blip r:embed="rId3"/>
          <a:stretch>
            <a:fillRect/>
          </a:stretch>
        </p:blipFill>
        <p:spPr>
          <a:xfrm>
            <a:off x="349601" y="1064403"/>
            <a:ext cx="3302000" cy="3213100"/>
          </a:xfrm>
          <a:prstGeom prst="rect">
            <a:avLst/>
          </a:prstGeom>
        </p:spPr>
      </p:pic>
      <p:sp>
        <p:nvSpPr>
          <p:cNvPr id="6" name="Content Placeholder 4">
            <a:extLst>
              <a:ext uri="{FF2B5EF4-FFF2-40B4-BE49-F238E27FC236}">
                <a16:creationId xmlns:a16="http://schemas.microsoft.com/office/drawing/2014/main" id="{70CDAC75-8830-CA4F-9F6D-0E5DC301C5D1}"/>
              </a:ext>
            </a:extLst>
          </p:cNvPr>
          <p:cNvSpPr txBox="1">
            <a:spLocks/>
          </p:cNvSpPr>
          <p:nvPr/>
        </p:nvSpPr>
        <p:spPr>
          <a:xfrm>
            <a:off x="0" y="5992812"/>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br>
              <a:rPr lang="en-US" dirty="0"/>
            </a:br>
            <a:endParaRPr lang="en-US" dirty="0"/>
          </a:p>
        </p:txBody>
      </p:sp>
    </p:spTree>
    <p:extLst>
      <p:ext uri="{BB962C8B-B14F-4D97-AF65-F5344CB8AC3E}">
        <p14:creationId xmlns:p14="http://schemas.microsoft.com/office/powerpoint/2010/main" val="4221677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AD782-34B2-134F-8FA5-9A763B76EC15}"/>
              </a:ext>
            </a:extLst>
          </p:cNvPr>
          <p:cNvSpPr>
            <a:spLocks noGrp="1"/>
          </p:cNvSpPr>
          <p:nvPr>
            <p:ph type="body" idx="1"/>
          </p:nvPr>
        </p:nvSpPr>
        <p:spPr>
          <a:xfrm>
            <a:off x="836612" y="919162"/>
            <a:ext cx="5157787" cy="583067"/>
          </a:xfrm>
        </p:spPr>
        <p:txBody>
          <a:bodyPr/>
          <a:lstStyle/>
          <a:p>
            <a:r>
              <a:rPr lang="en-US" dirty="0"/>
              <a:t>Community Rapporteurs: </a:t>
            </a:r>
          </a:p>
        </p:txBody>
      </p:sp>
      <p:sp>
        <p:nvSpPr>
          <p:cNvPr id="4" name="Content Placeholder 3">
            <a:extLst>
              <a:ext uri="{FF2B5EF4-FFF2-40B4-BE49-F238E27FC236}">
                <a16:creationId xmlns:a16="http://schemas.microsoft.com/office/drawing/2014/main" id="{AC6EDF61-EC0B-B04C-A15E-6213923B13C4}"/>
              </a:ext>
            </a:extLst>
          </p:cNvPr>
          <p:cNvSpPr>
            <a:spLocks noGrp="1"/>
          </p:cNvSpPr>
          <p:nvPr>
            <p:ph sz="half" idx="2"/>
          </p:nvPr>
        </p:nvSpPr>
        <p:spPr>
          <a:xfrm>
            <a:off x="836611" y="1586706"/>
            <a:ext cx="5157787" cy="4765108"/>
          </a:xfrm>
        </p:spPr>
        <p:txBody>
          <a:bodyPr>
            <a:normAutofit/>
          </a:bodyPr>
          <a:lstStyle/>
          <a:p>
            <a:r>
              <a:rPr lang="en-US" dirty="0"/>
              <a:t>Group # 1: Ming Xiao</a:t>
            </a:r>
          </a:p>
          <a:p>
            <a:r>
              <a:rPr lang="en-US" dirty="0"/>
              <a:t>Group # 5: Julie Brigham-</a:t>
            </a:r>
            <a:r>
              <a:rPr lang="en-US" dirty="0" err="1"/>
              <a:t>Grette</a:t>
            </a:r>
            <a:endParaRPr lang="en-US" dirty="0"/>
          </a:p>
          <a:p>
            <a:r>
              <a:rPr lang="en-US" dirty="0"/>
              <a:t>Group #11: Andy Mahoney</a:t>
            </a:r>
          </a:p>
          <a:p>
            <a:r>
              <a:rPr lang="en-US" dirty="0"/>
              <a:t>Group #12: Jana Peirce</a:t>
            </a:r>
          </a:p>
          <a:p>
            <a:r>
              <a:rPr lang="en-US" dirty="0"/>
              <a:t>Group #14: Melissa Chipman</a:t>
            </a:r>
          </a:p>
          <a:p>
            <a:r>
              <a:rPr lang="en-US" dirty="0"/>
              <a:t>Group #16: Don Anderson</a:t>
            </a:r>
          </a:p>
          <a:p>
            <a:r>
              <a:rPr lang="en-US" dirty="0"/>
              <a:t>Group #17: Courtney Carothers</a:t>
            </a:r>
          </a:p>
          <a:p>
            <a:pPr marL="0" indent="0">
              <a:buNone/>
            </a:pPr>
            <a:endParaRPr lang="en-US" sz="4400" dirty="0"/>
          </a:p>
          <a:p>
            <a:endParaRPr lang="en-US" dirty="0"/>
          </a:p>
        </p:txBody>
      </p:sp>
      <p:sp>
        <p:nvSpPr>
          <p:cNvPr id="5" name="Text Placeholder 4">
            <a:extLst>
              <a:ext uri="{FF2B5EF4-FFF2-40B4-BE49-F238E27FC236}">
                <a16:creationId xmlns:a16="http://schemas.microsoft.com/office/drawing/2014/main" id="{EC92C6DF-9E71-E645-881F-87FAB52FADB2}"/>
              </a:ext>
            </a:extLst>
          </p:cNvPr>
          <p:cNvSpPr>
            <a:spLocks noGrp="1"/>
          </p:cNvSpPr>
          <p:nvPr>
            <p:ph type="body" sz="quarter" idx="3"/>
          </p:nvPr>
        </p:nvSpPr>
        <p:spPr>
          <a:xfrm>
            <a:off x="6096000" y="919162"/>
            <a:ext cx="5183188" cy="583067"/>
          </a:xfrm>
        </p:spPr>
        <p:txBody>
          <a:bodyPr/>
          <a:lstStyle/>
          <a:p>
            <a:r>
              <a:rPr lang="en-US" dirty="0"/>
              <a:t>Convergence Rapporteurs</a:t>
            </a:r>
          </a:p>
        </p:txBody>
      </p:sp>
      <p:sp>
        <p:nvSpPr>
          <p:cNvPr id="7" name="Title 1">
            <a:extLst>
              <a:ext uri="{FF2B5EF4-FFF2-40B4-BE49-F238E27FC236}">
                <a16:creationId xmlns:a16="http://schemas.microsoft.com/office/drawing/2014/main" id="{965A0F02-6362-514A-8F91-BB99F21A6516}"/>
              </a:ext>
            </a:extLst>
          </p:cNvPr>
          <p:cNvSpPr>
            <a:spLocks noGrp="1"/>
          </p:cNvSpPr>
          <p:nvPr>
            <p:ph type="title"/>
          </p:nvPr>
        </p:nvSpPr>
        <p:spPr>
          <a:xfrm>
            <a:off x="0" y="5555"/>
            <a:ext cx="12192000" cy="913607"/>
          </a:xfrm>
        </p:spPr>
        <p:txBody>
          <a:bodyPr>
            <a:normAutofit/>
          </a:bodyPr>
          <a:lstStyle/>
          <a:p>
            <a:pPr algn="ctr"/>
            <a:r>
              <a:rPr lang="en-US" b="1" dirty="0">
                <a:latin typeface="Gruppo" panose="02000604060000020004" pitchFamily="2" charset="77"/>
              </a:rPr>
              <a:t>Break-Out Discussion Reports</a:t>
            </a:r>
          </a:p>
        </p:txBody>
      </p:sp>
      <p:sp>
        <p:nvSpPr>
          <p:cNvPr id="10" name="Content Placeholder 3">
            <a:extLst>
              <a:ext uri="{FF2B5EF4-FFF2-40B4-BE49-F238E27FC236}">
                <a16:creationId xmlns:a16="http://schemas.microsoft.com/office/drawing/2014/main" id="{BBA8E11A-EBE9-D34A-B78F-8C7DECF131D0}"/>
              </a:ext>
            </a:extLst>
          </p:cNvPr>
          <p:cNvSpPr txBox="1">
            <a:spLocks/>
          </p:cNvSpPr>
          <p:nvPr/>
        </p:nvSpPr>
        <p:spPr>
          <a:xfrm>
            <a:off x="6108700" y="1570378"/>
            <a:ext cx="5157787" cy="4765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Group #2: Mark Serreze</a:t>
            </a:r>
          </a:p>
          <a:p>
            <a:r>
              <a:rPr lang="en-US" dirty="0"/>
              <a:t>Group #3: Andrey Petrov</a:t>
            </a:r>
          </a:p>
          <a:p>
            <a:r>
              <a:rPr lang="en-US" dirty="0"/>
              <a:t>Group #6: </a:t>
            </a:r>
            <a:r>
              <a:rPr lang="en-US" dirty="0" err="1"/>
              <a:t>Xueke</a:t>
            </a:r>
            <a:r>
              <a:rPr lang="en-US" dirty="0"/>
              <a:t> Li</a:t>
            </a:r>
          </a:p>
          <a:p>
            <a:r>
              <a:rPr lang="en-US" dirty="0"/>
              <a:t>Group #7: Ruth Varner</a:t>
            </a:r>
          </a:p>
          <a:p>
            <a:r>
              <a:rPr lang="en-US" dirty="0"/>
              <a:t>Group #15: Anne Garland</a:t>
            </a:r>
          </a:p>
          <a:p>
            <a:r>
              <a:rPr lang="en-US" dirty="0"/>
              <a:t>Group #18: Natalie </a:t>
            </a:r>
            <a:r>
              <a:rPr lang="en-US" dirty="0" err="1"/>
              <a:t>Boelman</a:t>
            </a:r>
            <a:endParaRPr lang="en-US" dirty="0"/>
          </a:p>
          <a:p>
            <a:pPr marL="0" indent="0">
              <a:buFont typeface="Arial" panose="020B0604020202020204" pitchFamily="34" charset="0"/>
              <a:buNone/>
            </a:pPr>
            <a:endParaRPr lang="en-US" sz="4400" dirty="0"/>
          </a:p>
          <a:p>
            <a:endParaRPr lang="en-US" dirty="0"/>
          </a:p>
        </p:txBody>
      </p:sp>
    </p:spTree>
    <p:extLst>
      <p:ext uri="{BB962C8B-B14F-4D97-AF65-F5344CB8AC3E}">
        <p14:creationId xmlns:p14="http://schemas.microsoft.com/office/powerpoint/2010/main" val="393772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BAD61-3ACE-D145-B787-2174E7AF5E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437" y="0"/>
            <a:ext cx="12842875" cy="8556625"/>
          </a:xfrm>
          <a:prstGeom prst="rect">
            <a:avLst/>
          </a:prstGeom>
        </p:spPr>
      </p:pic>
      <p:sp>
        <p:nvSpPr>
          <p:cNvPr id="2" name="Title 1">
            <a:extLst>
              <a:ext uri="{FF2B5EF4-FFF2-40B4-BE49-F238E27FC236}">
                <a16:creationId xmlns:a16="http://schemas.microsoft.com/office/drawing/2014/main" id="{71E16F97-13AD-E044-89DC-7285136B7F52}"/>
              </a:ext>
            </a:extLst>
          </p:cNvPr>
          <p:cNvSpPr>
            <a:spLocks noGrp="1"/>
          </p:cNvSpPr>
          <p:nvPr>
            <p:ph type="ctrTitle"/>
          </p:nvPr>
        </p:nvSpPr>
        <p:spPr>
          <a:xfrm>
            <a:off x="325438" y="29681"/>
            <a:ext cx="12192000" cy="1212949"/>
          </a:xfrm>
        </p:spPr>
        <p:txBody>
          <a:bodyPr>
            <a:noAutofit/>
          </a:bodyPr>
          <a:lstStyle/>
          <a:p>
            <a:r>
              <a:rPr lang="en-US" sz="7200" b="1" dirty="0">
                <a:latin typeface="Gruppo" panose="02000604060000020004" pitchFamily="2" charset="77"/>
              </a:rPr>
              <a:t>Navigating the New Arctic</a:t>
            </a:r>
          </a:p>
        </p:txBody>
      </p:sp>
      <p:pic>
        <p:nvPicPr>
          <p:cNvPr id="5" name="Picture 4">
            <a:extLst>
              <a:ext uri="{FF2B5EF4-FFF2-40B4-BE49-F238E27FC236}">
                <a16:creationId xmlns:a16="http://schemas.microsoft.com/office/drawing/2014/main" id="{3D6FA108-8889-7B4C-A906-659CBDD12A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840" y="5541972"/>
            <a:ext cx="1208314" cy="1214629"/>
          </a:xfrm>
          <a:prstGeom prst="rect">
            <a:avLst/>
          </a:prstGeom>
        </p:spPr>
      </p:pic>
      <p:pic>
        <p:nvPicPr>
          <p:cNvPr id="6" name="Picture 5">
            <a:extLst>
              <a:ext uri="{FF2B5EF4-FFF2-40B4-BE49-F238E27FC236}">
                <a16:creationId xmlns:a16="http://schemas.microsoft.com/office/drawing/2014/main" id="{4E5B6E2A-4E86-C14B-9024-FA18211515E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65846" y="5541972"/>
            <a:ext cx="1208314" cy="1214629"/>
          </a:xfrm>
          <a:prstGeom prst="rect">
            <a:avLst/>
          </a:prstGeom>
        </p:spPr>
      </p:pic>
      <p:sp>
        <p:nvSpPr>
          <p:cNvPr id="8" name="Subtitle 7">
            <a:extLst>
              <a:ext uri="{FF2B5EF4-FFF2-40B4-BE49-F238E27FC236}">
                <a16:creationId xmlns:a16="http://schemas.microsoft.com/office/drawing/2014/main" id="{EFEF8061-BDFC-8549-83CA-916441C3E005}"/>
              </a:ext>
            </a:extLst>
          </p:cNvPr>
          <p:cNvSpPr>
            <a:spLocks noGrp="1"/>
          </p:cNvSpPr>
          <p:nvPr>
            <p:ph type="subTitle" idx="1"/>
          </p:nvPr>
        </p:nvSpPr>
        <p:spPr>
          <a:xfrm>
            <a:off x="3919018" y="1272311"/>
            <a:ext cx="9144000" cy="1655762"/>
          </a:xfrm>
        </p:spPr>
        <p:txBody>
          <a:bodyPr>
            <a:noAutofit/>
          </a:bodyPr>
          <a:lstStyle/>
          <a:p>
            <a:r>
              <a:rPr lang="en-US" sz="3200" b="1" dirty="0"/>
              <a:t>Roberto Delgado and Kendra </a:t>
            </a:r>
            <a:r>
              <a:rPr lang="en-US" sz="3200" b="1" dirty="0" err="1"/>
              <a:t>McLauchlan</a:t>
            </a:r>
            <a:endParaRPr lang="en-US" sz="3200" b="1" dirty="0"/>
          </a:p>
          <a:p>
            <a:r>
              <a:rPr lang="en-US" sz="3200" dirty="0"/>
              <a:t>Program Directors</a:t>
            </a:r>
          </a:p>
          <a:p>
            <a:r>
              <a:rPr lang="en-US" sz="3200" dirty="0"/>
              <a:t>National Science Foundation</a:t>
            </a:r>
          </a:p>
        </p:txBody>
      </p:sp>
      <p:sp>
        <p:nvSpPr>
          <p:cNvPr id="7" name="Rectangle 6">
            <a:extLst>
              <a:ext uri="{FF2B5EF4-FFF2-40B4-BE49-F238E27FC236}">
                <a16:creationId xmlns:a16="http://schemas.microsoft.com/office/drawing/2014/main" id="{3CCFDD7C-561C-9B40-A3D4-6753D8B2E9D8}"/>
              </a:ext>
            </a:extLst>
          </p:cNvPr>
          <p:cNvSpPr/>
          <p:nvPr/>
        </p:nvSpPr>
        <p:spPr>
          <a:xfrm>
            <a:off x="-325437" y="3908980"/>
            <a:ext cx="4250331" cy="369332"/>
          </a:xfrm>
          <a:prstGeom prst="rect">
            <a:avLst/>
          </a:prstGeom>
        </p:spPr>
        <p:txBody>
          <a:bodyPr wrap="none">
            <a:spAutoFit/>
          </a:bodyPr>
          <a:lstStyle/>
          <a:p>
            <a:r>
              <a:rPr lang="en-US" i="1" dirty="0">
                <a:latin typeface="Avenir Next" panose="020B0503020202020204" pitchFamily="34" charset="0"/>
              </a:rPr>
              <a:t>Photo: </a:t>
            </a:r>
            <a:r>
              <a:rPr lang="en-US" i="1" u="sng" dirty="0">
                <a:latin typeface="Avenir Next" panose="020B0503020202020204" pitchFamily="34" charset="0"/>
              </a:rPr>
              <a:t>Sarah Cooley/</a:t>
            </a:r>
            <a:r>
              <a:rPr lang="en-US" i="1" dirty="0">
                <a:latin typeface="Avenir Next" panose="020B0503020202020204" pitchFamily="34" charset="0"/>
              </a:rPr>
              <a:t>Brown University</a:t>
            </a:r>
          </a:p>
        </p:txBody>
      </p:sp>
    </p:spTree>
    <p:extLst>
      <p:ext uri="{BB962C8B-B14F-4D97-AF65-F5344CB8AC3E}">
        <p14:creationId xmlns:p14="http://schemas.microsoft.com/office/powerpoint/2010/main" val="377666797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862D8-4DFE-7E40-8C83-39AB0AE3AC3B}"/>
              </a:ext>
            </a:extLst>
          </p:cNvPr>
          <p:cNvPicPr>
            <a:picLocks noChangeAspect="1"/>
          </p:cNvPicPr>
          <p:nvPr/>
        </p:nvPicPr>
        <p:blipFill>
          <a:blip r:embed="rId3"/>
          <a:stretch>
            <a:fillRect/>
          </a:stretch>
        </p:blipFill>
        <p:spPr>
          <a:xfrm>
            <a:off x="1774449" y="352345"/>
            <a:ext cx="1480302" cy="1288553"/>
          </a:xfrm>
          <a:prstGeom prst="rect">
            <a:avLst/>
          </a:prstGeom>
        </p:spPr>
      </p:pic>
      <p:sp>
        <p:nvSpPr>
          <p:cNvPr id="2" name="Title 1">
            <a:extLst>
              <a:ext uri="{FF2B5EF4-FFF2-40B4-BE49-F238E27FC236}">
                <a16:creationId xmlns:a16="http://schemas.microsoft.com/office/drawing/2014/main" id="{9340CACB-6C09-8A44-A58B-A22E5E942E66}"/>
              </a:ext>
            </a:extLst>
          </p:cNvPr>
          <p:cNvSpPr>
            <a:spLocks noGrp="1"/>
          </p:cNvSpPr>
          <p:nvPr>
            <p:ph type="title"/>
          </p:nvPr>
        </p:nvSpPr>
        <p:spPr/>
        <p:txBody>
          <a:bodyPr/>
          <a:lstStyle/>
          <a:p>
            <a:pPr algn="ctr"/>
            <a:r>
              <a:rPr lang="en-US" b="1" dirty="0">
                <a:latin typeface="Gruppo" panose="02000604060000020004" pitchFamily="2" charset="77"/>
              </a:rPr>
              <a:t>Q &amp; A / Discussion</a:t>
            </a:r>
          </a:p>
        </p:txBody>
      </p:sp>
      <p:sp>
        <p:nvSpPr>
          <p:cNvPr id="8" name="Content Placeholder 7">
            <a:extLst>
              <a:ext uri="{FF2B5EF4-FFF2-40B4-BE49-F238E27FC236}">
                <a16:creationId xmlns:a16="http://schemas.microsoft.com/office/drawing/2014/main" id="{81E3B9BF-57B2-DD45-BD66-306BC98D27B2}"/>
              </a:ext>
            </a:extLst>
          </p:cNvPr>
          <p:cNvSpPr>
            <a:spLocks noGrp="1"/>
          </p:cNvSpPr>
          <p:nvPr>
            <p:ph idx="1"/>
          </p:nvPr>
        </p:nvSpPr>
        <p:spPr>
          <a:xfrm>
            <a:off x="1536192" y="1850619"/>
            <a:ext cx="10277856" cy="4351338"/>
          </a:xfrm>
        </p:spPr>
        <p:txBody>
          <a:bodyPr>
            <a:normAutofit/>
          </a:bodyPr>
          <a:lstStyle/>
          <a:p>
            <a:r>
              <a:rPr lang="en-US" sz="2400" dirty="0">
                <a:latin typeface="Calibri" panose="020F0502020204030204" pitchFamily="34" charset="0"/>
                <a:cs typeface="Calibri" panose="020F0502020204030204" pitchFamily="34" charset="0"/>
              </a:rPr>
              <a:t>To participate in this Q &amp; A/Discussion period, you may either type your questions in the </a:t>
            </a:r>
            <a:r>
              <a:rPr lang="en-US" sz="2400" b="1" dirty="0">
                <a:latin typeface="Calibri" panose="020F0502020204030204" pitchFamily="34" charset="0"/>
                <a:cs typeface="Calibri" panose="020F0502020204030204" pitchFamily="34" charset="0"/>
              </a:rPr>
              <a:t>chat</a:t>
            </a:r>
            <a:r>
              <a:rPr lang="en-US" sz="2400" dirty="0">
                <a:latin typeface="Calibri" panose="020F0502020204030204" pitchFamily="34" charset="0"/>
                <a:cs typeface="Calibri" panose="020F0502020204030204" pitchFamily="34" charset="0"/>
              </a:rPr>
              <a:t> box or click the “</a:t>
            </a:r>
            <a:r>
              <a:rPr lang="en-US" sz="2400" b="1" dirty="0">
                <a:latin typeface="Calibri" panose="020F0502020204030204" pitchFamily="34" charset="0"/>
                <a:cs typeface="Calibri" panose="020F0502020204030204" pitchFamily="34" charset="0"/>
              </a:rPr>
              <a:t>Raise Hand” </a:t>
            </a:r>
            <a:r>
              <a:rPr lang="en-US" sz="2400" dirty="0">
                <a:latin typeface="Calibri" panose="020F0502020204030204" pitchFamily="34" charset="0"/>
                <a:cs typeface="Calibri" panose="020F0502020204030204" pitchFamily="34" charset="0"/>
              </a:rPr>
              <a:t>icon. </a:t>
            </a:r>
          </a:p>
          <a:p>
            <a:r>
              <a:rPr lang="en-US" sz="2400" dirty="0">
                <a:latin typeface="Calibri" panose="020F0502020204030204" pitchFamily="34" charset="0"/>
                <a:cs typeface="Calibri" panose="020F0502020204030204" pitchFamily="34" charset="0"/>
              </a:rPr>
              <a:t>The host will select and read questions typed into the chat box. </a:t>
            </a:r>
          </a:p>
          <a:p>
            <a:r>
              <a:rPr lang="en-US" sz="2400" dirty="0">
                <a:latin typeface="Calibri" panose="020F0502020204030204" pitchFamily="34" charset="0"/>
                <a:cs typeface="Calibri" panose="020F0502020204030204" pitchFamily="34" charset="0"/>
              </a:rPr>
              <a:t>When raising your hand, the host will call on you and you may unmute yourself and ask your question. </a:t>
            </a:r>
          </a:p>
          <a:p>
            <a:r>
              <a:rPr lang="en-US" sz="2400" dirty="0">
                <a:latin typeface="Calibri" panose="020F0502020204030204" pitchFamily="34" charset="0"/>
                <a:cs typeface="Calibri" panose="020F0502020204030204" pitchFamily="34" charset="0"/>
              </a:rPr>
              <a:t>If you are calling-in, please unmute by dialing *6</a:t>
            </a:r>
          </a:p>
          <a:p>
            <a:r>
              <a:rPr lang="en-US" sz="2400" dirty="0">
                <a:latin typeface="Calibri" panose="020F0502020204030204" pitchFamily="34" charset="0"/>
                <a:cs typeface="Calibri" panose="020F0502020204030204" pitchFamily="34" charset="0"/>
              </a:rPr>
              <a:t>Please identify yourself &amp; who you are directing your question to. </a:t>
            </a:r>
          </a:p>
        </p:txBody>
      </p:sp>
      <p:pic>
        <p:nvPicPr>
          <p:cNvPr id="6" name="Picture 5">
            <a:extLst>
              <a:ext uri="{FF2B5EF4-FFF2-40B4-BE49-F238E27FC236}">
                <a16:creationId xmlns:a16="http://schemas.microsoft.com/office/drawing/2014/main" id="{509F0E62-8D40-0C46-9ADD-D278CCB8AE51}"/>
              </a:ext>
            </a:extLst>
          </p:cNvPr>
          <p:cNvPicPr>
            <a:picLocks noChangeAspect="1"/>
          </p:cNvPicPr>
          <p:nvPr/>
        </p:nvPicPr>
        <p:blipFill>
          <a:blip r:embed="rId4"/>
          <a:stretch>
            <a:fillRect/>
          </a:stretch>
        </p:blipFill>
        <p:spPr>
          <a:xfrm>
            <a:off x="2295726" y="5391267"/>
            <a:ext cx="1164575" cy="693662"/>
          </a:xfrm>
          <a:prstGeom prst="rect">
            <a:avLst/>
          </a:prstGeom>
        </p:spPr>
      </p:pic>
      <p:pic>
        <p:nvPicPr>
          <p:cNvPr id="9" name="Picture 8">
            <a:extLst>
              <a:ext uri="{FF2B5EF4-FFF2-40B4-BE49-F238E27FC236}">
                <a16:creationId xmlns:a16="http://schemas.microsoft.com/office/drawing/2014/main" id="{6C14E66A-826D-F840-AF84-E94E743187F6}"/>
              </a:ext>
            </a:extLst>
          </p:cNvPr>
          <p:cNvPicPr>
            <a:picLocks noChangeAspect="1"/>
          </p:cNvPicPr>
          <p:nvPr/>
        </p:nvPicPr>
        <p:blipFill>
          <a:blip r:embed="rId5"/>
          <a:stretch>
            <a:fillRect/>
          </a:stretch>
        </p:blipFill>
        <p:spPr>
          <a:xfrm>
            <a:off x="3633109" y="5292546"/>
            <a:ext cx="2222500" cy="1409700"/>
          </a:xfrm>
          <a:prstGeom prst="rect">
            <a:avLst/>
          </a:prstGeom>
        </p:spPr>
      </p:pic>
      <p:sp>
        <p:nvSpPr>
          <p:cNvPr id="12" name="Frame 11">
            <a:extLst>
              <a:ext uri="{FF2B5EF4-FFF2-40B4-BE49-F238E27FC236}">
                <a16:creationId xmlns:a16="http://schemas.microsoft.com/office/drawing/2014/main" id="{B31340F6-7C6A-6144-8A70-AD991364FC73}"/>
              </a:ext>
            </a:extLst>
          </p:cNvPr>
          <p:cNvSpPr/>
          <p:nvPr/>
        </p:nvSpPr>
        <p:spPr>
          <a:xfrm>
            <a:off x="3633109" y="5292546"/>
            <a:ext cx="1111250"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B17F718F-61B0-7546-B8FE-3DF0FCCBF2A6}"/>
              </a:ext>
            </a:extLst>
          </p:cNvPr>
          <p:cNvSpPr/>
          <p:nvPr/>
        </p:nvSpPr>
        <p:spPr>
          <a:xfrm>
            <a:off x="4656593" y="6067996"/>
            <a:ext cx="1317852" cy="634249"/>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CAB9725A-689F-4A43-AD5E-BA420B4210D9}"/>
              </a:ext>
            </a:extLst>
          </p:cNvPr>
          <p:cNvSpPr txBox="1"/>
          <p:nvPr/>
        </p:nvSpPr>
        <p:spPr>
          <a:xfrm>
            <a:off x="6244345" y="5190833"/>
            <a:ext cx="3800274" cy="1754326"/>
          </a:xfrm>
          <a:prstGeom prst="rect">
            <a:avLst/>
          </a:prstGeom>
          <a:noFill/>
        </p:spPr>
        <p:txBody>
          <a:bodyPr wrap="square" rtlCol="0">
            <a:spAutoFit/>
          </a:bodyPr>
          <a:lstStyle/>
          <a:p>
            <a:pPr marL="342900" indent="-342900">
              <a:buAutoNum type="arabicPeriod"/>
            </a:pPr>
            <a:r>
              <a:rPr lang="en-US" dirty="0"/>
              <a:t>Click the Participants icon</a:t>
            </a:r>
          </a:p>
          <a:p>
            <a:pPr marL="342900" indent="-342900">
              <a:buAutoNum type="arabicPeriod"/>
            </a:pPr>
            <a:r>
              <a:rPr lang="en-US" dirty="0"/>
              <a:t>Click the “Raise Hand” icon on the Participant window</a:t>
            </a:r>
          </a:p>
          <a:p>
            <a:pPr marL="342900" indent="-342900">
              <a:buAutoNum type="arabicPeriod"/>
            </a:pPr>
            <a:r>
              <a:rPr lang="en-US" dirty="0"/>
              <a:t>Click “Unmute Me” when the host calls on you</a:t>
            </a:r>
          </a:p>
          <a:p>
            <a:endParaRPr lang="en-US" dirty="0"/>
          </a:p>
        </p:txBody>
      </p:sp>
      <p:sp>
        <p:nvSpPr>
          <p:cNvPr id="15" name="Frame 14">
            <a:extLst>
              <a:ext uri="{FF2B5EF4-FFF2-40B4-BE49-F238E27FC236}">
                <a16:creationId xmlns:a16="http://schemas.microsoft.com/office/drawing/2014/main" id="{797E5BEB-5F4C-424C-BE33-862020C03735}"/>
              </a:ext>
            </a:extLst>
          </p:cNvPr>
          <p:cNvSpPr/>
          <p:nvPr/>
        </p:nvSpPr>
        <p:spPr>
          <a:xfrm>
            <a:off x="2230410" y="5279766"/>
            <a:ext cx="1283862"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331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AD782-34B2-134F-8FA5-9A763B76EC15}"/>
              </a:ext>
            </a:extLst>
          </p:cNvPr>
          <p:cNvSpPr>
            <a:spLocks noGrp="1"/>
          </p:cNvSpPr>
          <p:nvPr>
            <p:ph type="body" idx="1"/>
          </p:nvPr>
        </p:nvSpPr>
        <p:spPr>
          <a:xfrm>
            <a:off x="836612" y="919162"/>
            <a:ext cx="5157787" cy="583067"/>
          </a:xfrm>
        </p:spPr>
        <p:txBody>
          <a:bodyPr/>
          <a:lstStyle/>
          <a:p>
            <a:r>
              <a:rPr lang="en-US" dirty="0"/>
              <a:t>Community Rapporteurs: </a:t>
            </a:r>
          </a:p>
        </p:txBody>
      </p:sp>
      <p:sp>
        <p:nvSpPr>
          <p:cNvPr id="4" name="Content Placeholder 3">
            <a:extLst>
              <a:ext uri="{FF2B5EF4-FFF2-40B4-BE49-F238E27FC236}">
                <a16:creationId xmlns:a16="http://schemas.microsoft.com/office/drawing/2014/main" id="{AC6EDF61-EC0B-B04C-A15E-6213923B13C4}"/>
              </a:ext>
            </a:extLst>
          </p:cNvPr>
          <p:cNvSpPr>
            <a:spLocks noGrp="1"/>
          </p:cNvSpPr>
          <p:nvPr>
            <p:ph sz="half" idx="2"/>
          </p:nvPr>
        </p:nvSpPr>
        <p:spPr>
          <a:xfrm>
            <a:off x="836611" y="1586706"/>
            <a:ext cx="5157787" cy="4765108"/>
          </a:xfrm>
        </p:spPr>
        <p:txBody>
          <a:bodyPr>
            <a:normAutofit/>
          </a:bodyPr>
          <a:lstStyle/>
          <a:p>
            <a:r>
              <a:rPr lang="en-US" dirty="0"/>
              <a:t>Group # 1: Ming Xiao</a:t>
            </a:r>
          </a:p>
          <a:p>
            <a:r>
              <a:rPr lang="en-US" dirty="0"/>
              <a:t>Group # 5: Julie Brigham-</a:t>
            </a:r>
            <a:r>
              <a:rPr lang="en-US" dirty="0" err="1"/>
              <a:t>Grette</a:t>
            </a:r>
            <a:endParaRPr lang="en-US" dirty="0"/>
          </a:p>
          <a:p>
            <a:r>
              <a:rPr lang="en-US" dirty="0"/>
              <a:t>Group #11: Andy Mahoney</a:t>
            </a:r>
          </a:p>
          <a:p>
            <a:r>
              <a:rPr lang="en-US" dirty="0"/>
              <a:t>Group #12: Jana Peirce</a:t>
            </a:r>
          </a:p>
          <a:p>
            <a:r>
              <a:rPr lang="en-US" dirty="0"/>
              <a:t>Group #14: Melissa Chipman</a:t>
            </a:r>
          </a:p>
          <a:p>
            <a:r>
              <a:rPr lang="en-US" dirty="0"/>
              <a:t>Group #16: Don Anderson</a:t>
            </a:r>
          </a:p>
          <a:p>
            <a:r>
              <a:rPr lang="en-US" dirty="0"/>
              <a:t>Group #17: Courtney Carothers</a:t>
            </a:r>
          </a:p>
          <a:p>
            <a:pPr marL="0" indent="0">
              <a:buNone/>
            </a:pPr>
            <a:endParaRPr lang="en-US" sz="4400" dirty="0"/>
          </a:p>
          <a:p>
            <a:endParaRPr lang="en-US" dirty="0"/>
          </a:p>
        </p:txBody>
      </p:sp>
      <p:sp>
        <p:nvSpPr>
          <p:cNvPr id="5" name="Text Placeholder 4">
            <a:extLst>
              <a:ext uri="{FF2B5EF4-FFF2-40B4-BE49-F238E27FC236}">
                <a16:creationId xmlns:a16="http://schemas.microsoft.com/office/drawing/2014/main" id="{EC92C6DF-9E71-E645-881F-87FAB52FADB2}"/>
              </a:ext>
            </a:extLst>
          </p:cNvPr>
          <p:cNvSpPr>
            <a:spLocks noGrp="1"/>
          </p:cNvSpPr>
          <p:nvPr>
            <p:ph type="body" sz="quarter" idx="3"/>
          </p:nvPr>
        </p:nvSpPr>
        <p:spPr>
          <a:xfrm>
            <a:off x="6096000" y="919162"/>
            <a:ext cx="5183188" cy="583067"/>
          </a:xfrm>
        </p:spPr>
        <p:txBody>
          <a:bodyPr/>
          <a:lstStyle/>
          <a:p>
            <a:r>
              <a:rPr lang="en-US" dirty="0"/>
              <a:t>Convergence Rapporteurs</a:t>
            </a:r>
          </a:p>
        </p:txBody>
      </p:sp>
      <p:sp>
        <p:nvSpPr>
          <p:cNvPr id="7" name="Title 1">
            <a:extLst>
              <a:ext uri="{FF2B5EF4-FFF2-40B4-BE49-F238E27FC236}">
                <a16:creationId xmlns:a16="http://schemas.microsoft.com/office/drawing/2014/main" id="{965A0F02-6362-514A-8F91-BB99F21A6516}"/>
              </a:ext>
            </a:extLst>
          </p:cNvPr>
          <p:cNvSpPr>
            <a:spLocks noGrp="1"/>
          </p:cNvSpPr>
          <p:nvPr>
            <p:ph type="title"/>
          </p:nvPr>
        </p:nvSpPr>
        <p:spPr>
          <a:xfrm>
            <a:off x="0" y="5555"/>
            <a:ext cx="12192000" cy="913607"/>
          </a:xfrm>
        </p:spPr>
        <p:txBody>
          <a:bodyPr>
            <a:normAutofit/>
          </a:bodyPr>
          <a:lstStyle/>
          <a:p>
            <a:pPr algn="ctr"/>
            <a:r>
              <a:rPr lang="en-US" b="1" dirty="0">
                <a:latin typeface="Gruppo" panose="02000604060000020004" pitchFamily="2" charset="77"/>
              </a:rPr>
              <a:t>Break-Out Discussion Reports</a:t>
            </a:r>
          </a:p>
        </p:txBody>
      </p:sp>
      <p:sp>
        <p:nvSpPr>
          <p:cNvPr id="10" name="Content Placeholder 3">
            <a:extLst>
              <a:ext uri="{FF2B5EF4-FFF2-40B4-BE49-F238E27FC236}">
                <a16:creationId xmlns:a16="http://schemas.microsoft.com/office/drawing/2014/main" id="{BBA8E11A-EBE9-D34A-B78F-8C7DECF131D0}"/>
              </a:ext>
            </a:extLst>
          </p:cNvPr>
          <p:cNvSpPr txBox="1">
            <a:spLocks/>
          </p:cNvSpPr>
          <p:nvPr/>
        </p:nvSpPr>
        <p:spPr>
          <a:xfrm>
            <a:off x="6108700" y="1570378"/>
            <a:ext cx="5157787" cy="4765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Group #2: Mark Serreze</a:t>
            </a:r>
          </a:p>
          <a:p>
            <a:r>
              <a:rPr lang="en-US" dirty="0"/>
              <a:t>Group #3: Andrey Petrov</a:t>
            </a:r>
          </a:p>
          <a:p>
            <a:r>
              <a:rPr lang="en-US" dirty="0"/>
              <a:t>Group #6: </a:t>
            </a:r>
            <a:r>
              <a:rPr lang="en-US" dirty="0" err="1"/>
              <a:t>Xueke</a:t>
            </a:r>
            <a:r>
              <a:rPr lang="en-US" dirty="0"/>
              <a:t> Li</a:t>
            </a:r>
          </a:p>
          <a:p>
            <a:r>
              <a:rPr lang="en-US" dirty="0"/>
              <a:t>Group #7: Ruth Varner</a:t>
            </a:r>
          </a:p>
          <a:p>
            <a:r>
              <a:rPr lang="en-US" dirty="0"/>
              <a:t>Group #15: Anne Garland</a:t>
            </a:r>
          </a:p>
          <a:p>
            <a:r>
              <a:rPr lang="en-US" dirty="0"/>
              <a:t>Group #18: Natalie </a:t>
            </a:r>
            <a:r>
              <a:rPr lang="en-US" dirty="0" err="1"/>
              <a:t>Boelman</a:t>
            </a:r>
            <a:endParaRPr lang="en-US" dirty="0"/>
          </a:p>
          <a:p>
            <a:pPr marL="0" indent="0">
              <a:buFont typeface="Arial" panose="020B0604020202020204" pitchFamily="34" charset="0"/>
              <a:buNone/>
            </a:pPr>
            <a:endParaRPr lang="en-US" sz="4400" dirty="0"/>
          </a:p>
          <a:p>
            <a:endParaRPr lang="en-US" dirty="0"/>
          </a:p>
        </p:txBody>
      </p:sp>
    </p:spTree>
    <p:extLst>
      <p:ext uri="{BB962C8B-B14F-4D97-AF65-F5344CB8AC3E}">
        <p14:creationId xmlns:p14="http://schemas.microsoft.com/office/powerpoint/2010/main" val="2824290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862D8-4DFE-7E40-8C83-39AB0AE3AC3B}"/>
              </a:ext>
            </a:extLst>
          </p:cNvPr>
          <p:cNvPicPr>
            <a:picLocks noChangeAspect="1"/>
          </p:cNvPicPr>
          <p:nvPr/>
        </p:nvPicPr>
        <p:blipFill>
          <a:blip r:embed="rId3"/>
          <a:stretch>
            <a:fillRect/>
          </a:stretch>
        </p:blipFill>
        <p:spPr>
          <a:xfrm>
            <a:off x="1774449" y="352345"/>
            <a:ext cx="1480302" cy="1288553"/>
          </a:xfrm>
          <a:prstGeom prst="rect">
            <a:avLst/>
          </a:prstGeom>
        </p:spPr>
      </p:pic>
      <p:sp>
        <p:nvSpPr>
          <p:cNvPr id="2" name="Title 1">
            <a:extLst>
              <a:ext uri="{FF2B5EF4-FFF2-40B4-BE49-F238E27FC236}">
                <a16:creationId xmlns:a16="http://schemas.microsoft.com/office/drawing/2014/main" id="{9340CACB-6C09-8A44-A58B-A22E5E942E66}"/>
              </a:ext>
            </a:extLst>
          </p:cNvPr>
          <p:cNvSpPr>
            <a:spLocks noGrp="1"/>
          </p:cNvSpPr>
          <p:nvPr>
            <p:ph type="title"/>
          </p:nvPr>
        </p:nvSpPr>
        <p:spPr/>
        <p:txBody>
          <a:bodyPr/>
          <a:lstStyle/>
          <a:p>
            <a:pPr algn="ctr"/>
            <a:r>
              <a:rPr lang="en-US" b="1" dirty="0">
                <a:latin typeface="Gruppo" panose="02000604060000020004" pitchFamily="2" charset="77"/>
              </a:rPr>
              <a:t>Q &amp; A / Discussion</a:t>
            </a:r>
          </a:p>
        </p:txBody>
      </p:sp>
      <p:sp>
        <p:nvSpPr>
          <p:cNvPr id="8" name="Content Placeholder 7">
            <a:extLst>
              <a:ext uri="{FF2B5EF4-FFF2-40B4-BE49-F238E27FC236}">
                <a16:creationId xmlns:a16="http://schemas.microsoft.com/office/drawing/2014/main" id="{81E3B9BF-57B2-DD45-BD66-306BC98D27B2}"/>
              </a:ext>
            </a:extLst>
          </p:cNvPr>
          <p:cNvSpPr>
            <a:spLocks noGrp="1"/>
          </p:cNvSpPr>
          <p:nvPr>
            <p:ph idx="1"/>
          </p:nvPr>
        </p:nvSpPr>
        <p:spPr>
          <a:xfrm>
            <a:off x="1536192" y="1850619"/>
            <a:ext cx="10277856" cy="4351338"/>
          </a:xfrm>
        </p:spPr>
        <p:txBody>
          <a:bodyPr>
            <a:normAutofit/>
          </a:bodyPr>
          <a:lstStyle/>
          <a:p>
            <a:r>
              <a:rPr lang="en-US" sz="2400" dirty="0">
                <a:latin typeface="Calibri" panose="020F0502020204030204" pitchFamily="34" charset="0"/>
                <a:cs typeface="Calibri" panose="020F0502020204030204" pitchFamily="34" charset="0"/>
              </a:rPr>
              <a:t>To participate in this Q &amp; A/Discussion period, you may either type your questions in the </a:t>
            </a:r>
            <a:r>
              <a:rPr lang="en-US" sz="2400" b="1" dirty="0">
                <a:latin typeface="Calibri" panose="020F0502020204030204" pitchFamily="34" charset="0"/>
                <a:cs typeface="Calibri" panose="020F0502020204030204" pitchFamily="34" charset="0"/>
              </a:rPr>
              <a:t>chat</a:t>
            </a:r>
            <a:r>
              <a:rPr lang="en-US" sz="2400" dirty="0">
                <a:latin typeface="Calibri" panose="020F0502020204030204" pitchFamily="34" charset="0"/>
                <a:cs typeface="Calibri" panose="020F0502020204030204" pitchFamily="34" charset="0"/>
              </a:rPr>
              <a:t> box or click the “</a:t>
            </a:r>
            <a:r>
              <a:rPr lang="en-US" sz="2400" b="1" dirty="0">
                <a:latin typeface="Calibri" panose="020F0502020204030204" pitchFamily="34" charset="0"/>
                <a:cs typeface="Calibri" panose="020F0502020204030204" pitchFamily="34" charset="0"/>
              </a:rPr>
              <a:t>Raise Hand” </a:t>
            </a:r>
            <a:r>
              <a:rPr lang="en-US" sz="2400" dirty="0">
                <a:latin typeface="Calibri" panose="020F0502020204030204" pitchFamily="34" charset="0"/>
                <a:cs typeface="Calibri" panose="020F0502020204030204" pitchFamily="34" charset="0"/>
              </a:rPr>
              <a:t>icon. </a:t>
            </a:r>
          </a:p>
          <a:p>
            <a:r>
              <a:rPr lang="en-US" sz="2400" dirty="0">
                <a:latin typeface="Calibri" panose="020F0502020204030204" pitchFamily="34" charset="0"/>
                <a:cs typeface="Calibri" panose="020F0502020204030204" pitchFamily="34" charset="0"/>
              </a:rPr>
              <a:t>The host will select and read questions typed into the chat box. </a:t>
            </a:r>
          </a:p>
          <a:p>
            <a:r>
              <a:rPr lang="en-US" sz="2400" dirty="0">
                <a:latin typeface="Calibri" panose="020F0502020204030204" pitchFamily="34" charset="0"/>
                <a:cs typeface="Calibri" panose="020F0502020204030204" pitchFamily="34" charset="0"/>
              </a:rPr>
              <a:t>When raising your hand, the host will call on you and you may unmute yourself and ask your question. </a:t>
            </a:r>
          </a:p>
          <a:p>
            <a:r>
              <a:rPr lang="en-US" sz="2400" dirty="0">
                <a:latin typeface="Calibri" panose="020F0502020204030204" pitchFamily="34" charset="0"/>
                <a:cs typeface="Calibri" panose="020F0502020204030204" pitchFamily="34" charset="0"/>
              </a:rPr>
              <a:t>If you are calling-in, please unmute by dialing *6</a:t>
            </a:r>
          </a:p>
          <a:p>
            <a:r>
              <a:rPr lang="en-US" sz="2400" dirty="0">
                <a:latin typeface="Calibri" panose="020F0502020204030204" pitchFamily="34" charset="0"/>
                <a:cs typeface="Calibri" panose="020F0502020204030204" pitchFamily="34" charset="0"/>
              </a:rPr>
              <a:t>Please identify yourself &amp; who you are directing your question to. </a:t>
            </a:r>
          </a:p>
        </p:txBody>
      </p:sp>
      <p:pic>
        <p:nvPicPr>
          <p:cNvPr id="6" name="Picture 5">
            <a:extLst>
              <a:ext uri="{FF2B5EF4-FFF2-40B4-BE49-F238E27FC236}">
                <a16:creationId xmlns:a16="http://schemas.microsoft.com/office/drawing/2014/main" id="{509F0E62-8D40-0C46-9ADD-D278CCB8AE51}"/>
              </a:ext>
            </a:extLst>
          </p:cNvPr>
          <p:cNvPicPr>
            <a:picLocks noChangeAspect="1"/>
          </p:cNvPicPr>
          <p:nvPr/>
        </p:nvPicPr>
        <p:blipFill>
          <a:blip r:embed="rId4"/>
          <a:stretch>
            <a:fillRect/>
          </a:stretch>
        </p:blipFill>
        <p:spPr>
          <a:xfrm>
            <a:off x="2295726" y="5391267"/>
            <a:ext cx="1164575" cy="693662"/>
          </a:xfrm>
          <a:prstGeom prst="rect">
            <a:avLst/>
          </a:prstGeom>
        </p:spPr>
      </p:pic>
      <p:pic>
        <p:nvPicPr>
          <p:cNvPr id="9" name="Picture 8">
            <a:extLst>
              <a:ext uri="{FF2B5EF4-FFF2-40B4-BE49-F238E27FC236}">
                <a16:creationId xmlns:a16="http://schemas.microsoft.com/office/drawing/2014/main" id="{6C14E66A-826D-F840-AF84-E94E743187F6}"/>
              </a:ext>
            </a:extLst>
          </p:cNvPr>
          <p:cNvPicPr>
            <a:picLocks noChangeAspect="1"/>
          </p:cNvPicPr>
          <p:nvPr/>
        </p:nvPicPr>
        <p:blipFill>
          <a:blip r:embed="rId5"/>
          <a:stretch>
            <a:fillRect/>
          </a:stretch>
        </p:blipFill>
        <p:spPr>
          <a:xfrm>
            <a:off x="3633109" y="5292546"/>
            <a:ext cx="2222500" cy="1409700"/>
          </a:xfrm>
          <a:prstGeom prst="rect">
            <a:avLst/>
          </a:prstGeom>
        </p:spPr>
      </p:pic>
      <p:sp>
        <p:nvSpPr>
          <p:cNvPr id="12" name="Frame 11">
            <a:extLst>
              <a:ext uri="{FF2B5EF4-FFF2-40B4-BE49-F238E27FC236}">
                <a16:creationId xmlns:a16="http://schemas.microsoft.com/office/drawing/2014/main" id="{B31340F6-7C6A-6144-8A70-AD991364FC73}"/>
              </a:ext>
            </a:extLst>
          </p:cNvPr>
          <p:cNvSpPr/>
          <p:nvPr/>
        </p:nvSpPr>
        <p:spPr>
          <a:xfrm>
            <a:off x="3633109" y="5292546"/>
            <a:ext cx="1111250"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B17F718F-61B0-7546-B8FE-3DF0FCCBF2A6}"/>
              </a:ext>
            </a:extLst>
          </p:cNvPr>
          <p:cNvSpPr/>
          <p:nvPr/>
        </p:nvSpPr>
        <p:spPr>
          <a:xfrm>
            <a:off x="4656593" y="6067996"/>
            <a:ext cx="1317852" cy="634249"/>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CAB9725A-689F-4A43-AD5E-BA420B4210D9}"/>
              </a:ext>
            </a:extLst>
          </p:cNvPr>
          <p:cNvSpPr txBox="1"/>
          <p:nvPr/>
        </p:nvSpPr>
        <p:spPr>
          <a:xfrm>
            <a:off x="6244345" y="5190833"/>
            <a:ext cx="3800274" cy="1754326"/>
          </a:xfrm>
          <a:prstGeom prst="rect">
            <a:avLst/>
          </a:prstGeom>
          <a:noFill/>
        </p:spPr>
        <p:txBody>
          <a:bodyPr wrap="square" rtlCol="0">
            <a:spAutoFit/>
          </a:bodyPr>
          <a:lstStyle/>
          <a:p>
            <a:pPr marL="342900" indent="-342900">
              <a:buAutoNum type="arabicPeriod"/>
            </a:pPr>
            <a:r>
              <a:rPr lang="en-US" dirty="0"/>
              <a:t>Click the Participants icon</a:t>
            </a:r>
          </a:p>
          <a:p>
            <a:pPr marL="342900" indent="-342900">
              <a:buAutoNum type="arabicPeriod"/>
            </a:pPr>
            <a:r>
              <a:rPr lang="en-US" dirty="0"/>
              <a:t>Click the “Raise Hand” icon on the Participant window</a:t>
            </a:r>
          </a:p>
          <a:p>
            <a:pPr marL="342900" indent="-342900">
              <a:buAutoNum type="arabicPeriod"/>
            </a:pPr>
            <a:r>
              <a:rPr lang="en-US" dirty="0"/>
              <a:t>Click “Unmute Me” when the host calls on you</a:t>
            </a:r>
          </a:p>
          <a:p>
            <a:endParaRPr lang="en-US" dirty="0"/>
          </a:p>
        </p:txBody>
      </p:sp>
      <p:sp>
        <p:nvSpPr>
          <p:cNvPr id="15" name="Frame 14">
            <a:extLst>
              <a:ext uri="{FF2B5EF4-FFF2-40B4-BE49-F238E27FC236}">
                <a16:creationId xmlns:a16="http://schemas.microsoft.com/office/drawing/2014/main" id="{797E5BEB-5F4C-424C-BE33-862020C03735}"/>
              </a:ext>
            </a:extLst>
          </p:cNvPr>
          <p:cNvSpPr/>
          <p:nvPr/>
        </p:nvSpPr>
        <p:spPr>
          <a:xfrm>
            <a:off x="2230410" y="5279766"/>
            <a:ext cx="1283862"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208939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1.3: Report Outs &amp; Plenary Discussion</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a:bodyPr>
          <a:lstStyle/>
          <a:p>
            <a:pPr marL="0" indent="0" fontAlgn="base">
              <a:buNone/>
            </a:pPr>
            <a:r>
              <a:rPr lang="en-US" b="1" dirty="0"/>
              <a:t>Desired Outcome: </a:t>
            </a:r>
            <a:endParaRPr lang="en-US" dirty="0"/>
          </a:p>
          <a:p>
            <a:pPr lvl="1" fontAlgn="base"/>
            <a:r>
              <a:rPr lang="en-US" dirty="0"/>
              <a:t>Breakout group rapporteurs share 3-minute presentations of key insights from their discussions. </a:t>
            </a:r>
          </a:p>
        </p:txBody>
      </p:sp>
      <p:pic>
        <p:nvPicPr>
          <p:cNvPr id="4" name="Picture 3">
            <a:extLst>
              <a:ext uri="{FF2B5EF4-FFF2-40B4-BE49-F238E27FC236}">
                <a16:creationId xmlns:a16="http://schemas.microsoft.com/office/drawing/2014/main" id="{AE5C00E1-3197-FE49-88B6-0B6ADDA12FAD}"/>
              </a:ext>
            </a:extLst>
          </p:cNvPr>
          <p:cNvPicPr>
            <a:picLocks noChangeAspect="1"/>
          </p:cNvPicPr>
          <p:nvPr/>
        </p:nvPicPr>
        <p:blipFill>
          <a:blip r:embed="rId3"/>
          <a:stretch>
            <a:fillRect/>
          </a:stretch>
        </p:blipFill>
        <p:spPr>
          <a:xfrm>
            <a:off x="838200" y="1391781"/>
            <a:ext cx="3302000" cy="3213100"/>
          </a:xfrm>
          <a:prstGeom prst="rect">
            <a:avLst/>
          </a:prstGeom>
        </p:spPr>
      </p:pic>
      <p:sp>
        <p:nvSpPr>
          <p:cNvPr id="6" name="Content Placeholder 4">
            <a:extLst>
              <a:ext uri="{FF2B5EF4-FFF2-40B4-BE49-F238E27FC236}">
                <a16:creationId xmlns:a16="http://schemas.microsoft.com/office/drawing/2014/main" id="{70CDAC75-8830-CA4F-9F6D-0E5DC301C5D1}"/>
              </a:ext>
            </a:extLst>
          </p:cNvPr>
          <p:cNvSpPr txBox="1">
            <a:spLocks/>
          </p:cNvSpPr>
          <p:nvPr/>
        </p:nvSpPr>
        <p:spPr>
          <a:xfrm>
            <a:off x="0" y="5130800"/>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4400" b="1" dirty="0">
                <a:latin typeface="Gruppo" panose="02000604060000020004" pitchFamily="2" charset="77"/>
              </a:rPr>
              <a:t>BREAK-OUT SESSION WRAP-UP</a:t>
            </a:r>
            <a:br>
              <a:rPr lang="en-US" dirty="0"/>
            </a:br>
            <a:endParaRPr lang="en-US" dirty="0"/>
          </a:p>
        </p:txBody>
      </p:sp>
    </p:spTree>
    <p:extLst>
      <p:ext uri="{BB962C8B-B14F-4D97-AF65-F5344CB8AC3E}">
        <p14:creationId xmlns:p14="http://schemas.microsoft.com/office/powerpoint/2010/main" val="561150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A812-48CF-C744-83A0-B473AFEDECEB}"/>
              </a:ext>
            </a:extLst>
          </p:cNvPr>
          <p:cNvSpPr>
            <a:spLocks noGrp="1"/>
          </p:cNvSpPr>
          <p:nvPr>
            <p:ph type="title"/>
          </p:nvPr>
        </p:nvSpPr>
        <p:spPr>
          <a:xfrm>
            <a:off x="1" y="34898"/>
            <a:ext cx="12192000" cy="1325563"/>
          </a:xfrm>
        </p:spPr>
        <p:txBody>
          <a:bodyPr>
            <a:normAutofit fontScale="90000"/>
          </a:bodyPr>
          <a:lstStyle/>
          <a:p>
            <a:pPr algn="ctr"/>
            <a:r>
              <a:rPr lang="en-US" b="1" dirty="0">
                <a:latin typeface="Gruppo" panose="02000604060000020004" pitchFamily="2" charset="77"/>
              </a:rPr>
              <a:t>Office Hours with Arctic Community Collaboration </a:t>
            </a:r>
            <a:br>
              <a:rPr lang="en-US" b="1" dirty="0">
                <a:latin typeface="Gruppo" panose="02000604060000020004" pitchFamily="2" charset="77"/>
              </a:rPr>
            </a:br>
            <a:r>
              <a:rPr lang="en-US" b="1" dirty="0">
                <a:latin typeface="Gruppo" panose="02000604060000020004" pitchFamily="2" charset="77"/>
              </a:rPr>
              <a:t>&amp; Research Co-Production Advisors</a:t>
            </a:r>
          </a:p>
        </p:txBody>
      </p:sp>
      <p:pic>
        <p:nvPicPr>
          <p:cNvPr id="1032" name="Picture 8">
            <a:extLst>
              <a:ext uri="{FF2B5EF4-FFF2-40B4-BE49-F238E27FC236}">
                <a16:creationId xmlns:a16="http://schemas.microsoft.com/office/drawing/2014/main" id="{B607383E-CD47-F840-9509-88E397D520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5047" y="1455236"/>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342BBA4-F29D-3F44-B253-FEC61B2A88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27650" y="1455236"/>
            <a:ext cx="15367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078FCC59-703B-6540-BD26-84022FBB5DE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51266" y="1455236"/>
            <a:ext cx="1536700" cy="1536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8E5366E-1731-1846-888D-073CCA64BE9A}"/>
              </a:ext>
            </a:extLst>
          </p:cNvPr>
          <p:cNvSpPr txBox="1"/>
          <p:nvPr/>
        </p:nvSpPr>
        <p:spPr>
          <a:xfrm>
            <a:off x="2576633" y="3126403"/>
            <a:ext cx="1815114" cy="492443"/>
          </a:xfrm>
          <a:prstGeom prst="rect">
            <a:avLst/>
          </a:prstGeom>
          <a:noFill/>
        </p:spPr>
        <p:txBody>
          <a:bodyPr wrap="square" rtlCol="0">
            <a:spAutoFit/>
          </a:bodyPr>
          <a:lstStyle/>
          <a:p>
            <a:pPr algn="ctr"/>
            <a:r>
              <a:rPr lang="en-US" sz="1400" b="1" dirty="0" err="1"/>
              <a:t>Raychelle</a:t>
            </a:r>
            <a:r>
              <a:rPr lang="en-US" sz="1400" b="1" dirty="0"/>
              <a:t> Daniel</a:t>
            </a:r>
            <a:r>
              <a:rPr lang="en-US" sz="1200" dirty="0"/>
              <a:t> </a:t>
            </a:r>
            <a:br>
              <a:rPr lang="en-US" sz="1200" dirty="0"/>
            </a:br>
            <a:r>
              <a:rPr lang="en-US" sz="1200" dirty="0"/>
              <a:t>Pew Charitable Trusts</a:t>
            </a:r>
          </a:p>
        </p:txBody>
      </p:sp>
      <p:sp>
        <p:nvSpPr>
          <p:cNvPr id="16" name="TextBox 15">
            <a:extLst>
              <a:ext uri="{FF2B5EF4-FFF2-40B4-BE49-F238E27FC236}">
                <a16:creationId xmlns:a16="http://schemas.microsoft.com/office/drawing/2014/main" id="{E1097E04-92C0-4D42-BE85-CD4B41B1DCB2}"/>
              </a:ext>
            </a:extLst>
          </p:cNvPr>
          <p:cNvSpPr txBox="1"/>
          <p:nvPr/>
        </p:nvSpPr>
        <p:spPr>
          <a:xfrm>
            <a:off x="4885923" y="3126402"/>
            <a:ext cx="2420153" cy="492443"/>
          </a:xfrm>
          <a:prstGeom prst="rect">
            <a:avLst/>
          </a:prstGeom>
          <a:noFill/>
        </p:spPr>
        <p:txBody>
          <a:bodyPr wrap="square" rtlCol="0">
            <a:spAutoFit/>
          </a:bodyPr>
          <a:lstStyle/>
          <a:p>
            <a:pPr algn="ctr"/>
            <a:r>
              <a:rPr lang="en-US" sz="1400" b="1" dirty="0" err="1"/>
              <a:t>Kaare</a:t>
            </a:r>
            <a:r>
              <a:rPr lang="en-US" sz="1400" b="1" dirty="0"/>
              <a:t> </a:t>
            </a:r>
            <a:r>
              <a:rPr lang="en-US" sz="1400" b="1" dirty="0" err="1"/>
              <a:t>Sikuaq</a:t>
            </a:r>
            <a:r>
              <a:rPr lang="en-US" sz="1400" b="1" dirty="0"/>
              <a:t> Erickson</a:t>
            </a:r>
            <a:br>
              <a:rPr lang="en-US" sz="1200" dirty="0"/>
            </a:br>
            <a:r>
              <a:rPr lang="en-US" sz="1200" dirty="0"/>
              <a:t>UIC Science</a:t>
            </a:r>
          </a:p>
        </p:txBody>
      </p:sp>
      <p:sp>
        <p:nvSpPr>
          <p:cNvPr id="19" name="TextBox 18">
            <a:extLst>
              <a:ext uri="{FF2B5EF4-FFF2-40B4-BE49-F238E27FC236}">
                <a16:creationId xmlns:a16="http://schemas.microsoft.com/office/drawing/2014/main" id="{BA6ED48D-6B33-9F49-B74B-1D2EF4345BFC}"/>
              </a:ext>
            </a:extLst>
          </p:cNvPr>
          <p:cNvSpPr txBox="1"/>
          <p:nvPr/>
        </p:nvSpPr>
        <p:spPr>
          <a:xfrm>
            <a:off x="7309539" y="3126401"/>
            <a:ext cx="2420153" cy="492443"/>
          </a:xfrm>
          <a:prstGeom prst="rect">
            <a:avLst/>
          </a:prstGeom>
          <a:noFill/>
        </p:spPr>
        <p:txBody>
          <a:bodyPr wrap="square" rtlCol="0">
            <a:spAutoFit/>
          </a:bodyPr>
          <a:lstStyle/>
          <a:p>
            <a:pPr algn="ctr"/>
            <a:r>
              <a:rPr lang="en-US" sz="1400" b="1" dirty="0"/>
              <a:t>Julie Raymond-</a:t>
            </a:r>
            <a:r>
              <a:rPr lang="en-US" sz="1400" b="1" dirty="0" err="1"/>
              <a:t>Yakoubian</a:t>
            </a:r>
            <a:br>
              <a:rPr lang="en-US" sz="1200" dirty="0"/>
            </a:br>
            <a:r>
              <a:rPr lang="en-US" sz="1200" dirty="0" err="1"/>
              <a:t>Kawerak</a:t>
            </a:r>
            <a:r>
              <a:rPr lang="en-US" sz="1200" dirty="0"/>
              <a:t>, Inc.</a:t>
            </a:r>
          </a:p>
        </p:txBody>
      </p:sp>
      <p:sp>
        <p:nvSpPr>
          <p:cNvPr id="20" name="Content Placeholder 7">
            <a:extLst>
              <a:ext uri="{FF2B5EF4-FFF2-40B4-BE49-F238E27FC236}">
                <a16:creationId xmlns:a16="http://schemas.microsoft.com/office/drawing/2014/main" id="{06B436B5-33F5-0F42-8334-87DD1FE987B9}"/>
              </a:ext>
            </a:extLst>
          </p:cNvPr>
          <p:cNvSpPr>
            <a:spLocks noGrp="1"/>
          </p:cNvSpPr>
          <p:nvPr>
            <p:ph idx="1"/>
          </p:nvPr>
        </p:nvSpPr>
        <p:spPr>
          <a:xfrm>
            <a:off x="-1" y="3866065"/>
            <a:ext cx="12192000" cy="2957037"/>
          </a:xfrm>
        </p:spPr>
        <p:txBody>
          <a:bodyPr>
            <a:normAutofit/>
          </a:bodyPr>
          <a:lstStyle/>
          <a:p>
            <a:pPr marL="0" indent="0" algn="ctr">
              <a:buNone/>
            </a:pPr>
            <a:r>
              <a:rPr lang="en-US" sz="2400" b="1" u="sng" dirty="0">
                <a:latin typeface="Calibri" panose="020F0502020204030204" pitchFamily="34" charset="0"/>
                <a:cs typeface="Calibri" panose="020F0502020204030204" pitchFamily="34" charset="0"/>
              </a:rPr>
              <a:t>When</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Today: 5:45-6:45pm ET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Tomorrow: 10:45am-11:45am ET</a:t>
            </a:r>
          </a:p>
          <a:p>
            <a:pPr marL="0" indent="0" algn="ctr">
              <a:buNone/>
            </a:pPr>
            <a:endParaRPr lang="en-US" sz="2400" dirty="0">
              <a:latin typeface="Calibri" panose="020F0502020204030204" pitchFamily="34" charset="0"/>
              <a:cs typeface="Calibri" panose="020F0502020204030204" pitchFamily="34" charset="0"/>
            </a:endParaRPr>
          </a:p>
          <a:p>
            <a:pPr marL="0" indent="0" algn="ctr">
              <a:buNone/>
            </a:pPr>
            <a:r>
              <a:rPr lang="en-US" sz="2400" b="1" u="sng" dirty="0">
                <a:latin typeface="Calibri" panose="020F0502020204030204" pitchFamily="34" charset="0"/>
                <a:cs typeface="Calibri" panose="020F0502020204030204" pitchFamily="34" charset="0"/>
              </a:rPr>
              <a:t>Where</a:t>
            </a:r>
            <a:br>
              <a:rPr lang="en-US" sz="2400" b="1" u="sng" dirty="0">
                <a:latin typeface="Calibri" panose="020F0502020204030204" pitchFamily="34" charset="0"/>
                <a:cs typeface="Calibri" panose="020F0502020204030204" pitchFamily="34" charset="0"/>
              </a:rPr>
            </a:br>
            <a:r>
              <a:rPr lang="en-US" dirty="0"/>
              <a:t>Zoom </a:t>
            </a:r>
            <a:r>
              <a:rPr lang="en-US" dirty="0" err="1"/>
              <a:t>url</a:t>
            </a:r>
            <a:r>
              <a:rPr lang="en-US" dirty="0"/>
              <a:t>: </a:t>
            </a:r>
            <a:r>
              <a:rPr lang="en-US" u="sng" dirty="0">
                <a:hlinkClick r:id="rId6"/>
              </a:rPr>
              <a:t>https://zoom.us/j/9074501600</a:t>
            </a:r>
            <a:r>
              <a:rPr lang="en-US" dirty="0"/>
              <a:t>  (Program Book Pg. 20)</a:t>
            </a:r>
          </a:p>
          <a:p>
            <a:pPr marL="0" indent="0" algn="ctr">
              <a:buNone/>
            </a:pPr>
            <a:r>
              <a:rPr lang="en-US" sz="1800" dirty="0"/>
              <a:t>(NOTE: this is a different Zoom </a:t>
            </a:r>
            <a:r>
              <a:rPr lang="en-US" sz="1800" dirty="0" err="1"/>
              <a:t>url</a:t>
            </a:r>
            <a:r>
              <a:rPr lang="en-US" sz="1800" dirty="0"/>
              <a:t> that we are using for the NNA meeting)</a:t>
            </a:r>
            <a:endParaRPr lang="en-US" sz="1800"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1670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2196864"/>
            <a:ext cx="12191999" cy="4091111"/>
          </a:xfrm>
        </p:spPr>
        <p:txBody>
          <a:bodyPr>
            <a:normAutofit/>
          </a:bodyPr>
          <a:lstStyle/>
          <a:p>
            <a:pPr algn="ctr"/>
            <a:r>
              <a:rPr lang="en-US" sz="5400" dirty="0">
                <a:latin typeface="Gruppo" panose="02000604060000020004" pitchFamily="2" charset="77"/>
              </a:rPr>
              <a:t>NNA Virtual Meeting </a:t>
            </a:r>
            <a:br>
              <a:rPr lang="en-US" sz="5400" dirty="0">
                <a:latin typeface="Gruppo" panose="02000604060000020004" pitchFamily="2" charset="77"/>
              </a:rPr>
            </a:br>
            <a:r>
              <a:rPr lang="en-US" sz="5400" dirty="0">
                <a:latin typeface="Gruppo" panose="02000604060000020004" pitchFamily="2" charset="77"/>
              </a:rPr>
              <a:t>Happy Hour Hangout</a:t>
            </a:r>
            <a:br>
              <a:rPr lang="en-US" sz="5400" dirty="0">
                <a:latin typeface="Gruppo" panose="02000604060000020004" pitchFamily="2" charset="77"/>
              </a:rPr>
            </a:br>
            <a:br>
              <a:rPr lang="en-US" sz="5400" dirty="0">
                <a:latin typeface="Gruppo" panose="02000604060000020004" pitchFamily="2" charset="77"/>
              </a:rPr>
            </a:b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1353920" y="5367775"/>
            <a:ext cx="948416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keep this Zoom space open until 7pm ET if anyone would like to stay a little longer (or come back after a break) to socialize informally! </a:t>
            </a:r>
          </a:p>
        </p:txBody>
      </p:sp>
    </p:spTree>
    <p:extLst>
      <p:ext uri="{BB962C8B-B14F-4D97-AF65-F5344CB8AC3E}">
        <p14:creationId xmlns:p14="http://schemas.microsoft.com/office/powerpoint/2010/main" val="644587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200785" y="2538289"/>
            <a:ext cx="11790430" cy="4091111"/>
          </a:xfrm>
        </p:spPr>
        <p:txBody>
          <a:bodyPr>
            <a:normAutofit/>
          </a:bodyPr>
          <a:lstStyle/>
          <a:p>
            <a:pPr algn="ctr"/>
            <a:r>
              <a:rPr lang="en-US" sz="5400" dirty="0">
                <a:latin typeface="Gruppo" panose="02000604060000020004" pitchFamily="2" charset="77"/>
              </a:rPr>
              <a:t>This Concludes Day 1 of the Navigating the New Arctic (NNA) Investigators Meeting</a:t>
            </a:r>
            <a:br>
              <a:rPr lang="en-US" sz="5400" dirty="0">
                <a:latin typeface="Gruppo" panose="02000604060000020004" pitchFamily="2" charset="77"/>
              </a:rPr>
            </a:br>
            <a:br>
              <a:rPr lang="en-US" sz="5400" dirty="0">
                <a:latin typeface="Gruppo" panose="02000604060000020004" pitchFamily="2" charset="77"/>
              </a:rPr>
            </a:b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0" y="5668962"/>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reconvene tomorrow at 8am AK/9am PT/10am MT/11am CT/12pm ET</a:t>
            </a:r>
          </a:p>
        </p:txBody>
      </p:sp>
    </p:spTree>
    <p:extLst>
      <p:ext uri="{BB962C8B-B14F-4D97-AF65-F5344CB8AC3E}">
        <p14:creationId xmlns:p14="http://schemas.microsoft.com/office/powerpoint/2010/main" val="3884886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2196864"/>
            <a:ext cx="12191999" cy="4091111"/>
          </a:xfrm>
        </p:spPr>
        <p:txBody>
          <a:bodyPr>
            <a:normAutofit/>
          </a:bodyPr>
          <a:lstStyle/>
          <a:p>
            <a:pPr algn="ctr"/>
            <a:r>
              <a:rPr lang="en-US" sz="5400" dirty="0">
                <a:latin typeface="Gruppo" panose="02000604060000020004" pitchFamily="2" charset="77"/>
              </a:rPr>
              <a:t>NNA Virtual Meeting </a:t>
            </a:r>
            <a:br>
              <a:rPr lang="en-US" sz="5400" dirty="0">
                <a:latin typeface="Gruppo" panose="02000604060000020004" pitchFamily="2" charset="77"/>
              </a:rPr>
            </a:br>
            <a:r>
              <a:rPr lang="en-US" sz="5400" dirty="0">
                <a:latin typeface="Gruppo" panose="02000604060000020004" pitchFamily="2" charset="77"/>
              </a:rPr>
              <a:t>Happy Hour Hangout</a:t>
            </a:r>
            <a:br>
              <a:rPr lang="en-US" sz="5400" dirty="0">
                <a:latin typeface="Gruppo" panose="02000604060000020004" pitchFamily="2" charset="77"/>
              </a:rPr>
            </a:br>
            <a:br>
              <a:rPr lang="en-US" sz="5400" dirty="0">
                <a:latin typeface="Gruppo" panose="02000604060000020004" pitchFamily="2" charset="77"/>
              </a:rPr>
            </a:b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1353920" y="5367775"/>
            <a:ext cx="948416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keep this Zoom space open until 7pm ET if anyone would like to stay a little longer (or come back after a break) to socialize informally! </a:t>
            </a:r>
          </a:p>
        </p:txBody>
      </p:sp>
    </p:spTree>
    <p:extLst>
      <p:ext uri="{BB962C8B-B14F-4D97-AF65-F5344CB8AC3E}">
        <p14:creationId xmlns:p14="http://schemas.microsoft.com/office/powerpoint/2010/main" val="3965012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0D6CD-9C54-2848-BCDE-8846FF97B8BC}"/>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51627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3429000"/>
            <a:ext cx="12192000" cy="1180389"/>
          </a:xfrm>
        </p:spPr>
        <p:txBody>
          <a:bodyPr>
            <a:normAutofit fontScale="90000"/>
          </a:bodyPr>
          <a:lstStyle/>
          <a:p>
            <a:pPr algn="ctr"/>
            <a:r>
              <a:rPr lang="en-US" sz="4900" b="1" dirty="0">
                <a:latin typeface="Gruppo" panose="02000604060000020004" pitchFamily="2" charset="77"/>
              </a:rPr>
              <a:t>Day 2: Future Planning</a:t>
            </a:r>
            <a:br>
              <a:rPr lang="en-US" sz="3100" dirty="0"/>
            </a:br>
            <a:endParaRPr lang="en-US" sz="31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30506" y="510308"/>
            <a:ext cx="2930988" cy="2786747"/>
          </a:xfrm>
          <a:prstGeom prst="rect">
            <a:avLst/>
          </a:prstGeom>
        </p:spPr>
      </p:pic>
      <p:sp>
        <p:nvSpPr>
          <p:cNvPr id="3" name="TextBox 2">
            <a:extLst>
              <a:ext uri="{FF2B5EF4-FFF2-40B4-BE49-F238E27FC236}">
                <a16:creationId xmlns:a16="http://schemas.microsoft.com/office/drawing/2014/main" id="{9E8DB02D-F692-7C43-A8F5-F83B1455DA16}"/>
              </a:ext>
            </a:extLst>
          </p:cNvPr>
          <p:cNvSpPr txBox="1"/>
          <p:nvPr/>
        </p:nvSpPr>
        <p:spPr>
          <a:xfrm>
            <a:off x="1185333" y="4473456"/>
            <a:ext cx="982133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Address current challenges</a:t>
            </a:r>
          </a:p>
          <a:p>
            <a:pPr marL="285750" indent="-285750">
              <a:buFont typeface="Arial" panose="020B0604020202020204" pitchFamily="34" charset="0"/>
              <a:buChar char="•"/>
            </a:pPr>
            <a:r>
              <a:rPr lang="en-US" sz="2800" dirty="0"/>
              <a:t>Learn from each other</a:t>
            </a:r>
          </a:p>
          <a:p>
            <a:pPr marL="285750" indent="-285750">
              <a:buFont typeface="Arial" panose="020B0604020202020204" pitchFamily="34" charset="0"/>
              <a:buChar char="•"/>
            </a:pPr>
            <a:r>
              <a:rPr lang="en-US" sz="2800" dirty="0"/>
              <a:t>Moving forward on data-sharing and the NNA Community Office</a:t>
            </a:r>
          </a:p>
          <a:p>
            <a:pPr marL="285750" indent="-285750">
              <a:buFont typeface="Arial" panose="020B0604020202020204" pitchFamily="34" charset="0"/>
              <a:buChar char="•"/>
            </a:pPr>
            <a:r>
              <a:rPr lang="en-US" sz="2800" dirty="0"/>
              <a:t>Q&amp;A with community members</a:t>
            </a:r>
          </a:p>
        </p:txBody>
      </p:sp>
    </p:spTree>
    <p:extLst>
      <p:ext uri="{BB962C8B-B14F-4D97-AF65-F5344CB8AC3E}">
        <p14:creationId xmlns:p14="http://schemas.microsoft.com/office/powerpoint/2010/main" val="2354171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911B5-F0DD-4C0C-95E1-400B643A09C8}"/>
              </a:ext>
            </a:extLst>
          </p:cNvPr>
          <p:cNvSpPr>
            <a:spLocks noGrp="1"/>
          </p:cNvSpPr>
          <p:nvPr>
            <p:ph type="title"/>
          </p:nvPr>
        </p:nvSpPr>
        <p:spPr>
          <a:xfrm>
            <a:off x="0" y="365125"/>
            <a:ext cx="12192000" cy="1325563"/>
          </a:xfrm>
        </p:spPr>
        <p:txBody>
          <a:bodyPr/>
          <a:lstStyle/>
          <a:p>
            <a:pPr algn="ctr"/>
            <a:r>
              <a:rPr lang="en-US" b="1" dirty="0">
                <a:latin typeface="Gruppo" panose="02000604060000020004" pitchFamily="2" charset="77"/>
                <a:cs typeface="Calibri Light"/>
              </a:rPr>
              <a:t>Introducing the NNA Working Group</a:t>
            </a:r>
            <a:endParaRPr lang="en-US" b="1" dirty="0">
              <a:latin typeface="Gruppo" panose="02000604060000020004" pitchFamily="2" charset="77"/>
            </a:endParaRPr>
          </a:p>
        </p:txBody>
      </p:sp>
      <p:graphicFrame>
        <p:nvGraphicFramePr>
          <p:cNvPr id="7" name="Table 7">
            <a:extLst>
              <a:ext uri="{FF2B5EF4-FFF2-40B4-BE49-F238E27FC236}">
                <a16:creationId xmlns:a16="http://schemas.microsoft.com/office/drawing/2014/main" id="{28158B45-D0D6-430C-A56D-6FC69030123E}"/>
              </a:ext>
            </a:extLst>
          </p:cNvPr>
          <p:cNvGraphicFramePr>
            <a:graphicFrameLocks noGrp="1"/>
          </p:cNvGraphicFramePr>
          <p:nvPr>
            <p:ph sz="half" idx="1"/>
          </p:nvPr>
        </p:nvGraphicFramePr>
        <p:xfrm>
          <a:off x="421257" y="1825625"/>
          <a:ext cx="5509559" cy="3885350"/>
        </p:xfrm>
        <a:graphic>
          <a:graphicData uri="http://schemas.openxmlformats.org/drawingml/2006/table">
            <a:tbl>
              <a:tblPr firstRow="1" bandRow="1">
                <a:tableStyleId>{69CF1AB2-1976-4502-BF36-3FF5EA218861}</a:tableStyleId>
              </a:tblPr>
              <a:tblGrid>
                <a:gridCol w="2112951">
                  <a:extLst>
                    <a:ext uri="{9D8B030D-6E8A-4147-A177-3AD203B41FA5}">
                      <a16:colId xmlns:a16="http://schemas.microsoft.com/office/drawing/2014/main" val="462907078"/>
                    </a:ext>
                  </a:extLst>
                </a:gridCol>
                <a:gridCol w="3396608">
                  <a:extLst>
                    <a:ext uri="{9D8B030D-6E8A-4147-A177-3AD203B41FA5}">
                      <a16:colId xmlns:a16="http://schemas.microsoft.com/office/drawing/2014/main" val="3816944525"/>
                    </a:ext>
                  </a:extLst>
                </a:gridCol>
              </a:tblGrid>
              <a:tr h="388535">
                <a:tc>
                  <a:txBody>
                    <a:bodyPr/>
                    <a:lstStyle/>
                    <a:p>
                      <a:pPr marL="0" lvl="0" algn="l">
                        <a:buNone/>
                      </a:pPr>
                      <a:r>
                        <a:rPr lang="en-US" sz="1600" b="0" i="0" u="none" strike="noStrike" noProof="0" dirty="0">
                          <a:solidFill>
                            <a:srgbClr val="000000"/>
                          </a:solidFill>
                          <a:latin typeface="Calibri"/>
                        </a:rPr>
                        <a:t>Jesus </a:t>
                      </a:r>
                      <a:r>
                        <a:rPr lang="en-US" sz="1600" b="0" i="0" u="none" strike="noStrike" noProof="0" dirty="0" err="1">
                          <a:solidFill>
                            <a:srgbClr val="000000"/>
                          </a:solidFill>
                          <a:latin typeface="Calibri"/>
                        </a:rPr>
                        <a:t>Maurosa</a:t>
                      </a:r>
                      <a:endParaRPr lang="en-US" sz="1600" b="0"/>
                    </a:p>
                  </a:txBody>
                  <a:tcPr/>
                </a:tc>
                <a:tc>
                  <a:txBody>
                    <a:bodyPr/>
                    <a:lstStyle/>
                    <a:p>
                      <a:pPr marL="0" lvl="0" algn="l">
                        <a:buNone/>
                      </a:pPr>
                      <a:r>
                        <a:rPr lang="en-US" sz="1600" b="0" i="0" u="none" strike="noStrike" noProof="0" dirty="0">
                          <a:solidFill>
                            <a:srgbClr val="000000"/>
                          </a:solidFill>
                          <a:latin typeface="Calibri"/>
                        </a:rPr>
                        <a:t>Engineer, ENG/CMMI</a:t>
                      </a:r>
                      <a:endParaRPr lang="en-US" sz="1600" dirty="0"/>
                    </a:p>
                  </a:txBody>
                  <a:tcPr/>
                </a:tc>
                <a:extLst>
                  <a:ext uri="{0D108BD9-81ED-4DB2-BD59-A6C34878D82A}">
                    <a16:rowId xmlns:a16="http://schemas.microsoft.com/office/drawing/2014/main" val="4040936138"/>
                  </a:ext>
                </a:extLst>
              </a:tr>
              <a:tr h="388535">
                <a:tc>
                  <a:txBody>
                    <a:bodyPr/>
                    <a:lstStyle/>
                    <a:p>
                      <a:pPr marL="0" lvl="0" algn="l">
                        <a:buNone/>
                      </a:pPr>
                      <a:r>
                        <a:rPr lang="en-US" sz="1600" b="0" i="0" u="none" strike="noStrike" noProof="0" dirty="0">
                          <a:solidFill>
                            <a:srgbClr val="000000"/>
                          </a:solidFill>
                          <a:latin typeface="Calibri"/>
                        </a:rPr>
                        <a:t>Gregory Anderson</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GEO/OPP </a:t>
                      </a:r>
                      <a:endParaRPr lang="en-US" sz="1600" dirty="0"/>
                    </a:p>
                  </a:txBody>
                  <a:tcPr/>
                </a:tc>
                <a:extLst>
                  <a:ext uri="{0D108BD9-81ED-4DB2-BD59-A6C34878D82A}">
                    <a16:rowId xmlns:a16="http://schemas.microsoft.com/office/drawing/2014/main" val="263021165"/>
                  </a:ext>
                </a:extLst>
              </a:tr>
              <a:tr h="388535">
                <a:tc>
                  <a:txBody>
                    <a:bodyPr/>
                    <a:lstStyle/>
                    <a:p>
                      <a:pPr marL="0" lvl="0" algn="l">
                        <a:buNone/>
                      </a:pPr>
                      <a:r>
                        <a:rPr lang="en-US" sz="1600" b="0" i="0" u="none" strike="noStrike" noProof="0" dirty="0">
                          <a:solidFill>
                            <a:srgbClr val="000000"/>
                          </a:solidFill>
                          <a:latin typeface="Calibri"/>
                        </a:rPr>
                        <a:t>Bradley Barker</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EHR/DRL</a:t>
                      </a:r>
                      <a:endParaRPr lang="en-US" sz="1600" dirty="0"/>
                    </a:p>
                  </a:txBody>
                  <a:tcPr/>
                </a:tc>
                <a:extLst>
                  <a:ext uri="{0D108BD9-81ED-4DB2-BD59-A6C34878D82A}">
                    <a16:rowId xmlns:a16="http://schemas.microsoft.com/office/drawing/2014/main" val="892673388"/>
                  </a:ext>
                </a:extLst>
              </a:tr>
              <a:tr h="388535">
                <a:tc>
                  <a:txBody>
                    <a:bodyPr/>
                    <a:lstStyle/>
                    <a:p>
                      <a:pPr marL="0" lvl="0" algn="l">
                        <a:buNone/>
                      </a:pPr>
                      <a:r>
                        <a:rPr lang="en-US" sz="1600" b="0" i="0" u="none" strike="noStrike" noProof="0" dirty="0">
                          <a:solidFill>
                            <a:srgbClr val="000000"/>
                          </a:solidFill>
                          <a:latin typeface="Calibri"/>
                        </a:rPr>
                        <a:t>Roberto Delgado</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GEO/OPP </a:t>
                      </a:r>
                      <a:endParaRPr lang="en-US" sz="1600" dirty="0"/>
                    </a:p>
                  </a:txBody>
                  <a:tcPr/>
                </a:tc>
                <a:extLst>
                  <a:ext uri="{0D108BD9-81ED-4DB2-BD59-A6C34878D82A}">
                    <a16:rowId xmlns:a16="http://schemas.microsoft.com/office/drawing/2014/main" val="88606185"/>
                  </a:ext>
                </a:extLst>
              </a:tr>
              <a:tr h="388535">
                <a:tc>
                  <a:txBody>
                    <a:bodyPr/>
                    <a:lstStyle/>
                    <a:p>
                      <a:pPr marL="0" lvl="0" algn="l">
                        <a:buNone/>
                      </a:pPr>
                      <a:r>
                        <a:rPr lang="en-US" sz="1600" b="0" i="0" u="none" strike="noStrike" noProof="0" dirty="0">
                          <a:solidFill>
                            <a:srgbClr val="000000"/>
                          </a:solidFill>
                          <a:latin typeface="Calibri"/>
                        </a:rPr>
                        <a:t>Irina </a:t>
                      </a:r>
                      <a:r>
                        <a:rPr lang="en-US" sz="1600" b="0" i="0" u="none" strike="noStrike" noProof="0" dirty="0" err="1">
                          <a:solidFill>
                            <a:srgbClr val="000000"/>
                          </a:solidFill>
                          <a:latin typeface="Calibri"/>
                        </a:rPr>
                        <a:t>Dolinskaya</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ENG/CMMI</a:t>
                      </a:r>
                      <a:endParaRPr lang="en-US" sz="1600" dirty="0"/>
                    </a:p>
                  </a:txBody>
                  <a:tcPr/>
                </a:tc>
                <a:extLst>
                  <a:ext uri="{0D108BD9-81ED-4DB2-BD59-A6C34878D82A}">
                    <a16:rowId xmlns:a16="http://schemas.microsoft.com/office/drawing/2014/main" val="2200463360"/>
                  </a:ext>
                </a:extLst>
              </a:tr>
              <a:tr h="388535">
                <a:tc>
                  <a:txBody>
                    <a:bodyPr/>
                    <a:lstStyle/>
                    <a:p>
                      <a:pPr marL="0" lvl="0" algn="l">
                        <a:buNone/>
                      </a:pPr>
                      <a:r>
                        <a:rPr lang="en-US" sz="1600" b="0" i="0" u="none" strike="noStrike" noProof="0" dirty="0">
                          <a:solidFill>
                            <a:srgbClr val="000000"/>
                          </a:solidFill>
                          <a:latin typeface="Calibri"/>
                        </a:rPr>
                        <a:t>Claire Hemingway</a:t>
                      </a:r>
                      <a:endParaRPr lang="en-US" sz="1600" b="0"/>
                    </a:p>
                  </a:txBody>
                  <a:tcPr/>
                </a:tc>
                <a:tc>
                  <a:txBody>
                    <a:bodyPr/>
                    <a:lstStyle/>
                    <a:p>
                      <a:pPr marL="0" lvl="0" algn="l">
                        <a:buNone/>
                      </a:pPr>
                      <a:r>
                        <a:rPr lang="en-US" sz="1600" b="0" i="0" u="none" strike="noStrike" noProof="0" dirty="0">
                          <a:solidFill>
                            <a:srgbClr val="000000"/>
                          </a:solidFill>
                          <a:latin typeface="Calibri"/>
                        </a:rPr>
                        <a:t>Program Manager, OD/OISE</a:t>
                      </a:r>
                      <a:endParaRPr lang="en-US" sz="1600" dirty="0"/>
                    </a:p>
                  </a:txBody>
                  <a:tcPr/>
                </a:tc>
                <a:extLst>
                  <a:ext uri="{0D108BD9-81ED-4DB2-BD59-A6C34878D82A}">
                    <a16:rowId xmlns:a16="http://schemas.microsoft.com/office/drawing/2014/main" val="2007116881"/>
                  </a:ext>
                </a:extLst>
              </a:tr>
              <a:tr h="388535">
                <a:tc>
                  <a:txBody>
                    <a:bodyPr/>
                    <a:lstStyle/>
                    <a:p>
                      <a:pPr marL="0" lvl="0" algn="l">
                        <a:buNone/>
                      </a:pPr>
                      <a:r>
                        <a:rPr lang="en-US" sz="1600" b="0" i="0" u="none" strike="noStrike" noProof="0" dirty="0">
                          <a:solidFill>
                            <a:srgbClr val="000000"/>
                          </a:solidFill>
                          <a:latin typeface="Calibri"/>
                        </a:rPr>
                        <a:t>Mark Hurwitz</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SBE/SES</a:t>
                      </a:r>
                      <a:endParaRPr lang="en-US" sz="1600" dirty="0"/>
                    </a:p>
                  </a:txBody>
                  <a:tcPr/>
                </a:tc>
                <a:extLst>
                  <a:ext uri="{0D108BD9-81ED-4DB2-BD59-A6C34878D82A}">
                    <a16:rowId xmlns:a16="http://schemas.microsoft.com/office/drawing/2014/main" val="4095396140"/>
                  </a:ext>
                </a:extLst>
              </a:tr>
              <a:tr h="388535">
                <a:tc>
                  <a:txBody>
                    <a:bodyPr/>
                    <a:lstStyle/>
                    <a:p>
                      <a:pPr marL="0" lvl="0" algn="l">
                        <a:buNone/>
                      </a:pPr>
                      <a:r>
                        <a:rPr lang="en-US" sz="1600" b="0" i="0" u="none" strike="noStrike" noProof="0" dirty="0">
                          <a:solidFill>
                            <a:srgbClr val="000000"/>
                          </a:solidFill>
                          <a:latin typeface="Calibri"/>
                        </a:rPr>
                        <a:t>Katia </a:t>
                      </a:r>
                      <a:r>
                        <a:rPr lang="en-US" sz="1600" b="0" i="0" u="none" strike="noStrike" noProof="0" dirty="0" err="1">
                          <a:solidFill>
                            <a:srgbClr val="000000"/>
                          </a:solidFill>
                          <a:latin typeface="Calibri"/>
                        </a:rPr>
                        <a:t>Kontar</a:t>
                      </a:r>
                      <a:endParaRPr lang="en-US" sz="1600" b="0"/>
                    </a:p>
                  </a:txBody>
                  <a:tcPr/>
                </a:tc>
                <a:tc>
                  <a:txBody>
                    <a:bodyPr/>
                    <a:lstStyle/>
                    <a:p>
                      <a:pPr marL="0" lvl="0" algn="l">
                        <a:buNone/>
                      </a:pPr>
                      <a:r>
                        <a:rPr lang="en-US" sz="1600" b="0" i="0" u="none" strike="noStrike" noProof="0" dirty="0">
                          <a:solidFill>
                            <a:srgbClr val="000000"/>
                          </a:solidFill>
                          <a:latin typeface="Calibri"/>
                        </a:rPr>
                        <a:t>AAAS S&amp;TP Fellow, GEO/OPP</a:t>
                      </a:r>
                      <a:endParaRPr lang="en-US" sz="1600" dirty="0"/>
                    </a:p>
                  </a:txBody>
                  <a:tcPr/>
                </a:tc>
                <a:extLst>
                  <a:ext uri="{0D108BD9-81ED-4DB2-BD59-A6C34878D82A}">
                    <a16:rowId xmlns:a16="http://schemas.microsoft.com/office/drawing/2014/main" val="3990613112"/>
                  </a:ext>
                </a:extLst>
              </a:tr>
              <a:tr h="388535">
                <a:tc>
                  <a:txBody>
                    <a:bodyPr/>
                    <a:lstStyle/>
                    <a:p>
                      <a:pPr marL="0" lvl="0" algn="l">
                        <a:buNone/>
                      </a:pPr>
                      <a:r>
                        <a:rPr lang="en-US" sz="1600" b="0" i="0" u="none" strike="noStrike" noProof="0" dirty="0">
                          <a:solidFill>
                            <a:srgbClr val="000000"/>
                          </a:solidFill>
                          <a:latin typeface="Calibri"/>
                        </a:rPr>
                        <a:t>Kendra </a:t>
                      </a:r>
                      <a:r>
                        <a:rPr lang="en-US" sz="1600" b="0" i="0" u="none" strike="noStrike" noProof="0" dirty="0" err="1">
                          <a:solidFill>
                            <a:srgbClr val="000000"/>
                          </a:solidFill>
                          <a:latin typeface="Calibri"/>
                        </a:rPr>
                        <a:t>Mclauchlan</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BIO/DEB</a:t>
                      </a:r>
                      <a:endParaRPr lang="en-US" sz="1600" dirty="0"/>
                    </a:p>
                  </a:txBody>
                  <a:tcPr/>
                </a:tc>
                <a:extLst>
                  <a:ext uri="{0D108BD9-81ED-4DB2-BD59-A6C34878D82A}">
                    <a16:rowId xmlns:a16="http://schemas.microsoft.com/office/drawing/2014/main" val="2083091970"/>
                  </a:ext>
                </a:extLst>
              </a:tr>
              <a:tr h="388535">
                <a:tc>
                  <a:txBody>
                    <a:bodyPr/>
                    <a:lstStyle/>
                    <a:p>
                      <a:pPr marL="0" lvl="0" algn="l">
                        <a:buNone/>
                      </a:pPr>
                      <a:r>
                        <a:rPr lang="en-US" sz="1600" b="0" i="0" u="none" strike="noStrike" noProof="0" dirty="0">
                          <a:solidFill>
                            <a:srgbClr val="000000"/>
                          </a:solidFill>
                          <a:latin typeface="Calibri"/>
                        </a:rPr>
                        <a:t>Madeline </a:t>
                      </a:r>
                      <a:r>
                        <a:rPr lang="en-US" sz="1600" b="0" i="0" u="none" strike="noStrike" noProof="0" dirty="0" err="1">
                          <a:solidFill>
                            <a:srgbClr val="000000"/>
                          </a:solidFill>
                          <a:latin typeface="Calibri"/>
                        </a:rPr>
                        <a:t>Midyette</a:t>
                      </a:r>
                      <a:endParaRPr lang="en-US" sz="1600" b="0" dirty="0"/>
                    </a:p>
                  </a:txBody>
                  <a:tcPr/>
                </a:tc>
                <a:tc>
                  <a:txBody>
                    <a:bodyPr/>
                    <a:lstStyle/>
                    <a:p>
                      <a:pPr marL="0" lvl="0" algn="l">
                        <a:buNone/>
                      </a:pPr>
                      <a:r>
                        <a:rPr lang="en-US" sz="1600" b="0" i="0" u="none" strike="noStrike" noProof="0" dirty="0">
                          <a:solidFill>
                            <a:srgbClr val="000000"/>
                          </a:solidFill>
                          <a:latin typeface="Calibri"/>
                        </a:rPr>
                        <a:t>Program Assistant, GEO/OAD</a:t>
                      </a:r>
                      <a:endParaRPr lang="en-US" sz="1600" dirty="0"/>
                    </a:p>
                  </a:txBody>
                  <a:tcPr/>
                </a:tc>
                <a:extLst>
                  <a:ext uri="{0D108BD9-81ED-4DB2-BD59-A6C34878D82A}">
                    <a16:rowId xmlns:a16="http://schemas.microsoft.com/office/drawing/2014/main" val="2170682630"/>
                  </a:ext>
                </a:extLst>
              </a:tr>
            </a:tbl>
          </a:graphicData>
        </a:graphic>
      </p:graphicFrame>
      <p:graphicFrame>
        <p:nvGraphicFramePr>
          <p:cNvPr id="9" name="Table 9">
            <a:extLst>
              <a:ext uri="{FF2B5EF4-FFF2-40B4-BE49-F238E27FC236}">
                <a16:creationId xmlns:a16="http://schemas.microsoft.com/office/drawing/2014/main" id="{2AA039FF-1E96-4573-A36A-3D2C2FCCB347}"/>
              </a:ext>
            </a:extLst>
          </p:cNvPr>
          <p:cNvGraphicFramePr>
            <a:graphicFrameLocks noGrp="1"/>
          </p:cNvGraphicFramePr>
          <p:nvPr>
            <p:ph sz="half" idx="2"/>
          </p:nvPr>
        </p:nvGraphicFramePr>
        <p:xfrm>
          <a:off x="6311660" y="1825924"/>
          <a:ext cx="5390293" cy="3904428"/>
        </p:xfrm>
        <a:graphic>
          <a:graphicData uri="http://schemas.openxmlformats.org/drawingml/2006/table">
            <a:tbl>
              <a:tblPr firstRow="1" bandRow="1">
                <a:tableStyleId>{69CF1AB2-1976-4502-BF36-3FF5EA218861}</a:tableStyleId>
              </a:tblPr>
              <a:tblGrid>
                <a:gridCol w="2160472">
                  <a:extLst>
                    <a:ext uri="{9D8B030D-6E8A-4147-A177-3AD203B41FA5}">
                      <a16:colId xmlns:a16="http://schemas.microsoft.com/office/drawing/2014/main" val="2861384774"/>
                    </a:ext>
                  </a:extLst>
                </a:gridCol>
                <a:gridCol w="3229821">
                  <a:extLst>
                    <a:ext uri="{9D8B030D-6E8A-4147-A177-3AD203B41FA5}">
                      <a16:colId xmlns:a16="http://schemas.microsoft.com/office/drawing/2014/main" val="1867077288"/>
                    </a:ext>
                  </a:extLst>
                </a:gridCol>
              </a:tblGrid>
              <a:tr h="370840">
                <a:tc>
                  <a:txBody>
                    <a:bodyPr/>
                    <a:lstStyle/>
                    <a:p>
                      <a:pPr marL="0" lvl="0" algn="l">
                        <a:buNone/>
                      </a:pPr>
                      <a:r>
                        <a:rPr lang="en-US" sz="1600" b="0" dirty="0"/>
                        <a:t>Karl Rockne</a:t>
                      </a:r>
                    </a:p>
                  </a:txBody>
                  <a:tcPr/>
                </a:tc>
                <a:tc>
                  <a:txBody>
                    <a:bodyPr/>
                    <a:lstStyle/>
                    <a:p>
                      <a:pPr lvl="0" algn="l">
                        <a:buNone/>
                      </a:pPr>
                      <a:r>
                        <a:rPr lang="en-US" sz="1600" b="0" i="0" u="none" strike="noStrike" noProof="0" dirty="0">
                          <a:solidFill>
                            <a:srgbClr val="000000"/>
                          </a:solidFill>
                          <a:latin typeface="Calibri"/>
                        </a:rPr>
                        <a:t>Program Director, ENG/CBET</a:t>
                      </a:r>
                      <a:endParaRPr lang="en-US" sz="1600" b="0" dirty="0"/>
                    </a:p>
                  </a:txBody>
                  <a:tcPr/>
                </a:tc>
                <a:extLst>
                  <a:ext uri="{0D108BD9-81ED-4DB2-BD59-A6C34878D82A}">
                    <a16:rowId xmlns:a16="http://schemas.microsoft.com/office/drawing/2014/main" val="788874774"/>
                  </a:ext>
                </a:extLst>
              </a:tr>
              <a:tr h="358588">
                <a:tc>
                  <a:txBody>
                    <a:bodyPr/>
                    <a:lstStyle/>
                    <a:p>
                      <a:pPr marL="0" lvl="0" algn="l">
                        <a:buNone/>
                      </a:pPr>
                      <a:r>
                        <a:rPr lang="en-US" sz="1600" b="0" i="0" u="none" strike="noStrike" noProof="0" dirty="0">
                          <a:solidFill>
                            <a:srgbClr val="000000"/>
                          </a:solidFill>
                          <a:latin typeface="Calibri"/>
                        </a:rPr>
                        <a:t>Kate Ruck</a:t>
                      </a:r>
                      <a:endParaRPr lang="en-US" sz="1600" b="0" dirty="0"/>
                    </a:p>
                  </a:txBody>
                  <a:tcPr/>
                </a:tc>
                <a:tc>
                  <a:txBody>
                    <a:bodyPr/>
                    <a:lstStyle/>
                    <a:p>
                      <a:pPr marL="0" lvl="0" algn="l">
                        <a:buNone/>
                      </a:pPr>
                      <a:r>
                        <a:rPr lang="en-US" sz="1600" b="0" i="0" u="none" strike="noStrike" noProof="0" dirty="0">
                          <a:solidFill>
                            <a:srgbClr val="000000"/>
                          </a:solidFill>
                          <a:latin typeface="Calibri"/>
                        </a:rPr>
                        <a:t>Contractor, GEO/OPP</a:t>
                      </a:r>
                      <a:endParaRPr lang="en-US" sz="1600"/>
                    </a:p>
                  </a:txBody>
                  <a:tcPr/>
                </a:tc>
                <a:extLst>
                  <a:ext uri="{0D108BD9-81ED-4DB2-BD59-A6C34878D82A}">
                    <a16:rowId xmlns:a16="http://schemas.microsoft.com/office/drawing/2014/main" val="3617565009"/>
                  </a:ext>
                </a:extLst>
              </a:tr>
              <a:tr h="370840">
                <a:tc>
                  <a:txBody>
                    <a:bodyPr/>
                    <a:lstStyle/>
                    <a:p>
                      <a:pPr marL="0" lvl="0" algn="l">
                        <a:buNone/>
                      </a:pPr>
                      <a:r>
                        <a:rPr lang="en-US" sz="1600" b="0" i="0" u="none" strike="noStrike" noProof="0" dirty="0">
                          <a:solidFill>
                            <a:srgbClr val="000000"/>
                          </a:solidFill>
                          <a:latin typeface="Calibri"/>
                        </a:rPr>
                        <a:t>John Schade</a:t>
                      </a:r>
                      <a:endParaRPr lang="en-US" sz="1600" b="0" dirty="0"/>
                    </a:p>
                  </a:txBody>
                  <a:tcPr/>
                </a:tc>
                <a:tc>
                  <a:txBody>
                    <a:bodyPr/>
                    <a:lstStyle/>
                    <a:p>
                      <a:pPr marL="0" lvl="0" algn="l">
                        <a:buNone/>
                      </a:pPr>
                      <a:r>
                        <a:rPr lang="en-US" sz="1600" b="0" i="0" u="none" strike="noStrike" noProof="0" dirty="0">
                          <a:solidFill>
                            <a:srgbClr val="000000"/>
                          </a:solidFill>
                          <a:latin typeface="Calibri"/>
                        </a:rPr>
                        <a:t>Program Director, BIO/DEB</a:t>
                      </a:r>
                      <a:endParaRPr lang="en-US" sz="1600"/>
                    </a:p>
                  </a:txBody>
                  <a:tcPr/>
                </a:tc>
                <a:extLst>
                  <a:ext uri="{0D108BD9-81ED-4DB2-BD59-A6C34878D82A}">
                    <a16:rowId xmlns:a16="http://schemas.microsoft.com/office/drawing/2014/main" val="4023385091"/>
                  </a:ext>
                </a:extLst>
              </a:tr>
              <a:tr h="370840">
                <a:tc>
                  <a:txBody>
                    <a:bodyPr/>
                    <a:lstStyle/>
                    <a:p>
                      <a:pPr marL="0" lvl="0" algn="l">
                        <a:buNone/>
                      </a:pPr>
                      <a:r>
                        <a:rPr lang="en-US" sz="1600" b="0" i="0" u="none" strike="noStrike" noProof="0" dirty="0">
                          <a:solidFill>
                            <a:srgbClr val="000000"/>
                          </a:solidFill>
                          <a:latin typeface="Calibri"/>
                        </a:rPr>
                        <a:t>Colleen </a:t>
                      </a:r>
                      <a:r>
                        <a:rPr lang="en-US" sz="1600" b="0" i="0" u="none" strike="noStrike" noProof="0" dirty="0" err="1">
                          <a:solidFill>
                            <a:srgbClr val="000000"/>
                          </a:solidFill>
                          <a:latin typeface="Calibri"/>
                        </a:rPr>
                        <a:t>Strawhacker</a:t>
                      </a:r>
                      <a:endParaRPr lang="en-US" sz="1600" b="0" dirty="0"/>
                    </a:p>
                  </a:txBody>
                  <a:tcPr/>
                </a:tc>
                <a:tc>
                  <a:txBody>
                    <a:bodyPr/>
                    <a:lstStyle/>
                    <a:p>
                      <a:pPr marL="0" lvl="0" algn="l">
                        <a:buNone/>
                      </a:pPr>
                      <a:r>
                        <a:rPr lang="en-US" sz="1600" b="0" i="0" u="none" strike="noStrike" noProof="0" dirty="0">
                          <a:solidFill>
                            <a:srgbClr val="000000"/>
                          </a:solidFill>
                          <a:latin typeface="Calibri"/>
                        </a:rPr>
                        <a:t>Program Director, GEO/OPP </a:t>
                      </a:r>
                      <a:endParaRPr lang="en-US" sz="1600" dirty="0"/>
                    </a:p>
                  </a:txBody>
                  <a:tcPr/>
                </a:tc>
                <a:extLst>
                  <a:ext uri="{0D108BD9-81ED-4DB2-BD59-A6C34878D82A}">
                    <a16:rowId xmlns:a16="http://schemas.microsoft.com/office/drawing/2014/main" val="2331693799"/>
                  </a:ext>
                </a:extLst>
              </a:tr>
              <a:tr h="370840">
                <a:tc>
                  <a:txBody>
                    <a:bodyPr/>
                    <a:lstStyle/>
                    <a:p>
                      <a:pPr marL="0" lvl="0" algn="l">
                        <a:buNone/>
                      </a:pPr>
                      <a:r>
                        <a:rPr lang="en-US" sz="1600" b="0" i="0" u="none" strike="noStrike" noProof="0" dirty="0" err="1">
                          <a:solidFill>
                            <a:srgbClr val="000000"/>
                          </a:solidFill>
                          <a:latin typeface="Calibri"/>
                        </a:rPr>
                        <a:t>Jielun</a:t>
                      </a:r>
                      <a:r>
                        <a:rPr lang="en-US" sz="1600" b="0" i="0" u="none" strike="noStrike" noProof="0" dirty="0">
                          <a:solidFill>
                            <a:srgbClr val="000000"/>
                          </a:solidFill>
                          <a:latin typeface="Calibri"/>
                        </a:rPr>
                        <a:t> Sun</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GEO/AGS</a:t>
                      </a:r>
                      <a:endParaRPr lang="en-US" sz="1600" dirty="0"/>
                    </a:p>
                  </a:txBody>
                  <a:tcPr/>
                </a:tc>
                <a:extLst>
                  <a:ext uri="{0D108BD9-81ED-4DB2-BD59-A6C34878D82A}">
                    <a16:rowId xmlns:a16="http://schemas.microsoft.com/office/drawing/2014/main" val="1774364877"/>
                  </a:ext>
                </a:extLst>
              </a:tr>
              <a:tr h="370840">
                <a:tc>
                  <a:txBody>
                    <a:bodyPr/>
                    <a:lstStyle/>
                    <a:p>
                      <a:pPr marL="0" lvl="0" algn="l">
                        <a:buNone/>
                      </a:pPr>
                      <a:r>
                        <a:rPr lang="en-US" sz="1600" b="0" i="0" u="none" strike="noStrike" noProof="0" dirty="0">
                          <a:solidFill>
                            <a:srgbClr val="000000"/>
                          </a:solidFill>
                          <a:latin typeface="Calibri"/>
                        </a:rPr>
                        <a:t>Kevin Thompson</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CISE/OAC</a:t>
                      </a:r>
                      <a:endParaRPr lang="en-US" sz="1600" dirty="0"/>
                    </a:p>
                  </a:txBody>
                  <a:tcPr/>
                </a:tc>
                <a:extLst>
                  <a:ext uri="{0D108BD9-81ED-4DB2-BD59-A6C34878D82A}">
                    <a16:rowId xmlns:a16="http://schemas.microsoft.com/office/drawing/2014/main" val="926284978"/>
                  </a:ext>
                </a:extLst>
              </a:tr>
              <a:tr h="370840">
                <a:tc>
                  <a:txBody>
                    <a:bodyPr/>
                    <a:lstStyle/>
                    <a:p>
                      <a:pPr marL="0" lvl="0" algn="l">
                        <a:buNone/>
                      </a:pPr>
                      <a:r>
                        <a:rPr lang="en-US" sz="1600" b="0" i="0" u="none" strike="noStrike" noProof="0" dirty="0">
                          <a:solidFill>
                            <a:srgbClr val="000000"/>
                          </a:solidFill>
                          <a:latin typeface="Calibri"/>
                        </a:rPr>
                        <a:t>Jacqueline </a:t>
                      </a:r>
                      <a:r>
                        <a:rPr lang="en-US" sz="1600" b="0" i="0" u="none" strike="noStrike" noProof="0" dirty="0" err="1">
                          <a:solidFill>
                            <a:srgbClr val="000000"/>
                          </a:solidFill>
                          <a:latin typeface="Calibri"/>
                        </a:rPr>
                        <a:t>Vadjunec</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SBE/BCS</a:t>
                      </a:r>
                      <a:endParaRPr lang="en-US" sz="1600" b="0"/>
                    </a:p>
                  </a:txBody>
                  <a:tcPr/>
                </a:tc>
                <a:extLst>
                  <a:ext uri="{0D108BD9-81ED-4DB2-BD59-A6C34878D82A}">
                    <a16:rowId xmlns:a16="http://schemas.microsoft.com/office/drawing/2014/main" val="1989019300"/>
                  </a:ext>
                </a:extLst>
              </a:tr>
              <a:tr h="370840">
                <a:tc>
                  <a:txBody>
                    <a:bodyPr/>
                    <a:lstStyle/>
                    <a:p>
                      <a:pPr marL="0" lvl="0" algn="l">
                        <a:buNone/>
                      </a:pPr>
                      <a:r>
                        <a:rPr lang="en-US" sz="1600" b="0" i="0" u="none" strike="noStrike" noProof="0" dirty="0">
                          <a:solidFill>
                            <a:srgbClr val="000000"/>
                          </a:solidFill>
                          <a:latin typeface="Calibri"/>
                        </a:rPr>
                        <a:t>Kevin Webster</a:t>
                      </a:r>
                      <a:endParaRPr lang="en-US" sz="1600" b="0"/>
                    </a:p>
                  </a:txBody>
                  <a:tcPr/>
                </a:tc>
                <a:tc>
                  <a:txBody>
                    <a:bodyPr/>
                    <a:lstStyle/>
                    <a:p>
                      <a:pPr marL="0" lvl="0" algn="l">
                        <a:buNone/>
                      </a:pPr>
                      <a:r>
                        <a:rPr lang="en-US" sz="1600" b="0" i="0" u="none" strike="noStrike" noProof="0" dirty="0">
                          <a:solidFill>
                            <a:srgbClr val="000000"/>
                          </a:solidFill>
                          <a:latin typeface="Calibri"/>
                        </a:rPr>
                        <a:t>Program Support Manager, ENG/CMMI</a:t>
                      </a:r>
                      <a:endParaRPr lang="en-US" sz="1600" dirty="0"/>
                    </a:p>
                  </a:txBody>
                  <a:tcPr/>
                </a:tc>
                <a:extLst>
                  <a:ext uri="{0D108BD9-81ED-4DB2-BD59-A6C34878D82A}">
                    <a16:rowId xmlns:a16="http://schemas.microsoft.com/office/drawing/2014/main" val="2257658078"/>
                  </a:ext>
                </a:extLst>
              </a:tr>
              <a:tr h="370840">
                <a:tc>
                  <a:txBody>
                    <a:bodyPr/>
                    <a:lstStyle/>
                    <a:p>
                      <a:pPr marL="0" lvl="0" algn="l">
                        <a:buNone/>
                      </a:pPr>
                      <a:r>
                        <a:rPr lang="en-US" sz="1600" b="0" i="0" u="none" strike="noStrike" noProof="0" dirty="0">
                          <a:solidFill>
                            <a:srgbClr val="000000"/>
                          </a:solidFill>
                          <a:latin typeface="Calibri"/>
                        </a:rPr>
                        <a:t>Jonathan Wynn</a:t>
                      </a:r>
                      <a:endParaRPr lang="en-US" sz="1600" b="0"/>
                    </a:p>
                  </a:txBody>
                  <a:tcPr/>
                </a:tc>
                <a:tc>
                  <a:txBody>
                    <a:bodyPr/>
                    <a:lstStyle/>
                    <a:p>
                      <a:pPr marL="0" lvl="0" algn="l">
                        <a:buNone/>
                      </a:pPr>
                      <a:r>
                        <a:rPr lang="en-US" sz="1600" b="0" i="0" u="none" strike="noStrike" noProof="0" dirty="0">
                          <a:solidFill>
                            <a:srgbClr val="000000"/>
                          </a:solidFill>
                          <a:latin typeface="Calibri"/>
                        </a:rPr>
                        <a:t>Program Director, GEO/EAR</a:t>
                      </a:r>
                      <a:endParaRPr lang="en-US" sz="1600" dirty="0"/>
                    </a:p>
                  </a:txBody>
                  <a:tcPr/>
                </a:tc>
                <a:extLst>
                  <a:ext uri="{0D108BD9-81ED-4DB2-BD59-A6C34878D82A}">
                    <a16:rowId xmlns:a16="http://schemas.microsoft.com/office/drawing/2014/main" val="2257305996"/>
                  </a:ext>
                </a:extLst>
              </a:tr>
              <a:tr h="370840">
                <a:tc>
                  <a:txBody>
                    <a:bodyPr/>
                    <a:lstStyle/>
                    <a:p>
                      <a:pPr marL="0" lvl="0" algn="l">
                        <a:buNone/>
                      </a:pPr>
                      <a:r>
                        <a:rPr lang="en-US" sz="1600" b="0" i="0" u="none" strike="noStrike" noProof="0" dirty="0">
                          <a:solidFill>
                            <a:srgbClr val="000000"/>
                          </a:solidFill>
                          <a:latin typeface="Calibri"/>
                        </a:rPr>
                        <a:t>Margarida Yuan</a:t>
                      </a:r>
                      <a:endParaRPr lang="en-US" sz="1600" b="0"/>
                    </a:p>
                  </a:txBody>
                  <a:tcPr/>
                </a:tc>
                <a:tc>
                  <a:txBody>
                    <a:bodyPr/>
                    <a:lstStyle/>
                    <a:p>
                      <a:pPr marL="0" lvl="0" algn="l">
                        <a:buNone/>
                      </a:pPr>
                      <a:r>
                        <a:rPr lang="en-US" sz="1600" b="0" i="0" u="none" strike="noStrike" noProof="0" dirty="0">
                          <a:solidFill>
                            <a:srgbClr val="000000"/>
                          </a:solidFill>
                          <a:latin typeface="Calibri"/>
                        </a:rPr>
                        <a:t>Staff Associate, GEO/OAD</a:t>
                      </a:r>
                      <a:endParaRPr lang="en-US" sz="1600" dirty="0"/>
                    </a:p>
                  </a:txBody>
                  <a:tcPr/>
                </a:tc>
                <a:extLst>
                  <a:ext uri="{0D108BD9-81ED-4DB2-BD59-A6C34878D82A}">
                    <a16:rowId xmlns:a16="http://schemas.microsoft.com/office/drawing/2014/main" val="3907727563"/>
                  </a:ext>
                </a:extLst>
              </a:tr>
            </a:tbl>
          </a:graphicData>
        </a:graphic>
      </p:graphicFrame>
    </p:spTree>
    <p:extLst>
      <p:ext uri="{BB962C8B-B14F-4D97-AF65-F5344CB8AC3E}">
        <p14:creationId xmlns:p14="http://schemas.microsoft.com/office/powerpoint/2010/main" val="234240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p:txBody>
          <a:bodyPr/>
          <a:lstStyle/>
          <a:p>
            <a:r>
              <a:rPr lang="en-US" b="1" dirty="0">
                <a:latin typeface="Gruppo" panose="02000604060000020004" pitchFamily="2" charset="77"/>
              </a:rPr>
              <a:t>Day 2 Agenda</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838200" y="2671989"/>
            <a:ext cx="10515600" cy="3074331"/>
          </a:xfrm>
        </p:spPr>
        <p:txBody>
          <a:bodyPr>
            <a:normAutofit/>
          </a:bodyPr>
          <a:lstStyle/>
          <a:p>
            <a:r>
              <a:rPr lang="en-US" dirty="0">
                <a:latin typeface="Calibri" panose="020F0502020204030204" pitchFamily="34" charset="0"/>
                <a:cs typeface="Calibri" panose="020F0502020204030204" pitchFamily="34" charset="0"/>
              </a:rPr>
              <a:t>12:00-1:30pm ET – Session 2.1 Addressing Current Challenges</a:t>
            </a:r>
          </a:p>
          <a:p>
            <a:r>
              <a:rPr lang="en-US" dirty="0">
                <a:latin typeface="Calibri" panose="020F0502020204030204" pitchFamily="34" charset="0"/>
                <a:cs typeface="Calibri" panose="020F0502020204030204" pitchFamily="34" charset="0"/>
              </a:rPr>
              <a:t>1:30-2:00pm ET – BREAK</a:t>
            </a:r>
          </a:p>
          <a:p>
            <a:r>
              <a:rPr lang="en-US" dirty="0">
                <a:latin typeface="Calibri" panose="020F0502020204030204" pitchFamily="34" charset="0"/>
                <a:cs typeface="Calibri" panose="020F0502020204030204" pitchFamily="34" charset="0"/>
              </a:rPr>
              <a:t>2:00-3:30pm ET – Session 2.2 Break-Out Group Reports &amp; Plenary</a:t>
            </a:r>
          </a:p>
          <a:p>
            <a:r>
              <a:rPr lang="en-US" dirty="0">
                <a:latin typeface="Calibri" panose="020F0502020204030204" pitchFamily="34" charset="0"/>
                <a:cs typeface="Calibri" panose="020F0502020204030204" pitchFamily="34" charset="0"/>
              </a:rPr>
              <a:t>3:30-4:00pm ET – BREAK</a:t>
            </a:r>
          </a:p>
          <a:p>
            <a:r>
              <a:rPr lang="en-US" dirty="0">
                <a:latin typeface="Calibri" panose="020F0502020204030204" pitchFamily="34" charset="0"/>
                <a:cs typeface="Calibri" panose="020F0502020204030204" pitchFamily="34" charset="0"/>
              </a:rPr>
              <a:t>4:00-5:30pm ET – Session 2.3 Data Sharing &amp; NNA Community Office </a:t>
            </a:r>
          </a:p>
        </p:txBody>
      </p:sp>
      <p:pic>
        <p:nvPicPr>
          <p:cNvPr id="4" name="Picture 3">
            <a:extLst>
              <a:ext uri="{FF2B5EF4-FFF2-40B4-BE49-F238E27FC236}">
                <a16:creationId xmlns:a16="http://schemas.microsoft.com/office/drawing/2014/main" id="{399B528A-6F98-C444-AF43-3A4099E2A799}"/>
              </a:ext>
            </a:extLst>
          </p:cNvPr>
          <p:cNvPicPr>
            <a:picLocks noChangeAspect="1"/>
          </p:cNvPicPr>
          <p:nvPr/>
        </p:nvPicPr>
        <p:blipFill>
          <a:blip r:embed="rId3"/>
          <a:stretch>
            <a:fillRect/>
          </a:stretch>
        </p:blipFill>
        <p:spPr>
          <a:xfrm>
            <a:off x="9427873" y="0"/>
            <a:ext cx="2764127" cy="2671989"/>
          </a:xfrm>
          <a:prstGeom prst="rect">
            <a:avLst/>
          </a:prstGeom>
        </p:spPr>
      </p:pic>
    </p:spTree>
    <p:extLst>
      <p:ext uri="{BB962C8B-B14F-4D97-AF65-F5344CB8AC3E}">
        <p14:creationId xmlns:p14="http://schemas.microsoft.com/office/powerpoint/2010/main" val="3523587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905933" y="147414"/>
            <a:ext cx="11466689" cy="1325563"/>
          </a:xfrm>
        </p:spPr>
        <p:txBody>
          <a:bodyPr/>
          <a:lstStyle/>
          <a:p>
            <a:r>
              <a:rPr lang="en-US" b="1" dirty="0">
                <a:latin typeface="Gruppo" panose="02000604060000020004" pitchFamily="2" charset="77"/>
              </a:rPr>
              <a:t>Meeting Housekeeping </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838200" y="1335994"/>
            <a:ext cx="10515600" cy="5065671"/>
          </a:xfrm>
        </p:spPr>
        <p:txBody>
          <a:bodyPr>
            <a:normAutofit fontScale="77500" lnSpcReduction="20000"/>
          </a:bodyPr>
          <a:lstStyle/>
          <a:p>
            <a:pPr marL="0"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Your Program Workbook</a:t>
            </a:r>
          </a:p>
          <a:p>
            <a:r>
              <a:rPr lang="en-US" dirty="0">
                <a:latin typeface="Calibri" panose="020F0502020204030204" pitchFamily="34" charset="0"/>
                <a:cs typeface="Calibri" panose="020F0502020204030204" pitchFamily="34" charset="0"/>
              </a:rPr>
              <a:t>Time </a:t>
            </a:r>
          </a:p>
          <a:p>
            <a:r>
              <a:rPr lang="en-US" dirty="0">
                <a:latin typeface="Calibri" panose="020F0502020204030204" pitchFamily="34" charset="0"/>
                <a:cs typeface="Calibri" panose="020F0502020204030204" pitchFamily="34" charset="0"/>
              </a:rPr>
              <a:t>Breakout Sessions</a:t>
            </a:r>
          </a:p>
          <a:p>
            <a:pPr marL="0" indent="0">
              <a:buNone/>
            </a:pPr>
            <a:r>
              <a:rPr lang="en-US" dirty="0">
                <a:latin typeface="Calibri" panose="020F0502020204030204" pitchFamily="34" charset="0"/>
                <a:cs typeface="Calibri" panose="020F0502020204030204" pitchFamily="34" charset="0"/>
              </a:rPr>
              <a:t>	- Brief introductions: name, role &amp; NNA project title</a:t>
            </a:r>
          </a:p>
          <a:p>
            <a:pPr marL="0" indent="0">
              <a:buNone/>
            </a:pPr>
            <a:r>
              <a:rPr lang="en-US" dirty="0">
                <a:latin typeface="Calibri" panose="020F0502020204030204" pitchFamily="34" charset="0"/>
                <a:cs typeface="Calibri" panose="020F0502020204030204" pitchFamily="34" charset="0"/>
              </a:rPr>
              <a:t>	- Facilitator role</a:t>
            </a:r>
          </a:p>
          <a:p>
            <a:pPr marL="0" indent="0">
              <a:buNone/>
            </a:pPr>
            <a:r>
              <a:rPr lang="en-US" dirty="0">
                <a:latin typeface="Calibri" panose="020F0502020204030204" pitchFamily="34" charset="0"/>
                <a:cs typeface="Calibri" panose="020F0502020204030204" pitchFamily="34" charset="0"/>
              </a:rPr>
              <a:t>	- Note-taker role</a:t>
            </a:r>
          </a:p>
          <a:p>
            <a:pPr marL="0" indent="0">
              <a:buNone/>
            </a:pPr>
            <a:r>
              <a:rPr lang="en-US" dirty="0">
                <a:latin typeface="Calibri" panose="020F0502020204030204" pitchFamily="34" charset="0"/>
                <a:cs typeface="Calibri" panose="020F0502020204030204" pitchFamily="34" charset="0"/>
              </a:rPr>
              <a:t>	- Rapporteur role</a:t>
            </a:r>
          </a:p>
          <a:p>
            <a:pPr marL="0" indent="0">
              <a:buNone/>
            </a:pPr>
            <a:r>
              <a:rPr lang="en-US" dirty="0">
                <a:latin typeface="Calibri" panose="020F0502020204030204" pitchFamily="34" charset="0"/>
                <a:cs typeface="Calibri" panose="020F0502020204030204" pitchFamily="34" charset="0"/>
              </a:rPr>
              <a:t>	- Opportunity to learn from each other</a:t>
            </a:r>
          </a:p>
          <a:p>
            <a:pPr marL="0" indent="0">
              <a:buNone/>
            </a:pPr>
            <a:r>
              <a:rPr lang="en-US" dirty="0">
                <a:latin typeface="Calibri" panose="020F0502020204030204" pitchFamily="34" charset="0"/>
                <a:cs typeface="Calibri" panose="020F0502020204030204" pitchFamily="34" charset="0"/>
              </a:rPr>
              <a:t>	- Contributing</a:t>
            </a:r>
          </a:p>
          <a:p>
            <a:pPr lvl="4">
              <a:buFont typeface="Wingdings" panose="05000000000000000000" pitchFamily="2" charset="2"/>
              <a:buChar char="ü"/>
            </a:pPr>
            <a:r>
              <a:rPr lang="en-US" sz="2600" dirty="0">
                <a:latin typeface="Calibri" panose="020F0502020204030204" pitchFamily="34" charset="0"/>
                <a:cs typeface="Calibri" panose="020F0502020204030204" pitchFamily="34" charset="0"/>
              </a:rPr>
              <a:t>open and constructive approach</a:t>
            </a:r>
          </a:p>
          <a:p>
            <a:pPr lvl="4">
              <a:buFont typeface="Wingdings" panose="05000000000000000000" pitchFamily="2" charset="2"/>
              <a:buChar char="ü"/>
            </a:pPr>
            <a:r>
              <a:rPr lang="en-US" sz="2600" dirty="0">
                <a:latin typeface="Calibri" panose="020F0502020204030204" pitchFamily="34" charset="0"/>
                <a:cs typeface="Calibri" panose="020F0502020204030204" pitchFamily="34" charset="0"/>
              </a:rPr>
              <a:t>be willing to speak up</a:t>
            </a:r>
          </a:p>
          <a:p>
            <a:pPr lvl="4">
              <a:buFont typeface="Wingdings" panose="05000000000000000000" pitchFamily="2" charset="2"/>
              <a:buChar char="ü"/>
            </a:pPr>
            <a:r>
              <a:rPr lang="en-US" sz="2600" dirty="0">
                <a:latin typeface="Calibri" panose="020F0502020204030204" pitchFamily="34" charset="0"/>
                <a:cs typeface="Calibri" panose="020F0502020204030204" pitchFamily="34" charset="0"/>
              </a:rPr>
              <a:t>share the ‘air-time’ – be focused and succinct</a:t>
            </a:r>
            <a:r>
              <a:rPr lang="en-US" dirty="0">
                <a:latin typeface="Calibri" panose="020F0502020204030204" pitchFamily="34" charset="0"/>
                <a:cs typeface="Calibri" panose="020F0502020204030204" pitchFamily="34" charset="0"/>
              </a:rPr>
              <a:t>		</a:t>
            </a:r>
          </a:p>
          <a:p>
            <a:r>
              <a:rPr lang="en-US" dirty="0"/>
              <a:t>Report outs – 3 minutes per group</a:t>
            </a:r>
          </a:p>
          <a:p>
            <a:pPr marL="0" indent="0">
              <a:buNone/>
            </a:pPr>
            <a:endParaRPr lang="en-US" dirty="0"/>
          </a:p>
        </p:txBody>
      </p:sp>
      <p:pic>
        <p:nvPicPr>
          <p:cNvPr id="7" name="Picture 6">
            <a:extLst>
              <a:ext uri="{FF2B5EF4-FFF2-40B4-BE49-F238E27FC236}">
                <a16:creationId xmlns:a16="http://schemas.microsoft.com/office/drawing/2014/main" id="{BB8C25EC-47BA-6345-A8E1-54BAC4AEB8E4}"/>
              </a:ext>
            </a:extLst>
          </p:cNvPr>
          <p:cNvPicPr>
            <a:picLocks noChangeAspect="1"/>
          </p:cNvPicPr>
          <p:nvPr/>
        </p:nvPicPr>
        <p:blipFill>
          <a:blip r:embed="rId3"/>
          <a:stretch>
            <a:fillRect/>
          </a:stretch>
        </p:blipFill>
        <p:spPr>
          <a:xfrm>
            <a:off x="9427873" y="0"/>
            <a:ext cx="2764127" cy="2671989"/>
          </a:xfrm>
          <a:prstGeom prst="rect">
            <a:avLst/>
          </a:prstGeom>
        </p:spPr>
      </p:pic>
    </p:spTree>
    <p:extLst>
      <p:ext uri="{BB962C8B-B14F-4D97-AF65-F5344CB8AC3E}">
        <p14:creationId xmlns:p14="http://schemas.microsoft.com/office/powerpoint/2010/main" val="4260516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14111" y="298979"/>
            <a:ext cx="12132734" cy="1325563"/>
          </a:xfrm>
        </p:spPr>
        <p:txBody>
          <a:bodyPr/>
          <a:lstStyle/>
          <a:p>
            <a:pPr algn="ctr"/>
            <a:r>
              <a:rPr lang="en-US" b="1" dirty="0">
                <a:latin typeface="Gruppo" panose="02000604060000020004" pitchFamily="2" charset="77"/>
              </a:rPr>
              <a:t>NNA Investigators Meeting </a:t>
            </a:r>
            <a:br>
              <a:rPr lang="en-US" b="1" dirty="0">
                <a:latin typeface="Gruppo" panose="02000604060000020004" pitchFamily="2" charset="77"/>
              </a:rPr>
            </a:br>
            <a:r>
              <a:rPr lang="en-US" b="1" dirty="0">
                <a:latin typeface="Gruppo" panose="02000604060000020004" pitchFamily="2" charset="77"/>
              </a:rPr>
              <a:t> Reflections and Insights from Day 1</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1532966" y="1950417"/>
            <a:ext cx="9305364" cy="4351338"/>
          </a:xfrm>
        </p:spPr>
        <p:txBody>
          <a:bodyPr>
            <a:normAutofit/>
          </a:bodyPr>
          <a:lstStyle/>
          <a:p>
            <a:pPr marL="0" indent="0">
              <a:buNone/>
            </a:pPr>
            <a:r>
              <a:rPr lang="en-US" b="1" dirty="0">
                <a:latin typeface="Calibri" panose="020F0502020204030204" pitchFamily="34" charset="0"/>
                <a:cs typeface="Calibri" panose="020F0502020204030204" pitchFamily="34" charset="0"/>
              </a:rPr>
              <a:t>Community Theme</a:t>
            </a:r>
          </a:p>
          <a:p>
            <a:r>
              <a:rPr lang="en-US" dirty="0">
                <a:latin typeface="Calibri" panose="020F0502020204030204" pitchFamily="34" charset="0"/>
                <a:cs typeface="Calibri" panose="020F0502020204030204" pitchFamily="34" charset="0"/>
              </a:rPr>
              <a:t>Engagement &amp; Co-Production along a Continuum:</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Drivers, Principles, &amp; Goals</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indent="0">
              <a:buNone/>
            </a:pPr>
            <a:r>
              <a:rPr lang="en-US" b="1" dirty="0">
                <a:latin typeface="Calibri" panose="020F0502020204030204" pitchFamily="34" charset="0"/>
                <a:cs typeface="Calibri" panose="020F0502020204030204" pitchFamily="34" charset="0"/>
              </a:rPr>
              <a:t>Convergence Theme</a:t>
            </a:r>
          </a:p>
          <a:p>
            <a:r>
              <a:rPr lang="en-US" dirty="0">
                <a:latin typeface="Calibri" panose="020F0502020204030204" pitchFamily="34" charset="0"/>
                <a:cs typeface="Calibri" panose="020F0502020204030204" pitchFamily="34" charset="0"/>
              </a:rPr>
              <a:t>Diverse Perspectives; Beyond Academia;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Methods &amp; Data; Evaluation</a:t>
            </a:r>
          </a:p>
          <a:p>
            <a:pPr marL="0" indent="0">
              <a:buNone/>
            </a:pPr>
            <a:br>
              <a:rPr lang="en-US"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Shared Attributes of Enhancing Collaborative Capacity</a:t>
            </a:r>
          </a:p>
          <a:p>
            <a:pPr marL="0" indent="0">
              <a:buNone/>
            </a:pP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3374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3429000"/>
            <a:ext cx="12192000" cy="1180389"/>
          </a:xfrm>
        </p:spPr>
        <p:txBody>
          <a:bodyPr>
            <a:normAutofit fontScale="90000"/>
          </a:bodyPr>
          <a:lstStyle/>
          <a:p>
            <a:pPr algn="ctr"/>
            <a:r>
              <a:rPr lang="en-US" sz="4900" b="1" dirty="0">
                <a:latin typeface="Gruppo" panose="02000604060000020004" pitchFamily="2" charset="77"/>
              </a:rPr>
              <a:t>Focus on Future Planning</a:t>
            </a:r>
            <a:br>
              <a:rPr lang="en-US" sz="3100" dirty="0"/>
            </a:br>
            <a:endParaRPr lang="en-US" sz="31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30506" y="510308"/>
            <a:ext cx="2930988" cy="2786747"/>
          </a:xfrm>
          <a:prstGeom prst="rect">
            <a:avLst/>
          </a:prstGeom>
        </p:spPr>
      </p:pic>
      <p:sp>
        <p:nvSpPr>
          <p:cNvPr id="3" name="TextBox 2">
            <a:extLst>
              <a:ext uri="{FF2B5EF4-FFF2-40B4-BE49-F238E27FC236}">
                <a16:creationId xmlns:a16="http://schemas.microsoft.com/office/drawing/2014/main" id="{9E8DB02D-F692-7C43-A8F5-F83B1455DA16}"/>
              </a:ext>
            </a:extLst>
          </p:cNvPr>
          <p:cNvSpPr txBox="1"/>
          <p:nvPr/>
        </p:nvSpPr>
        <p:spPr>
          <a:xfrm>
            <a:off x="4630506" y="4473456"/>
            <a:ext cx="637616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cs typeface="Calibri"/>
              </a:rPr>
              <a:t>COVID-19</a:t>
            </a:r>
          </a:p>
          <a:p>
            <a:pPr marL="457200" indent="-457200">
              <a:buFont typeface="Arial" panose="020B0604020202020204" pitchFamily="34" charset="0"/>
              <a:buChar char="•"/>
            </a:pPr>
            <a:r>
              <a:rPr lang="en-US" sz="2800" dirty="0">
                <a:cs typeface="Calibri"/>
              </a:rPr>
              <a:t>Data Management </a:t>
            </a:r>
          </a:p>
          <a:p>
            <a:pPr marL="457200" indent="-457200">
              <a:buFont typeface="Arial" panose="020B0604020202020204" pitchFamily="34" charset="0"/>
              <a:buChar char="•"/>
            </a:pPr>
            <a:r>
              <a:rPr lang="en-US" sz="2800" dirty="0">
                <a:cs typeface="Calibri"/>
              </a:rPr>
              <a:t>November Meeting Goals </a:t>
            </a:r>
          </a:p>
        </p:txBody>
      </p:sp>
    </p:spTree>
    <p:extLst>
      <p:ext uri="{BB962C8B-B14F-4D97-AF65-F5344CB8AC3E}">
        <p14:creationId xmlns:p14="http://schemas.microsoft.com/office/powerpoint/2010/main" val="1049923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Session 2.1: Addressing Current Challenges</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Tree>
    <p:extLst>
      <p:ext uri="{BB962C8B-B14F-4D97-AF65-F5344CB8AC3E}">
        <p14:creationId xmlns:p14="http://schemas.microsoft.com/office/powerpoint/2010/main" val="208389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2.1: Addressing Current Challenges</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3704897" y="1447252"/>
            <a:ext cx="8276897" cy="5410748"/>
          </a:xfrm>
        </p:spPr>
        <p:txBody>
          <a:bodyPr>
            <a:normAutofit fontScale="77500" lnSpcReduction="20000"/>
          </a:bodyPr>
          <a:lstStyle/>
          <a:p>
            <a:pPr marL="0" indent="0" fontAlgn="base">
              <a:buNone/>
            </a:pPr>
            <a:r>
              <a:rPr lang="en-US" b="1" dirty="0"/>
              <a:t>Focus Questions: </a:t>
            </a:r>
          </a:p>
          <a:p>
            <a:r>
              <a:rPr lang="en-US" dirty="0"/>
              <a:t>How has COVID-19 disrupted your project or field research plans? How are you finding ways to adapt that could be relevant to others in the NNA community? </a:t>
            </a:r>
          </a:p>
          <a:p>
            <a:r>
              <a:rPr lang="en-US" dirty="0"/>
              <a:t>Do COVID-19 disruptions present any opportunities for the NNA community to do things differently or to strengthen collaborations?</a:t>
            </a:r>
          </a:p>
          <a:p>
            <a:r>
              <a:rPr lang="en-US" dirty="0"/>
              <a:t>How can you apply what you know/are learning about co-production and collaboration to this COVID19 situation?  (i.e. in terms of relationship building, on the ground collaborations with communities when field work is cancelled or uncertain, using this as an opportunity to create longer-term modifications to how research is done, etc.)</a:t>
            </a:r>
          </a:p>
          <a:p>
            <a:r>
              <a:rPr lang="en-US" dirty="0"/>
              <a:t>What could the NNA community achieve together over the next six months to a year given the current challenges and circumstances? </a:t>
            </a:r>
          </a:p>
          <a:p>
            <a:r>
              <a:rPr lang="en-US" dirty="0"/>
              <a:t>How can these activities/actions serve as a stepping stone to what the NNA community might achieve together over the next 5+ years?  </a:t>
            </a:r>
            <a:br>
              <a:rPr lang="en-US" dirty="0"/>
            </a:br>
            <a:br>
              <a:rPr lang="en-US" dirty="0"/>
            </a:br>
            <a:endParaRPr lang="en-US" dirty="0"/>
          </a:p>
        </p:txBody>
      </p:sp>
      <p:pic>
        <p:nvPicPr>
          <p:cNvPr id="7" name="Picture 6">
            <a:extLst>
              <a:ext uri="{FF2B5EF4-FFF2-40B4-BE49-F238E27FC236}">
                <a16:creationId xmlns:a16="http://schemas.microsoft.com/office/drawing/2014/main" id="{F738BC93-ED68-304A-BFE8-FD37499DE276}"/>
              </a:ext>
            </a:extLst>
          </p:cNvPr>
          <p:cNvPicPr>
            <a:picLocks noChangeAspect="1"/>
          </p:cNvPicPr>
          <p:nvPr/>
        </p:nvPicPr>
        <p:blipFill>
          <a:blip r:embed="rId3"/>
          <a:stretch>
            <a:fillRect/>
          </a:stretch>
        </p:blipFill>
        <p:spPr>
          <a:xfrm>
            <a:off x="605627" y="2063558"/>
            <a:ext cx="2919721" cy="2730883"/>
          </a:xfrm>
          <a:prstGeom prst="rect">
            <a:avLst/>
          </a:prstGeom>
        </p:spPr>
      </p:pic>
    </p:spTree>
    <p:extLst>
      <p:ext uri="{BB962C8B-B14F-4D97-AF65-F5344CB8AC3E}">
        <p14:creationId xmlns:p14="http://schemas.microsoft.com/office/powerpoint/2010/main" val="3392468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2.1: Addressing Current Challenges</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fontScale="85000" lnSpcReduction="20000"/>
          </a:bodyPr>
          <a:lstStyle/>
          <a:p>
            <a:pPr marL="0" indent="0" fontAlgn="base">
              <a:buNone/>
            </a:pPr>
            <a:r>
              <a:rPr lang="en-US" b="1" dirty="0"/>
              <a:t>Desired Outcomes: </a:t>
            </a:r>
          </a:p>
          <a:p>
            <a:pPr fontAlgn="base"/>
            <a:r>
              <a:rPr lang="en-US" dirty="0"/>
              <a:t>Key discussion points from each break-out are captured by the group facilitator or a designated note-taker in a </a:t>
            </a:r>
            <a:r>
              <a:rPr lang="en-US" u="sng" dirty="0">
                <a:hlinkClick r:id="rId3"/>
              </a:rPr>
              <a:t>shared Google Doc</a:t>
            </a:r>
            <a:r>
              <a:rPr lang="en-US" dirty="0"/>
              <a:t>. </a:t>
            </a:r>
          </a:p>
          <a:p>
            <a:pPr fontAlgn="base"/>
            <a:r>
              <a:rPr lang="en-US" dirty="0"/>
              <a:t>Discussion highlights are synthesized by the break-out group rapporteur so they can be shared during 3-minute presentations during the Session 2.2 plenary.</a:t>
            </a:r>
            <a:br>
              <a:rPr lang="en-US" dirty="0"/>
            </a:br>
            <a:endParaRPr lang="en-US" dirty="0"/>
          </a:p>
        </p:txBody>
      </p:sp>
      <p:sp>
        <p:nvSpPr>
          <p:cNvPr id="10" name="TextBox 9">
            <a:extLst>
              <a:ext uri="{FF2B5EF4-FFF2-40B4-BE49-F238E27FC236}">
                <a16:creationId xmlns:a16="http://schemas.microsoft.com/office/drawing/2014/main" id="{356C2FD5-106E-BF41-A072-1A2C84E22BF0}"/>
              </a:ext>
            </a:extLst>
          </p:cNvPr>
          <p:cNvSpPr txBox="1"/>
          <p:nvPr/>
        </p:nvSpPr>
        <p:spPr>
          <a:xfrm>
            <a:off x="609600" y="4667925"/>
            <a:ext cx="11430000" cy="1477328"/>
          </a:xfrm>
          <a:prstGeom prst="rect">
            <a:avLst/>
          </a:prstGeom>
          <a:noFill/>
        </p:spPr>
        <p:txBody>
          <a:bodyPr wrap="square" rtlCol="0">
            <a:spAutoFit/>
          </a:bodyPr>
          <a:lstStyle/>
          <a:p>
            <a:pPr fontAlgn="base"/>
            <a:r>
              <a:rPr lang="en-US" b="1" dirty="0"/>
              <a:t>Notes: </a:t>
            </a:r>
            <a:endParaRPr lang="en-US" dirty="0"/>
          </a:p>
          <a:p>
            <a:pPr marL="742950" lvl="1" indent="-285750" fontAlgn="base">
              <a:buFont typeface="Arial" panose="020B0604020202020204" pitchFamily="34" charset="0"/>
              <a:buChar char="•"/>
            </a:pPr>
            <a:r>
              <a:rPr lang="en-US" dirty="0"/>
              <a:t>See the Session 2.1 Break-Out Session Guidance in your program book (</a:t>
            </a:r>
            <a:r>
              <a:rPr lang="en-US" dirty="0" err="1"/>
              <a:t>pg</a:t>
            </a:r>
            <a:r>
              <a:rPr lang="en-US" dirty="0"/>
              <a:t> 27)</a:t>
            </a:r>
          </a:p>
          <a:p>
            <a:pPr marL="742950" lvl="1" indent="-285750" fontAlgn="base">
              <a:buFont typeface="Arial" panose="020B0604020202020204" pitchFamily="34" charset="0"/>
              <a:buChar char="•"/>
            </a:pPr>
            <a:r>
              <a:rPr lang="en-US" dirty="0"/>
              <a:t>A facilitator has been assigned to assist you in this discussion</a:t>
            </a:r>
          </a:p>
          <a:p>
            <a:pPr marL="742950" lvl="1" indent="-285750" fontAlgn="base">
              <a:buFont typeface="Arial" panose="020B0604020202020204" pitchFamily="34" charset="0"/>
              <a:buChar char="•"/>
            </a:pPr>
            <a:r>
              <a:rPr lang="en-US" dirty="0"/>
              <a:t>Group rapporteurs will be responsible for a 3-minute report outs during the Session 2.2 plenary</a:t>
            </a:r>
          </a:p>
          <a:p>
            <a:pPr marL="742950" lvl="1" indent="-285750" fontAlgn="base">
              <a:buFont typeface="Arial" panose="020B0604020202020204" pitchFamily="34" charset="0"/>
              <a:buChar char="•"/>
            </a:pPr>
            <a:r>
              <a:rPr lang="en-US" dirty="0"/>
              <a:t>The host will send time reminders &amp; bring you back to the main meeting room automatically at 1:25pm ET</a:t>
            </a:r>
          </a:p>
        </p:txBody>
      </p:sp>
      <p:pic>
        <p:nvPicPr>
          <p:cNvPr id="6" name="Picture 5">
            <a:extLst>
              <a:ext uri="{FF2B5EF4-FFF2-40B4-BE49-F238E27FC236}">
                <a16:creationId xmlns:a16="http://schemas.microsoft.com/office/drawing/2014/main" id="{5FDC06C2-B2F5-7F40-AEBB-B87F86D5586E}"/>
              </a:ext>
            </a:extLst>
          </p:cNvPr>
          <p:cNvPicPr>
            <a:picLocks noChangeAspect="1"/>
          </p:cNvPicPr>
          <p:nvPr/>
        </p:nvPicPr>
        <p:blipFill>
          <a:blip r:embed="rId4"/>
          <a:stretch>
            <a:fillRect/>
          </a:stretch>
        </p:blipFill>
        <p:spPr>
          <a:xfrm>
            <a:off x="846739" y="1415447"/>
            <a:ext cx="2919721" cy="2730883"/>
          </a:xfrm>
          <a:prstGeom prst="rect">
            <a:avLst/>
          </a:prstGeom>
        </p:spPr>
      </p:pic>
    </p:spTree>
    <p:extLst>
      <p:ext uri="{BB962C8B-B14F-4D97-AF65-F5344CB8AC3E}">
        <p14:creationId xmlns:p14="http://schemas.microsoft.com/office/powerpoint/2010/main" val="3605094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BREAK-OUT IN PROGRESS: Addressing Current Challenges</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
        <p:nvSpPr>
          <p:cNvPr id="4" name="Content Placeholder 2">
            <a:extLst>
              <a:ext uri="{FF2B5EF4-FFF2-40B4-BE49-F238E27FC236}">
                <a16:creationId xmlns:a16="http://schemas.microsoft.com/office/drawing/2014/main" id="{35A8A5DF-9C7C-8945-8FED-03AF8483AFD1}"/>
              </a:ext>
            </a:extLst>
          </p:cNvPr>
          <p:cNvSpPr txBox="1">
            <a:spLocks/>
          </p:cNvSpPr>
          <p:nvPr/>
        </p:nvSpPr>
        <p:spPr>
          <a:xfrm>
            <a:off x="0" y="6185041"/>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algn="ctr" fontAlgn="base"/>
            <a:r>
              <a:rPr lang="en-US" sz="2400" b="1" dirty="0">
                <a:solidFill>
                  <a:schemeClr val="tx1"/>
                </a:solidFill>
              </a:rPr>
              <a:t>See the Session 2.1 Break-Out Session Guidance in your Program Book (</a:t>
            </a:r>
            <a:r>
              <a:rPr lang="en-US" sz="2400" b="1" dirty="0" err="1">
                <a:solidFill>
                  <a:schemeClr val="tx1"/>
                </a:solidFill>
              </a:rPr>
              <a:t>Pg</a:t>
            </a:r>
            <a:r>
              <a:rPr lang="en-US" sz="2400" b="1" dirty="0">
                <a:solidFill>
                  <a:schemeClr val="tx1"/>
                </a:solidFill>
              </a:rPr>
              <a:t> 27)</a:t>
            </a:r>
          </a:p>
        </p:txBody>
      </p:sp>
    </p:spTree>
    <p:extLst>
      <p:ext uri="{BB962C8B-B14F-4D97-AF65-F5344CB8AC3E}">
        <p14:creationId xmlns:p14="http://schemas.microsoft.com/office/powerpoint/2010/main" val="2078439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2.1: Addressing Current Challenges</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fontScale="85000" lnSpcReduction="20000"/>
          </a:bodyPr>
          <a:lstStyle/>
          <a:p>
            <a:pPr marL="0" indent="0" fontAlgn="base">
              <a:buNone/>
            </a:pPr>
            <a:r>
              <a:rPr lang="en-US" b="1" dirty="0"/>
              <a:t>Desired Outcomes: </a:t>
            </a:r>
          </a:p>
          <a:p>
            <a:pPr fontAlgn="base"/>
            <a:r>
              <a:rPr lang="en-US" dirty="0"/>
              <a:t>Key discussion points from each break-out are captured by the group facilitator or a designated note-taker in a </a:t>
            </a:r>
            <a:r>
              <a:rPr lang="en-US" u="sng" dirty="0">
                <a:hlinkClick r:id="rId3"/>
              </a:rPr>
              <a:t>shared Google Doc</a:t>
            </a:r>
            <a:r>
              <a:rPr lang="en-US" dirty="0"/>
              <a:t>. </a:t>
            </a:r>
          </a:p>
          <a:p>
            <a:pPr fontAlgn="base"/>
            <a:r>
              <a:rPr lang="en-US" dirty="0"/>
              <a:t>Discussion highlights are synthesized by the break-out group rapporteur so they can be shared during 3-minute presentations during the Session 2.2 plenary.</a:t>
            </a:r>
            <a:br>
              <a:rPr lang="en-US" dirty="0"/>
            </a:br>
            <a:endParaRPr lang="en-US" dirty="0"/>
          </a:p>
        </p:txBody>
      </p:sp>
      <p:pic>
        <p:nvPicPr>
          <p:cNvPr id="6" name="Picture 5">
            <a:extLst>
              <a:ext uri="{FF2B5EF4-FFF2-40B4-BE49-F238E27FC236}">
                <a16:creationId xmlns:a16="http://schemas.microsoft.com/office/drawing/2014/main" id="{5FDC06C2-B2F5-7F40-AEBB-B87F86D5586E}"/>
              </a:ext>
            </a:extLst>
          </p:cNvPr>
          <p:cNvPicPr>
            <a:picLocks noChangeAspect="1"/>
          </p:cNvPicPr>
          <p:nvPr/>
        </p:nvPicPr>
        <p:blipFill>
          <a:blip r:embed="rId4"/>
          <a:stretch>
            <a:fillRect/>
          </a:stretch>
        </p:blipFill>
        <p:spPr>
          <a:xfrm>
            <a:off x="846739" y="1415447"/>
            <a:ext cx="2919721" cy="2730883"/>
          </a:xfrm>
          <a:prstGeom prst="rect">
            <a:avLst/>
          </a:prstGeom>
        </p:spPr>
      </p:pic>
      <p:sp>
        <p:nvSpPr>
          <p:cNvPr id="7" name="Content Placeholder 4">
            <a:extLst>
              <a:ext uri="{FF2B5EF4-FFF2-40B4-BE49-F238E27FC236}">
                <a16:creationId xmlns:a16="http://schemas.microsoft.com/office/drawing/2014/main" id="{6A7B153C-0079-8741-9502-DAF3CC602778}"/>
              </a:ext>
            </a:extLst>
          </p:cNvPr>
          <p:cNvSpPr txBox="1">
            <a:spLocks/>
          </p:cNvSpPr>
          <p:nvPr/>
        </p:nvSpPr>
        <p:spPr>
          <a:xfrm>
            <a:off x="0" y="5130800"/>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4400" b="1" dirty="0">
                <a:latin typeface="Gruppo" panose="02000604060000020004" pitchFamily="2" charset="77"/>
              </a:rPr>
              <a:t>BREAK-OUT SESSION WRAP-UP</a:t>
            </a:r>
            <a:br>
              <a:rPr lang="en-US" dirty="0"/>
            </a:br>
            <a:endParaRPr lang="en-US" dirty="0"/>
          </a:p>
        </p:txBody>
      </p:sp>
    </p:spTree>
    <p:extLst>
      <p:ext uri="{BB962C8B-B14F-4D97-AF65-F5344CB8AC3E}">
        <p14:creationId xmlns:p14="http://schemas.microsoft.com/office/powerpoint/2010/main" val="39394524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401570" y="2195389"/>
            <a:ext cx="11567273" cy="2852737"/>
          </a:xfrm>
        </p:spPr>
        <p:txBody>
          <a:bodyPr>
            <a:normAutofit fontScale="90000"/>
          </a:bodyPr>
          <a:lstStyle/>
          <a:p>
            <a:pPr algn="ctr"/>
            <a:r>
              <a:rPr lang="en-US" sz="5400" dirty="0">
                <a:latin typeface="Gruppo" panose="02000604060000020004" pitchFamily="2" charset="77"/>
              </a:rPr>
              <a:t>The Navigating the New Arctic (NNA) </a:t>
            </a:r>
            <a:br>
              <a:rPr lang="en-US" sz="5400" dirty="0">
                <a:latin typeface="Gruppo" panose="02000604060000020004" pitchFamily="2" charset="77"/>
              </a:rPr>
            </a:br>
            <a:r>
              <a:rPr lang="en-US" sz="5400" dirty="0">
                <a:latin typeface="Gruppo" panose="02000604060000020004" pitchFamily="2" charset="77"/>
              </a:rPr>
              <a:t>Investigators Meeting</a:t>
            </a:r>
            <a:br>
              <a:rPr lang="en-US" sz="5400" dirty="0">
                <a:latin typeface="Gruppo" panose="02000604060000020004" pitchFamily="2" charset="77"/>
              </a:rPr>
            </a:br>
            <a:r>
              <a:rPr lang="en-US" sz="5400" dirty="0">
                <a:latin typeface="Gruppo" panose="02000604060000020004" pitchFamily="2" charset="77"/>
              </a:rPr>
              <a:t>will be taking a break from 1:30-2:00pm ET</a:t>
            </a: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0" y="5668962"/>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reconvene at 10am AK/ 11am PT/ 12pm MT/1pm CT/ 2pm ET</a:t>
            </a:r>
          </a:p>
        </p:txBody>
      </p:sp>
    </p:spTree>
    <p:extLst>
      <p:ext uri="{BB962C8B-B14F-4D97-AF65-F5344CB8AC3E}">
        <p14:creationId xmlns:p14="http://schemas.microsoft.com/office/powerpoint/2010/main" val="2453115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912B46-C9C6-E84F-B936-C649EE4E804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886" y="0"/>
            <a:ext cx="12664554" cy="6879571"/>
          </a:xfrm>
          <a:prstGeom prst="rect">
            <a:avLst/>
          </a:prstGeom>
        </p:spPr>
      </p:pic>
      <p:sp>
        <p:nvSpPr>
          <p:cNvPr id="3" name="Text Placeholder 2">
            <a:extLst>
              <a:ext uri="{FF2B5EF4-FFF2-40B4-BE49-F238E27FC236}">
                <a16:creationId xmlns:a16="http://schemas.microsoft.com/office/drawing/2014/main" id="{97EDA6AF-397D-174D-8449-CCEC445F6E34}"/>
              </a:ext>
            </a:extLst>
          </p:cNvPr>
          <p:cNvSpPr>
            <a:spLocks noGrp="1"/>
          </p:cNvSpPr>
          <p:nvPr>
            <p:ph type="body" sz="quarter" idx="11"/>
          </p:nvPr>
        </p:nvSpPr>
        <p:spPr>
          <a:xfrm>
            <a:off x="997797" y="909823"/>
            <a:ext cx="5671764" cy="3171125"/>
          </a:xfrm>
        </p:spPr>
        <p:txBody>
          <a:bodyPr/>
          <a:lstStyle/>
          <a:p>
            <a:pPr algn="ctr"/>
            <a:r>
              <a:rPr lang="en-US" b="1" dirty="0">
                <a:latin typeface="Avenir Next" panose="020B0503020202020204" pitchFamily="34" charset="0"/>
              </a:rPr>
              <a:t>A sizeable increase in research funding available for Arctic science</a:t>
            </a:r>
          </a:p>
          <a:p>
            <a:pPr algn="ctr"/>
            <a:endParaRPr lang="en-US" b="1" dirty="0">
              <a:latin typeface="Avenir Next" panose="020B0503020202020204" pitchFamily="34" charset="0"/>
            </a:endParaRPr>
          </a:p>
          <a:p>
            <a:pPr algn="ctr"/>
            <a:r>
              <a:rPr lang="en-US" b="1" dirty="0">
                <a:latin typeface="Avenir Next" panose="020B0503020202020204" pitchFamily="34" charset="0"/>
              </a:rPr>
              <a:t>New research communities are developing innovative ideas</a:t>
            </a:r>
          </a:p>
          <a:p>
            <a:endParaRPr lang="en-US" dirty="0"/>
          </a:p>
          <a:p>
            <a:endParaRPr lang="en-US" dirty="0"/>
          </a:p>
          <a:p>
            <a:endParaRPr lang="en-US" dirty="0"/>
          </a:p>
        </p:txBody>
      </p:sp>
      <p:sp>
        <p:nvSpPr>
          <p:cNvPr id="4" name="Title 3">
            <a:extLst>
              <a:ext uri="{FF2B5EF4-FFF2-40B4-BE49-F238E27FC236}">
                <a16:creationId xmlns:a16="http://schemas.microsoft.com/office/drawing/2014/main" id="{2EB1008D-A622-DC47-A0E6-791B917BF817}"/>
              </a:ext>
            </a:extLst>
          </p:cNvPr>
          <p:cNvSpPr>
            <a:spLocks noGrp="1"/>
          </p:cNvSpPr>
          <p:nvPr>
            <p:ph type="title"/>
          </p:nvPr>
        </p:nvSpPr>
        <p:spPr>
          <a:xfrm>
            <a:off x="1675552" y="-16584"/>
            <a:ext cx="4083304" cy="926407"/>
          </a:xfrm>
        </p:spPr>
        <p:txBody>
          <a:bodyPr/>
          <a:lstStyle/>
          <a:p>
            <a:r>
              <a:rPr lang="en-US" b="1" u="sng" dirty="0">
                <a:latin typeface="Gruppo" panose="02000604060000020004" pitchFamily="2" charset="77"/>
              </a:rPr>
              <a:t>Opportunities</a:t>
            </a:r>
          </a:p>
        </p:txBody>
      </p:sp>
      <p:sp>
        <p:nvSpPr>
          <p:cNvPr id="6" name="Text Placeholder 5">
            <a:extLst>
              <a:ext uri="{FF2B5EF4-FFF2-40B4-BE49-F238E27FC236}">
                <a16:creationId xmlns:a16="http://schemas.microsoft.com/office/drawing/2014/main" id="{52ED7631-4D09-8B4E-B9F3-152FAA93EA39}"/>
              </a:ext>
            </a:extLst>
          </p:cNvPr>
          <p:cNvSpPr>
            <a:spLocks noGrp="1"/>
          </p:cNvSpPr>
          <p:nvPr>
            <p:ph type="body" sz="quarter" idx="13"/>
          </p:nvPr>
        </p:nvSpPr>
        <p:spPr>
          <a:xfrm>
            <a:off x="6379358" y="3604623"/>
            <a:ext cx="5671764" cy="3227807"/>
          </a:xfrm>
        </p:spPr>
        <p:txBody>
          <a:bodyPr/>
          <a:lstStyle/>
          <a:p>
            <a:pPr algn="ctr"/>
            <a:r>
              <a:rPr lang="en-US" b="1" dirty="0">
                <a:ln w="0">
                  <a:noFill/>
                </a:ln>
                <a:solidFill>
                  <a:schemeClr val="tx1"/>
                </a:solidFill>
                <a:latin typeface="Avenir Next" panose="020B0503020202020204" pitchFamily="34" charset="0"/>
              </a:rPr>
              <a:t>How do we connect diverse research communities for truly convergent research?</a:t>
            </a:r>
          </a:p>
          <a:p>
            <a:pPr algn="ctr"/>
            <a:endParaRPr lang="en-US" b="1" dirty="0">
              <a:ln w="0">
                <a:noFill/>
              </a:ln>
              <a:solidFill>
                <a:schemeClr val="tx1"/>
              </a:solidFill>
              <a:latin typeface="Avenir Next" panose="020B0503020202020204" pitchFamily="34" charset="0"/>
            </a:endParaRPr>
          </a:p>
          <a:p>
            <a:pPr algn="ctr"/>
            <a:endParaRPr lang="en-US" b="1" dirty="0">
              <a:ln w="0">
                <a:noFill/>
              </a:ln>
              <a:solidFill>
                <a:schemeClr val="tx1"/>
              </a:solidFill>
              <a:latin typeface="Avenir Next" panose="020B0503020202020204" pitchFamily="34" charset="0"/>
            </a:endParaRPr>
          </a:p>
          <a:p>
            <a:pPr algn="ctr"/>
            <a:r>
              <a:rPr lang="en-US" b="1" dirty="0">
                <a:ln w="0">
                  <a:noFill/>
                </a:ln>
                <a:solidFill>
                  <a:schemeClr val="tx1"/>
                </a:solidFill>
                <a:latin typeface="Avenir Next" panose="020B0503020202020204" pitchFamily="34" charset="0"/>
              </a:rPr>
              <a:t>How do we ensure the influx of new science is not disruptive to Arctic residents? Or even better, that this new science is useful to Arctic communities?</a:t>
            </a:r>
          </a:p>
        </p:txBody>
      </p:sp>
      <p:sp>
        <p:nvSpPr>
          <p:cNvPr id="8" name="Title 3">
            <a:extLst>
              <a:ext uri="{FF2B5EF4-FFF2-40B4-BE49-F238E27FC236}">
                <a16:creationId xmlns:a16="http://schemas.microsoft.com/office/drawing/2014/main" id="{C99B5024-7266-104A-B4AA-8A3F4C63C8BA}"/>
              </a:ext>
            </a:extLst>
          </p:cNvPr>
          <p:cNvSpPr txBox="1">
            <a:spLocks/>
          </p:cNvSpPr>
          <p:nvPr/>
        </p:nvSpPr>
        <p:spPr>
          <a:xfrm>
            <a:off x="7173588" y="2678216"/>
            <a:ext cx="4083304" cy="926407"/>
          </a:xfrm>
          <a:prstGeom prst="rect">
            <a:avLst/>
          </a:prstGeom>
        </p:spPr>
        <p:txBody>
          <a:bodyPr vert="horz" wrap="square" lIns="146304" tIns="420624" rIns="146304" bIns="45720" rtlCol="0" anchor="t" anchorCtr="0">
            <a:spAutoFit/>
          </a:bodyPr>
          <a:lstStyle>
            <a:lvl1pPr algn="ctr" defTabSz="914400" rtl="0" eaLnBrk="1" latinLnBrk="0" hangingPunct="1">
              <a:lnSpc>
                <a:spcPct val="90000"/>
              </a:lnSpc>
              <a:spcBef>
                <a:spcPct val="0"/>
              </a:spcBef>
              <a:buNone/>
              <a:defRPr lang="en-US" sz="3200" b="0" i="0" kern="1200" spc="60" baseline="0" dirty="0">
                <a:solidFill>
                  <a:schemeClr val="bg1"/>
                </a:solidFill>
                <a:latin typeface="+mj-lt"/>
                <a:ea typeface="+mn-ea"/>
                <a:cs typeface="Segoe UI Semilight" panose="020B0402040204020203" pitchFamily="34" charset="0"/>
              </a:defRPr>
            </a:lvl1pPr>
          </a:lstStyle>
          <a:p>
            <a:r>
              <a:rPr lang="en-US" b="1" u="sng" dirty="0">
                <a:solidFill>
                  <a:schemeClr val="tx1"/>
                </a:solidFill>
                <a:latin typeface="Gruppo" panose="02000604060000020004" pitchFamily="2" charset="77"/>
              </a:rPr>
              <a:t>Challenges</a:t>
            </a:r>
          </a:p>
        </p:txBody>
      </p:sp>
      <p:sp>
        <p:nvSpPr>
          <p:cNvPr id="13" name="Rectangle 12">
            <a:extLst>
              <a:ext uri="{FF2B5EF4-FFF2-40B4-BE49-F238E27FC236}">
                <a16:creationId xmlns:a16="http://schemas.microsoft.com/office/drawing/2014/main" id="{A0ECA7F4-2847-9A45-ACAD-E37F00DA97CB}"/>
              </a:ext>
            </a:extLst>
          </p:cNvPr>
          <p:cNvSpPr/>
          <p:nvPr/>
        </p:nvSpPr>
        <p:spPr>
          <a:xfrm>
            <a:off x="0" y="6510239"/>
            <a:ext cx="4753737" cy="369332"/>
          </a:xfrm>
          <a:prstGeom prst="rect">
            <a:avLst/>
          </a:prstGeom>
        </p:spPr>
        <p:txBody>
          <a:bodyPr wrap="none">
            <a:spAutoFit/>
          </a:bodyPr>
          <a:lstStyle/>
          <a:p>
            <a:r>
              <a:rPr lang="en-US" i="1" dirty="0">
                <a:latin typeface="Avenir Next" panose="020B0503020202020204" pitchFamily="34" charset="0"/>
              </a:rPr>
              <a:t>Photo: </a:t>
            </a:r>
            <a:r>
              <a:rPr lang="en-US" i="1" dirty="0">
                <a:latin typeface="Avenir Next" panose="020B0503020202020204" pitchFamily="34" charset="0"/>
                <a:hlinkClick r:id="rId4">
                  <a:extLst>
                    <a:ext uri="{A12FA001-AC4F-418D-AE19-62706E023703}">
                      <ahyp:hlinkClr xmlns:ahyp="http://schemas.microsoft.com/office/drawing/2018/hyperlinkcolor" val="tx"/>
                    </a:ext>
                  </a:extLst>
                </a:hlinkClick>
              </a:rPr>
              <a:t>Jon Leithe</a:t>
            </a:r>
            <a:r>
              <a:rPr lang="en-US" i="1" dirty="0">
                <a:latin typeface="Avenir Next" panose="020B0503020202020204" pitchFamily="34" charset="0"/>
              </a:rPr>
              <a:t>/Norwegian Polar Institute</a:t>
            </a:r>
          </a:p>
        </p:txBody>
      </p:sp>
    </p:spTree>
    <p:extLst>
      <p:ext uri="{BB962C8B-B14F-4D97-AF65-F5344CB8AC3E}">
        <p14:creationId xmlns:p14="http://schemas.microsoft.com/office/powerpoint/2010/main" val="255986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3006377"/>
            <a:ext cx="12192000" cy="2852737"/>
          </a:xfrm>
        </p:spPr>
        <p:txBody>
          <a:bodyPr>
            <a:normAutofit/>
          </a:bodyPr>
          <a:lstStyle/>
          <a:p>
            <a:pPr algn="ctr"/>
            <a:r>
              <a:rPr lang="en-US" sz="4900" b="1" dirty="0">
                <a:latin typeface="Gruppo" panose="02000604060000020004" pitchFamily="2" charset="77"/>
              </a:rPr>
              <a:t>Session 2.2: Report Outs &amp; Plenary Discussion</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Tree>
    <p:extLst>
      <p:ext uri="{BB962C8B-B14F-4D97-AF65-F5344CB8AC3E}">
        <p14:creationId xmlns:p14="http://schemas.microsoft.com/office/powerpoint/2010/main" val="27989586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2.2: Report Outs &amp; Plenary Discussion</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3651601" y="1836431"/>
            <a:ext cx="8061979" cy="3959563"/>
          </a:xfrm>
        </p:spPr>
        <p:txBody>
          <a:bodyPr>
            <a:normAutofit fontScale="92500" lnSpcReduction="10000"/>
          </a:bodyPr>
          <a:lstStyle/>
          <a:p>
            <a:pPr marL="0" indent="0" fontAlgn="base">
              <a:buNone/>
            </a:pPr>
            <a:r>
              <a:rPr lang="en-US" b="1" dirty="0"/>
              <a:t>Desired Outcomes: </a:t>
            </a:r>
            <a:endParaRPr lang="en-US" dirty="0"/>
          </a:p>
          <a:p>
            <a:pPr lvl="1" fontAlgn="base"/>
            <a:r>
              <a:rPr lang="en-US" dirty="0"/>
              <a:t>Breakout group rapporteurs share 3-minute presentations of key insights from their discussions on </a:t>
            </a:r>
            <a:r>
              <a:rPr lang="en-US" i="1" dirty="0"/>
              <a:t>Addressing Current Challenges </a:t>
            </a:r>
            <a:br>
              <a:rPr lang="en-US" dirty="0"/>
            </a:br>
            <a:endParaRPr lang="en-US" dirty="0"/>
          </a:p>
          <a:p>
            <a:pPr marL="0" indent="0" fontAlgn="base">
              <a:buNone/>
            </a:pPr>
            <a:r>
              <a:rPr lang="en-US" b="1" dirty="0"/>
              <a:t>Report Out Process: </a:t>
            </a:r>
            <a:endParaRPr lang="en-US" dirty="0"/>
          </a:p>
          <a:p>
            <a:pPr lvl="1" fontAlgn="base"/>
            <a:r>
              <a:rPr lang="en-US" dirty="0"/>
              <a:t>Facilitator will invite each rapporteur to take 3 minutes to share key insights</a:t>
            </a:r>
          </a:p>
          <a:p>
            <a:pPr lvl="1" fontAlgn="base"/>
            <a:r>
              <a:rPr lang="en-US" dirty="0"/>
              <a:t>Rapporteurs should switch on their video and unmute their mic</a:t>
            </a:r>
          </a:p>
          <a:p>
            <a:pPr marL="457200" lvl="1" indent="0" fontAlgn="base">
              <a:buNone/>
            </a:pPr>
            <a:r>
              <a:rPr lang="en-US" dirty="0"/>
              <a:t>    when their breakout room number is named  </a:t>
            </a:r>
          </a:p>
          <a:p>
            <a:pPr lvl="1" fontAlgn="base"/>
            <a:r>
              <a:rPr lang="en-US" dirty="0"/>
              <a:t>Rapporteurs will be invited to share in order of their breakout group number</a:t>
            </a:r>
          </a:p>
          <a:p>
            <a:pPr lvl="1" fontAlgn="base"/>
            <a:endParaRPr lang="en-US" dirty="0"/>
          </a:p>
        </p:txBody>
      </p:sp>
      <p:sp>
        <p:nvSpPr>
          <p:cNvPr id="6" name="Content Placeholder 4">
            <a:extLst>
              <a:ext uri="{FF2B5EF4-FFF2-40B4-BE49-F238E27FC236}">
                <a16:creationId xmlns:a16="http://schemas.microsoft.com/office/drawing/2014/main" id="{70CDAC75-8830-CA4F-9F6D-0E5DC301C5D1}"/>
              </a:ext>
            </a:extLst>
          </p:cNvPr>
          <p:cNvSpPr txBox="1">
            <a:spLocks/>
          </p:cNvSpPr>
          <p:nvPr/>
        </p:nvSpPr>
        <p:spPr>
          <a:xfrm>
            <a:off x="0" y="5992812"/>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br>
              <a:rPr lang="en-US" dirty="0"/>
            </a:br>
            <a:endParaRPr lang="en-US" dirty="0"/>
          </a:p>
        </p:txBody>
      </p:sp>
      <p:pic>
        <p:nvPicPr>
          <p:cNvPr id="7" name="Picture 6">
            <a:extLst>
              <a:ext uri="{FF2B5EF4-FFF2-40B4-BE49-F238E27FC236}">
                <a16:creationId xmlns:a16="http://schemas.microsoft.com/office/drawing/2014/main" id="{377EA0BB-F3E4-7E4C-948F-FB7B0F2CA4D8}"/>
              </a:ext>
            </a:extLst>
          </p:cNvPr>
          <p:cNvPicPr>
            <a:picLocks noChangeAspect="1"/>
          </p:cNvPicPr>
          <p:nvPr/>
        </p:nvPicPr>
        <p:blipFill>
          <a:blip r:embed="rId3"/>
          <a:stretch>
            <a:fillRect/>
          </a:stretch>
        </p:blipFill>
        <p:spPr>
          <a:xfrm>
            <a:off x="478420" y="1525556"/>
            <a:ext cx="2919721" cy="2730883"/>
          </a:xfrm>
          <a:prstGeom prst="rect">
            <a:avLst/>
          </a:prstGeom>
        </p:spPr>
      </p:pic>
    </p:spTree>
    <p:extLst>
      <p:ext uri="{BB962C8B-B14F-4D97-AF65-F5344CB8AC3E}">
        <p14:creationId xmlns:p14="http://schemas.microsoft.com/office/powerpoint/2010/main" val="2509522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AD782-34B2-134F-8FA5-9A763B76EC15}"/>
              </a:ext>
            </a:extLst>
          </p:cNvPr>
          <p:cNvSpPr>
            <a:spLocks noGrp="1"/>
          </p:cNvSpPr>
          <p:nvPr>
            <p:ph type="body" idx="1"/>
          </p:nvPr>
        </p:nvSpPr>
        <p:spPr>
          <a:xfrm>
            <a:off x="836612" y="919162"/>
            <a:ext cx="5157787" cy="583067"/>
          </a:xfrm>
        </p:spPr>
        <p:txBody>
          <a:bodyPr/>
          <a:lstStyle/>
          <a:p>
            <a:r>
              <a:rPr lang="en-US" dirty="0"/>
              <a:t>Rapporteurs: </a:t>
            </a:r>
          </a:p>
        </p:txBody>
      </p:sp>
      <p:sp>
        <p:nvSpPr>
          <p:cNvPr id="4" name="Content Placeholder 3">
            <a:extLst>
              <a:ext uri="{FF2B5EF4-FFF2-40B4-BE49-F238E27FC236}">
                <a16:creationId xmlns:a16="http://schemas.microsoft.com/office/drawing/2014/main" id="{AC6EDF61-EC0B-B04C-A15E-6213923B13C4}"/>
              </a:ext>
            </a:extLst>
          </p:cNvPr>
          <p:cNvSpPr>
            <a:spLocks noGrp="1"/>
          </p:cNvSpPr>
          <p:nvPr>
            <p:ph sz="half" idx="2"/>
          </p:nvPr>
        </p:nvSpPr>
        <p:spPr>
          <a:xfrm>
            <a:off x="836611" y="1586706"/>
            <a:ext cx="5157787" cy="4765108"/>
          </a:xfrm>
        </p:spPr>
        <p:txBody>
          <a:bodyPr>
            <a:normAutofit/>
          </a:bodyPr>
          <a:lstStyle/>
          <a:p>
            <a:r>
              <a:rPr lang="en-US" sz="2900" dirty="0"/>
              <a:t>Group #1: Peter De Carlo</a:t>
            </a:r>
          </a:p>
          <a:p>
            <a:r>
              <a:rPr lang="en-US" sz="2900" dirty="0"/>
              <a:t>Group #2: Dima </a:t>
            </a:r>
            <a:r>
              <a:rPr lang="en-US" sz="2900" dirty="0" err="1"/>
              <a:t>Streletskiy</a:t>
            </a:r>
            <a:endParaRPr lang="en-US" sz="2900" dirty="0"/>
          </a:p>
          <a:p>
            <a:r>
              <a:rPr lang="en-US" sz="2900" dirty="0"/>
              <a:t>Group #3: Mary Albert</a:t>
            </a:r>
          </a:p>
          <a:p>
            <a:r>
              <a:rPr lang="en-US" sz="2900" dirty="0"/>
              <a:t>Group #4: Aaron Poe</a:t>
            </a:r>
          </a:p>
          <a:p>
            <a:r>
              <a:rPr lang="en-US" sz="2900" dirty="0"/>
              <a:t>Group #5: Ann </a:t>
            </a:r>
            <a:r>
              <a:rPr lang="en-US" sz="2900" dirty="0" err="1"/>
              <a:t>Tickamyer</a:t>
            </a:r>
            <a:endParaRPr lang="en-US" sz="2900" dirty="0"/>
          </a:p>
          <a:p>
            <a:r>
              <a:rPr lang="en-US" sz="2900" dirty="0"/>
              <a:t>Group #6: Johnny Ryan</a:t>
            </a:r>
          </a:p>
          <a:p>
            <a:r>
              <a:rPr lang="en-US" sz="2900" dirty="0"/>
              <a:t>Group #7: Bruce Vaughn</a:t>
            </a:r>
          </a:p>
          <a:p>
            <a:r>
              <a:rPr lang="en-US" sz="2900" dirty="0"/>
              <a:t>Group #8: David Emerson</a:t>
            </a:r>
          </a:p>
          <a:p>
            <a:pPr marL="0" indent="0">
              <a:buNone/>
            </a:pPr>
            <a:endParaRPr lang="en-US" sz="4400" dirty="0"/>
          </a:p>
          <a:p>
            <a:endParaRPr lang="en-US" dirty="0"/>
          </a:p>
        </p:txBody>
      </p:sp>
      <p:sp>
        <p:nvSpPr>
          <p:cNvPr id="5" name="Text Placeholder 4">
            <a:extLst>
              <a:ext uri="{FF2B5EF4-FFF2-40B4-BE49-F238E27FC236}">
                <a16:creationId xmlns:a16="http://schemas.microsoft.com/office/drawing/2014/main" id="{EC92C6DF-9E71-E645-881F-87FAB52FADB2}"/>
              </a:ext>
            </a:extLst>
          </p:cNvPr>
          <p:cNvSpPr>
            <a:spLocks noGrp="1"/>
          </p:cNvSpPr>
          <p:nvPr>
            <p:ph type="body" sz="quarter" idx="3"/>
          </p:nvPr>
        </p:nvSpPr>
        <p:spPr>
          <a:xfrm>
            <a:off x="6096000" y="919162"/>
            <a:ext cx="5183188" cy="583067"/>
          </a:xfrm>
        </p:spPr>
        <p:txBody>
          <a:bodyPr/>
          <a:lstStyle/>
          <a:p>
            <a:r>
              <a:rPr lang="en-US" dirty="0"/>
              <a:t>Rapporteurs</a:t>
            </a:r>
          </a:p>
        </p:txBody>
      </p:sp>
      <p:sp>
        <p:nvSpPr>
          <p:cNvPr id="7" name="Title 1">
            <a:extLst>
              <a:ext uri="{FF2B5EF4-FFF2-40B4-BE49-F238E27FC236}">
                <a16:creationId xmlns:a16="http://schemas.microsoft.com/office/drawing/2014/main" id="{965A0F02-6362-514A-8F91-BB99F21A6516}"/>
              </a:ext>
            </a:extLst>
          </p:cNvPr>
          <p:cNvSpPr>
            <a:spLocks noGrp="1"/>
          </p:cNvSpPr>
          <p:nvPr>
            <p:ph type="title"/>
          </p:nvPr>
        </p:nvSpPr>
        <p:spPr>
          <a:xfrm>
            <a:off x="0" y="5555"/>
            <a:ext cx="12192000" cy="913607"/>
          </a:xfrm>
        </p:spPr>
        <p:txBody>
          <a:bodyPr>
            <a:normAutofit/>
          </a:bodyPr>
          <a:lstStyle/>
          <a:p>
            <a:pPr algn="ctr"/>
            <a:r>
              <a:rPr lang="en-US" b="1" dirty="0">
                <a:latin typeface="Gruppo" panose="02000604060000020004" pitchFamily="2" charset="77"/>
              </a:rPr>
              <a:t>Break-Out Discussion Reports</a:t>
            </a:r>
          </a:p>
        </p:txBody>
      </p:sp>
      <p:sp>
        <p:nvSpPr>
          <p:cNvPr id="10" name="Content Placeholder 3">
            <a:extLst>
              <a:ext uri="{FF2B5EF4-FFF2-40B4-BE49-F238E27FC236}">
                <a16:creationId xmlns:a16="http://schemas.microsoft.com/office/drawing/2014/main" id="{BBA8E11A-EBE9-D34A-B78F-8C7DECF131D0}"/>
              </a:ext>
            </a:extLst>
          </p:cNvPr>
          <p:cNvSpPr txBox="1">
            <a:spLocks/>
          </p:cNvSpPr>
          <p:nvPr/>
        </p:nvSpPr>
        <p:spPr>
          <a:xfrm>
            <a:off x="6108700" y="1570378"/>
            <a:ext cx="5157787" cy="4765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Group #11: Kirsty Tinto</a:t>
            </a:r>
          </a:p>
          <a:p>
            <a:r>
              <a:rPr lang="en-US" dirty="0"/>
              <a:t>Group #12: Evie </a:t>
            </a:r>
            <a:r>
              <a:rPr lang="en-US" dirty="0" err="1"/>
              <a:t>Fachon</a:t>
            </a:r>
            <a:endParaRPr lang="en-US" sz="2500" dirty="0"/>
          </a:p>
          <a:p>
            <a:r>
              <a:rPr lang="en-US" sz="2900" dirty="0"/>
              <a:t>Group #13: Ted Maksym </a:t>
            </a:r>
          </a:p>
          <a:p>
            <a:r>
              <a:rPr lang="en-US" sz="2900" dirty="0"/>
              <a:t>Group #14: Thomas Ravens</a:t>
            </a:r>
          </a:p>
          <a:p>
            <a:r>
              <a:rPr lang="en-US" sz="2900" dirty="0"/>
              <a:t>Group #15: Mark Serreze</a:t>
            </a:r>
          </a:p>
          <a:p>
            <a:r>
              <a:rPr lang="en-US" sz="2900" dirty="0"/>
              <a:t>Group #16: Matt </a:t>
            </a:r>
            <a:r>
              <a:rPr lang="en-US" sz="2900" dirty="0" err="1"/>
              <a:t>Druckenmiller</a:t>
            </a:r>
            <a:endParaRPr lang="en-US" sz="2900" dirty="0"/>
          </a:p>
          <a:p>
            <a:r>
              <a:rPr lang="en-US" sz="2900" dirty="0"/>
              <a:t>Group #17: </a:t>
            </a:r>
            <a:r>
              <a:rPr lang="en-US" sz="2900" dirty="0" err="1"/>
              <a:t>Kaare</a:t>
            </a:r>
            <a:r>
              <a:rPr lang="en-US" sz="2900" dirty="0"/>
              <a:t> Erickson</a:t>
            </a:r>
          </a:p>
          <a:p>
            <a:r>
              <a:rPr lang="en-US" sz="2900" dirty="0"/>
              <a:t>Group #18: Tom Sharkey</a:t>
            </a:r>
          </a:p>
          <a:p>
            <a:pPr marL="0" indent="0">
              <a:buFont typeface="Arial" panose="020B0604020202020204" pitchFamily="34" charset="0"/>
              <a:buNone/>
            </a:pPr>
            <a:endParaRPr lang="en-US" sz="4400" dirty="0"/>
          </a:p>
          <a:p>
            <a:endParaRPr lang="en-US" dirty="0"/>
          </a:p>
        </p:txBody>
      </p:sp>
    </p:spTree>
    <p:extLst>
      <p:ext uri="{BB962C8B-B14F-4D97-AF65-F5344CB8AC3E}">
        <p14:creationId xmlns:p14="http://schemas.microsoft.com/office/powerpoint/2010/main" val="2036247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862D8-4DFE-7E40-8C83-39AB0AE3AC3B}"/>
              </a:ext>
            </a:extLst>
          </p:cNvPr>
          <p:cNvPicPr>
            <a:picLocks noChangeAspect="1"/>
          </p:cNvPicPr>
          <p:nvPr/>
        </p:nvPicPr>
        <p:blipFill>
          <a:blip r:embed="rId3"/>
          <a:stretch>
            <a:fillRect/>
          </a:stretch>
        </p:blipFill>
        <p:spPr>
          <a:xfrm>
            <a:off x="1774449" y="352345"/>
            <a:ext cx="1480302" cy="1288553"/>
          </a:xfrm>
          <a:prstGeom prst="rect">
            <a:avLst/>
          </a:prstGeom>
        </p:spPr>
      </p:pic>
      <p:sp>
        <p:nvSpPr>
          <p:cNvPr id="2" name="Title 1">
            <a:extLst>
              <a:ext uri="{FF2B5EF4-FFF2-40B4-BE49-F238E27FC236}">
                <a16:creationId xmlns:a16="http://schemas.microsoft.com/office/drawing/2014/main" id="{9340CACB-6C09-8A44-A58B-A22E5E942E66}"/>
              </a:ext>
            </a:extLst>
          </p:cNvPr>
          <p:cNvSpPr>
            <a:spLocks noGrp="1"/>
          </p:cNvSpPr>
          <p:nvPr>
            <p:ph type="title"/>
          </p:nvPr>
        </p:nvSpPr>
        <p:spPr/>
        <p:txBody>
          <a:bodyPr/>
          <a:lstStyle/>
          <a:p>
            <a:pPr algn="ctr"/>
            <a:r>
              <a:rPr lang="en-US" b="1" dirty="0">
                <a:latin typeface="Gruppo" panose="02000604060000020004" pitchFamily="2" charset="77"/>
              </a:rPr>
              <a:t>Q &amp; A / Discussion</a:t>
            </a:r>
          </a:p>
        </p:txBody>
      </p:sp>
      <p:sp>
        <p:nvSpPr>
          <p:cNvPr id="8" name="Content Placeholder 7">
            <a:extLst>
              <a:ext uri="{FF2B5EF4-FFF2-40B4-BE49-F238E27FC236}">
                <a16:creationId xmlns:a16="http://schemas.microsoft.com/office/drawing/2014/main" id="{81E3B9BF-57B2-DD45-BD66-306BC98D27B2}"/>
              </a:ext>
            </a:extLst>
          </p:cNvPr>
          <p:cNvSpPr>
            <a:spLocks noGrp="1"/>
          </p:cNvSpPr>
          <p:nvPr>
            <p:ph idx="1"/>
          </p:nvPr>
        </p:nvSpPr>
        <p:spPr>
          <a:xfrm>
            <a:off x="1536192" y="1850619"/>
            <a:ext cx="10277856" cy="4351338"/>
          </a:xfrm>
        </p:spPr>
        <p:txBody>
          <a:bodyPr>
            <a:normAutofit/>
          </a:bodyPr>
          <a:lstStyle/>
          <a:p>
            <a:r>
              <a:rPr lang="en-US" sz="2400" dirty="0">
                <a:latin typeface="Calibri" panose="020F0502020204030204" pitchFamily="34" charset="0"/>
                <a:cs typeface="Calibri" panose="020F0502020204030204" pitchFamily="34" charset="0"/>
              </a:rPr>
              <a:t>To participate in this Q &amp; A/Discussion period, you may either type your questions in the </a:t>
            </a:r>
            <a:r>
              <a:rPr lang="en-US" sz="2400" b="1" dirty="0">
                <a:latin typeface="Calibri" panose="020F0502020204030204" pitchFamily="34" charset="0"/>
                <a:cs typeface="Calibri" panose="020F0502020204030204" pitchFamily="34" charset="0"/>
              </a:rPr>
              <a:t>chat</a:t>
            </a:r>
            <a:r>
              <a:rPr lang="en-US" sz="2400" dirty="0">
                <a:latin typeface="Calibri" panose="020F0502020204030204" pitchFamily="34" charset="0"/>
                <a:cs typeface="Calibri" panose="020F0502020204030204" pitchFamily="34" charset="0"/>
              </a:rPr>
              <a:t> box or click the “</a:t>
            </a:r>
            <a:r>
              <a:rPr lang="en-US" sz="2400" b="1" dirty="0">
                <a:latin typeface="Calibri" panose="020F0502020204030204" pitchFamily="34" charset="0"/>
                <a:cs typeface="Calibri" panose="020F0502020204030204" pitchFamily="34" charset="0"/>
              </a:rPr>
              <a:t>Raise Hand” </a:t>
            </a:r>
            <a:r>
              <a:rPr lang="en-US" sz="2400" dirty="0">
                <a:latin typeface="Calibri" panose="020F0502020204030204" pitchFamily="34" charset="0"/>
                <a:cs typeface="Calibri" panose="020F0502020204030204" pitchFamily="34" charset="0"/>
              </a:rPr>
              <a:t>icon. </a:t>
            </a:r>
          </a:p>
          <a:p>
            <a:r>
              <a:rPr lang="en-US" sz="2400" dirty="0">
                <a:latin typeface="Calibri" panose="020F0502020204030204" pitchFamily="34" charset="0"/>
                <a:cs typeface="Calibri" panose="020F0502020204030204" pitchFamily="34" charset="0"/>
              </a:rPr>
              <a:t>The host will select and read questions typed into the chat box. </a:t>
            </a:r>
          </a:p>
          <a:p>
            <a:r>
              <a:rPr lang="en-US" sz="2400" dirty="0">
                <a:latin typeface="Calibri" panose="020F0502020204030204" pitchFamily="34" charset="0"/>
                <a:cs typeface="Calibri" panose="020F0502020204030204" pitchFamily="34" charset="0"/>
              </a:rPr>
              <a:t>When raising your hand, the host will call on you and you may unmute yourself and ask your question. </a:t>
            </a:r>
          </a:p>
          <a:p>
            <a:r>
              <a:rPr lang="en-US" sz="2400" dirty="0">
                <a:latin typeface="Calibri" panose="020F0502020204030204" pitchFamily="34" charset="0"/>
                <a:cs typeface="Calibri" panose="020F0502020204030204" pitchFamily="34" charset="0"/>
              </a:rPr>
              <a:t>If you are calling-in, please unmute by dialing *6</a:t>
            </a:r>
          </a:p>
          <a:p>
            <a:r>
              <a:rPr lang="en-US" sz="2400" dirty="0">
                <a:latin typeface="Calibri" panose="020F0502020204030204" pitchFamily="34" charset="0"/>
                <a:cs typeface="Calibri" panose="020F0502020204030204" pitchFamily="34" charset="0"/>
              </a:rPr>
              <a:t>Please identify yourself &amp; who you are directing your question to. </a:t>
            </a:r>
          </a:p>
        </p:txBody>
      </p:sp>
      <p:pic>
        <p:nvPicPr>
          <p:cNvPr id="6" name="Picture 5">
            <a:extLst>
              <a:ext uri="{FF2B5EF4-FFF2-40B4-BE49-F238E27FC236}">
                <a16:creationId xmlns:a16="http://schemas.microsoft.com/office/drawing/2014/main" id="{509F0E62-8D40-0C46-9ADD-D278CCB8AE51}"/>
              </a:ext>
            </a:extLst>
          </p:cNvPr>
          <p:cNvPicPr>
            <a:picLocks noChangeAspect="1"/>
          </p:cNvPicPr>
          <p:nvPr/>
        </p:nvPicPr>
        <p:blipFill>
          <a:blip r:embed="rId4"/>
          <a:stretch>
            <a:fillRect/>
          </a:stretch>
        </p:blipFill>
        <p:spPr>
          <a:xfrm>
            <a:off x="2295726" y="5391267"/>
            <a:ext cx="1164575" cy="693662"/>
          </a:xfrm>
          <a:prstGeom prst="rect">
            <a:avLst/>
          </a:prstGeom>
        </p:spPr>
      </p:pic>
      <p:pic>
        <p:nvPicPr>
          <p:cNvPr id="9" name="Picture 8">
            <a:extLst>
              <a:ext uri="{FF2B5EF4-FFF2-40B4-BE49-F238E27FC236}">
                <a16:creationId xmlns:a16="http://schemas.microsoft.com/office/drawing/2014/main" id="{6C14E66A-826D-F840-AF84-E94E743187F6}"/>
              </a:ext>
            </a:extLst>
          </p:cNvPr>
          <p:cNvPicPr>
            <a:picLocks noChangeAspect="1"/>
          </p:cNvPicPr>
          <p:nvPr/>
        </p:nvPicPr>
        <p:blipFill>
          <a:blip r:embed="rId5"/>
          <a:stretch>
            <a:fillRect/>
          </a:stretch>
        </p:blipFill>
        <p:spPr>
          <a:xfrm>
            <a:off x="3633109" y="5292546"/>
            <a:ext cx="2222500" cy="1409700"/>
          </a:xfrm>
          <a:prstGeom prst="rect">
            <a:avLst/>
          </a:prstGeom>
        </p:spPr>
      </p:pic>
      <p:sp>
        <p:nvSpPr>
          <p:cNvPr id="12" name="Frame 11">
            <a:extLst>
              <a:ext uri="{FF2B5EF4-FFF2-40B4-BE49-F238E27FC236}">
                <a16:creationId xmlns:a16="http://schemas.microsoft.com/office/drawing/2014/main" id="{B31340F6-7C6A-6144-8A70-AD991364FC73}"/>
              </a:ext>
            </a:extLst>
          </p:cNvPr>
          <p:cNvSpPr/>
          <p:nvPr/>
        </p:nvSpPr>
        <p:spPr>
          <a:xfrm>
            <a:off x="3633109" y="5292546"/>
            <a:ext cx="1111250"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B17F718F-61B0-7546-B8FE-3DF0FCCBF2A6}"/>
              </a:ext>
            </a:extLst>
          </p:cNvPr>
          <p:cNvSpPr/>
          <p:nvPr/>
        </p:nvSpPr>
        <p:spPr>
          <a:xfrm>
            <a:off x="4656593" y="6067996"/>
            <a:ext cx="1317852" cy="634249"/>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CAB9725A-689F-4A43-AD5E-BA420B4210D9}"/>
              </a:ext>
            </a:extLst>
          </p:cNvPr>
          <p:cNvSpPr txBox="1"/>
          <p:nvPr/>
        </p:nvSpPr>
        <p:spPr>
          <a:xfrm>
            <a:off x="6244345" y="5190833"/>
            <a:ext cx="3800274" cy="1754326"/>
          </a:xfrm>
          <a:prstGeom prst="rect">
            <a:avLst/>
          </a:prstGeom>
          <a:noFill/>
        </p:spPr>
        <p:txBody>
          <a:bodyPr wrap="square" rtlCol="0">
            <a:spAutoFit/>
          </a:bodyPr>
          <a:lstStyle/>
          <a:p>
            <a:pPr marL="342900" indent="-342900">
              <a:buAutoNum type="arabicPeriod"/>
            </a:pPr>
            <a:r>
              <a:rPr lang="en-US" dirty="0"/>
              <a:t>Click the Participants icon</a:t>
            </a:r>
          </a:p>
          <a:p>
            <a:pPr marL="342900" indent="-342900">
              <a:buAutoNum type="arabicPeriod"/>
            </a:pPr>
            <a:r>
              <a:rPr lang="en-US" dirty="0"/>
              <a:t>Click the “Raise Hand” icon on the Participant window</a:t>
            </a:r>
          </a:p>
          <a:p>
            <a:pPr marL="342900" indent="-342900">
              <a:buAutoNum type="arabicPeriod"/>
            </a:pPr>
            <a:r>
              <a:rPr lang="en-US" dirty="0"/>
              <a:t>Click “Unmute Me” when the host calls on you</a:t>
            </a:r>
          </a:p>
          <a:p>
            <a:endParaRPr lang="en-US" dirty="0"/>
          </a:p>
        </p:txBody>
      </p:sp>
      <p:sp>
        <p:nvSpPr>
          <p:cNvPr id="15" name="Frame 14">
            <a:extLst>
              <a:ext uri="{FF2B5EF4-FFF2-40B4-BE49-F238E27FC236}">
                <a16:creationId xmlns:a16="http://schemas.microsoft.com/office/drawing/2014/main" id="{797E5BEB-5F4C-424C-BE33-862020C03735}"/>
              </a:ext>
            </a:extLst>
          </p:cNvPr>
          <p:cNvSpPr/>
          <p:nvPr/>
        </p:nvSpPr>
        <p:spPr>
          <a:xfrm>
            <a:off x="2230410" y="5279766"/>
            <a:ext cx="1283862"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839373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AD782-34B2-134F-8FA5-9A763B76EC15}"/>
              </a:ext>
            </a:extLst>
          </p:cNvPr>
          <p:cNvSpPr>
            <a:spLocks noGrp="1"/>
          </p:cNvSpPr>
          <p:nvPr>
            <p:ph type="body" idx="1"/>
          </p:nvPr>
        </p:nvSpPr>
        <p:spPr>
          <a:xfrm>
            <a:off x="836612" y="919162"/>
            <a:ext cx="5157787" cy="583067"/>
          </a:xfrm>
        </p:spPr>
        <p:txBody>
          <a:bodyPr/>
          <a:lstStyle/>
          <a:p>
            <a:r>
              <a:rPr lang="en-US" dirty="0"/>
              <a:t>Rapporteurs: </a:t>
            </a:r>
          </a:p>
        </p:txBody>
      </p:sp>
      <p:sp>
        <p:nvSpPr>
          <p:cNvPr id="4" name="Content Placeholder 3">
            <a:extLst>
              <a:ext uri="{FF2B5EF4-FFF2-40B4-BE49-F238E27FC236}">
                <a16:creationId xmlns:a16="http://schemas.microsoft.com/office/drawing/2014/main" id="{AC6EDF61-EC0B-B04C-A15E-6213923B13C4}"/>
              </a:ext>
            </a:extLst>
          </p:cNvPr>
          <p:cNvSpPr>
            <a:spLocks noGrp="1"/>
          </p:cNvSpPr>
          <p:nvPr>
            <p:ph sz="half" idx="2"/>
          </p:nvPr>
        </p:nvSpPr>
        <p:spPr>
          <a:xfrm>
            <a:off x="836611" y="1586706"/>
            <a:ext cx="5157787" cy="4765108"/>
          </a:xfrm>
        </p:spPr>
        <p:txBody>
          <a:bodyPr>
            <a:normAutofit/>
          </a:bodyPr>
          <a:lstStyle/>
          <a:p>
            <a:r>
              <a:rPr lang="en-US" sz="2900" dirty="0"/>
              <a:t>Group #1: Peter De Carlo</a:t>
            </a:r>
          </a:p>
          <a:p>
            <a:r>
              <a:rPr lang="en-US" sz="2900" dirty="0"/>
              <a:t>Group #2: Dima </a:t>
            </a:r>
            <a:r>
              <a:rPr lang="en-US" sz="2900" dirty="0" err="1"/>
              <a:t>Streletskiy</a:t>
            </a:r>
            <a:endParaRPr lang="en-US" sz="2900" dirty="0"/>
          </a:p>
          <a:p>
            <a:r>
              <a:rPr lang="en-US" sz="2900" dirty="0"/>
              <a:t>Group #3: Mary Albert</a:t>
            </a:r>
          </a:p>
          <a:p>
            <a:r>
              <a:rPr lang="en-US" sz="2900" dirty="0"/>
              <a:t>Group #4: Aaron Poe</a:t>
            </a:r>
          </a:p>
          <a:p>
            <a:r>
              <a:rPr lang="en-US" sz="2900" dirty="0"/>
              <a:t>Group #5: Ann </a:t>
            </a:r>
            <a:r>
              <a:rPr lang="en-US" sz="2900" dirty="0" err="1"/>
              <a:t>Tickamyer</a:t>
            </a:r>
            <a:endParaRPr lang="en-US" sz="2900" dirty="0"/>
          </a:p>
          <a:p>
            <a:r>
              <a:rPr lang="en-US" sz="2900" dirty="0"/>
              <a:t>Group #6: Johnny Ryan</a:t>
            </a:r>
          </a:p>
          <a:p>
            <a:r>
              <a:rPr lang="en-US" sz="2900" dirty="0"/>
              <a:t>Group #7: Bruce Vaughn</a:t>
            </a:r>
          </a:p>
          <a:p>
            <a:r>
              <a:rPr lang="en-US" sz="2900" dirty="0"/>
              <a:t>Group #8: David Emerson</a:t>
            </a:r>
          </a:p>
          <a:p>
            <a:pPr marL="0" indent="0">
              <a:buNone/>
            </a:pPr>
            <a:endParaRPr lang="en-US" sz="4400" dirty="0"/>
          </a:p>
          <a:p>
            <a:endParaRPr lang="en-US" dirty="0"/>
          </a:p>
        </p:txBody>
      </p:sp>
      <p:sp>
        <p:nvSpPr>
          <p:cNvPr id="5" name="Text Placeholder 4">
            <a:extLst>
              <a:ext uri="{FF2B5EF4-FFF2-40B4-BE49-F238E27FC236}">
                <a16:creationId xmlns:a16="http://schemas.microsoft.com/office/drawing/2014/main" id="{EC92C6DF-9E71-E645-881F-87FAB52FADB2}"/>
              </a:ext>
            </a:extLst>
          </p:cNvPr>
          <p:cNvSpPr>
            <a:spLocks noGrp="1"/>
          </p:cNvSpPr>
          <p:nvPr>
            <p:ph type="body" sz="quarter" idx="3"/>
          </p:nvPr>
        </p:nvSpPr>
        <p:spPr>
          <a:xfrm>
            <a:off x="6096000" y="919162"/>
            <a:ext cx="5183188" cy="583067"/>
          </a:xfrm>
        </p:spPr>
        <p:txBody>
          <a:bodyPr/>
          <a:lstStyle/>
          <a:p>
            <a:r>
              <a:rPr lang="en-US" dirty="0"/>
              <a:t>Rapporteurs</a:t>
            </a:r>
          </a:p>
        </p:txBody>
      </p:sp>
      <p:sp>
        <p:nvSpPr>
          <p:cNvPr id="7" name="Title 1">
            <a:extLst>
              <a:ext uri="{FF2B5EF4-FFF2-40B4-BE49-F238E27FC236}">
                <a16:creationId xmlns:a16="http://schemas.microsoft.com/office/drawing/2014/main" id="{965A0F02-6362-514A-8F91-BB99F21A6516}"/>
              </a:ext>
            </a:extLst>
          </p:cNvPr>
          <p:cNvSpPr>
            <a:spLocks noGrp="1"/>
          </p:cNvSpPr>
          <p:nvPr>
            <p:ph type="title"/>
          </p:nvPr>
        </p:nvSpPr>
        <p:spPr>
          <a:xfrm>
            <a:off x="0" y="5555"/>
            <a:ext cx="12192000" cy="913607"/>
          </a:xfrm>
        </p:spPr>
        <p:txBody>
          <a:bodyPr>
            <a:normAutofit/>
          </a:bodyPr>
          <a:lstStyle/>
          <a:p>
            <a:pPr algn="ctr"/>
            <a:r>
              <a:rPr lang="en-US" b="1" dirty="0">
                <a:latin typeface="Gruppo" panose="02000604060000020004" pitchFamily="2" charset="77"/>
              </a:rPr>
              <a:t>Break-Out Discussion Reports</a:t>
            </a:r>
          </a:p>
        </p:txBody>
      </p:sp>
      <p:sp>
        <p:nvSpPr>
          <p:cNvPr id="10" name="Content Placeholder 3">
            <a:extLst>
              <a:ext uri="{FF2B5EF4-FFF2-40B4-BE49-F238E27FC236}">
                <a16:creationId xmlns:a16="http://schemas.microsoft.com/office/drawing/2014/main" id="{BBA8E11A-EBE9-D34A-B78F-8C7DECF131D0}"/>
              </a:ext>
            </a:extLst>
          </p:cNvPr>
          <p:cNvSpPr txBox="1">
            <a:spLocks/>
          </p:cNvSpPr>
          <p:nvPr/>
        </p:nvSpPr>
        <p:spPr>
          <a:xfrm>
            <a:off x="6108700" y="1570378"/>
            <a:ext cx="5157787" cy="4765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Group #11: Kirsty Tinto</a:t>
            </a:r>
          </a:p>
          <a:p>
            <a:r>
              <a:rPr lang="en-US" dirty="0"/>
              <a:t>Group #12: Evie </a:t>
            </a:r>
            <a:r>
              <a:rPr lang="en-US" dirty="0" err="1"/>
              <a:t>Fachon</a:t>
            </a:r>
            <a:endParaRPr lang="en-US" sz="2500" dirty="0"/>
          </a:p>
          <a:p>
            <a:r>
              <a:rPr lang="en-US" sz="2900" dirty="0"/>
              <a:t>Group #13: Ted Maksym </a:t>
            </a:r>
          </a:p>
          <a:p>
            <a:r>
              <a:rPr lang="en-US" sz="2900" dirty="0"/>
              <a:t>Group #14: Thomas Ravens</a:t>
            </a:r>
          </a:p>
          <a:p>
            <a:r>
              <a:rPr lang="en-US" sz="2900" dirty="0"/>
              <a:t>Group #15: Mark Serreze</a:t>
            </a:r>
          </a:p>
          <a:p>
            <a:r>
              <a:rPr lang="en-US" sz="2900" dirty="0"/>
              <a:t>Group #16: Matt </a:t>
            </a:r>
            <a:r>
              <a:rPr lang="en-US" sz="2900" dirty="0" err="1"/>
              <a:t>Druckenmiller</a:t>
            </a:r>
            <a:endParaRPr lang="en-US" sz="2900" dirty="0"/>
          </a:p>
          <a:p>
            <a:r>
              <a:rPr lang="en-US" sz="2900" dirty="0"/>
              <a:t>Group #17: </a:t>
            </a:r>
            <a:r>
              <a:rPr lang="en-US" sz="2900" dirty="0" err="1"/>
              <a:t>Kaare</a:t>
            </a:r>
            <a:r>
              <a:rPr lang="en-US" sz="2900" dirty="0"/>
              <a:t> Erickson</a:t>
            </a:r>
          </a:p>
          <a:p>
            <a:r>
              <a:rPr lang="en-US" sz="2900" dirty="0"/>
              <a:t>Group #18: Tom Sharkey</a:t>
            </a:r>
          </a:p>
          <a:p>
            <a:pPr marL="0" indent="0">
              <a:buFont typeface="Arial" panose="020B0604020202020204" pitchFamily="34" charset="0"/>
              <a:buNone/>
            </a:pPr>
            <a:endParaRPr lang="en-US" sz="4400" dirty="0"/>
          </a:p>
          <a:p>
            <a:endParaRPr lang="en-US" dirty="0"/>
          </a:p>
        </p:txBody>
      </p:sp>
    </p:spTree>
    <p:extLst>
      <p:ext uri="{BB962C8B-B14F-4D97-AF65-F5344CB8AC3E}">
        <p14:creationId xmlns:p14="http://schemas.microsoft.com/office/powerpoint/2010/main" val="142821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862D8-4DFE-7E40-8C83-39AB0AE3AC3B}"/>
              </a:ext>
            </a:extLst>
          </p:cNvPr>
          <p:cNvPicPr>
            <a:picLocks noChangeAspect="1"/>
          </p:cNvPicPr>
          <p:nvPr/>
        </p:nvPicPr>
        <p:blipFill>
          <a:blip r:embed="rId3"/>
          <a:stretch>
            <a:fillRect/>
          </a:stretch>
        </p:blipFill>
        <p:spPr>
          <a:xfrm>
            <a:off x="1774449" y="352345"/>
            <a:ext cx="1480302" cy="1288553"/>
          </a:xfrm>
          <a:prstGeom prst="rect">
            <a:avLst/>
          </a:prstGeom>
        </p:spPr>
      </p:pic>
      <p:sp>
        <p:nvSpPr>
          <p:cNvPr id="2" name="Title 1">
            <a:extLst>
              <a:ext uri="{FF2B5EF4-FFF2-40B4-BE49-F238E27FC236}">
                <a16:creationId xmlns:a16="http://schemas.microsoft.com/office/drawing/2014/main" id="{9340CACB-6C09-8A44-A58B-A22E5E942E66}"/>
              </a:ext>
            </a:extLst>
          </p:cNvPr>
          <p:cNvSpPr>
            <a:spLocks noGrp="1"/>
          </p:cNvSpPr>
          <p:nvPr>
            <p:ph type="title"/>
          </p:nvPr>
        </p:nvSpPr>
        <p:spPr/>
        <p:txBody>
          <a:bodyPr/>
          <a:lstStyle/>
          <a:p>
            <a:pPr algn="ctr"/>
            <a:r>
              <a:rPr lang="en-US" b="1" dirty="0">
                <a:latin typeface="Gruppo" panose="02000604060000020004" pitchFamily="2" charset="77"/>
              </a:rPr>
              <a:t>Q &amp; A / Discussion</a:t>
            </a:r>
          </a:p>
        </p:txBody>
      </p:sp>
      <p:sp>
        <p:nvSpPr>
          <p:cNvPr id="8" name="Content Placeholder 7">
            <a:extLst>
              <a:ext uri="{FF2B5EF4-FFF2-40B4-BE49-F238E27FC236}">
                <a16:creationId xmlns:a16="http://schemas.microsoft.com/office/drawing/2014/main" id="{81E3B9BF-57B2-DD45-BD66-306BC98D27B2}"/>
              </a:ext>
            </a:extLst>
          </p:cNvPr>
          <p:cNvSpPr>
            <a:spLocks noGrp="1"/>
          </p:cNvSpPr>
          <p:nvPr>
            <p:ph idx="1"/>
          </p:nvPr>
        </p:nvSpPr>
        <p:spPr>
          <a:xfrm>
            <a:off x="1536192" y="1850619"/>
            <a:ext cx="10277856" cy="4351338"/>
          </a:xfrm>
        </p:spPr>
        <p:txBody>
          <a:bodyPr>
            <a:normAutofit/>
          </a:bodyPr>
          <a:lstStyle/>
          <a:p>
            <a:r>
              <a:rPr lang="en-US" sz="2400" dirty="0">
                <a:latin typeface="Calibri" panose="020F0502020204030204" pitchFamily="34" charset="0"/>
                <a:cs typeface="Calibri" panose="020F0502020204030204" pitchFamily="34" charset="0"/>
              </a:rPr>
              <a:t>To participate in this Q &amp; A/Discussion period, you may either type your questions in the </a:t>
            </a:r>
            <a:r>
              <a:rPr lang="en-US" sz="2400" b="1" dirty="0">
                <a:latin typeface="Calibri" panose="020F0502020204030204" pitchFamily="34" charset="0"/>
                <a:cs typeface="Calibri" panose="020F0502020204030204" pitchFamily="34" charset="0"/>
              </a:rPr>
              <a:t>chat</a:t>
            </a:r>
            <a:r>
              <a:rPr lang="en-US" sz="2400" dirty="0">
                <a:latin typeface="Calibri" panose="020F0502020204030204" pitchFamily="34" charset="0"/>
                <a:cs typeface="Calibri" panose="020F0502020204030204" pitchFamily="34" charset="0"/>
              </a:rPr>
              <a:t> box or click the “</a:t>
            </a:r>
            <a:r>
              <a:rPr lang="en-US" sz="2400" b="1" dirty="0">
                <a:latin typeface="Calibri" panose="020F0502020204030204" pitchFamily="34" charset="0"/>
                <a:cs typeface="Calibri" panose="020F0502020204030204" pitchFamily="34" charset="0"/>
              </a:rPr>
              <a:t>Raise Hand” </a:t>
            </a:r>
            <a:r>
              <a:rPr lang="en-US" sz="2400" dirty="0">
                <a:latin typeface="Calibri" panose="020F0502020204030204" pitchFamily="34" charset="0"/>
                <a:cs typeface="Calibri" panose="020F0502020204030204" pitchFamily="34" charset="0"/>
              </a:rPr>
              <a:t>icon. </a:t>
            </a:r>
          </a:p>
          <a:p>
            <a:r>
              <a:rPr lang="en-US" sz="2400" dirty="0">
                <a:latin typeface="Calibri" panose="020F0502020204030204" pitchFamily="34" charset="0"/>
                <a:cs typeface="Calibri" panose="020F0502020204030204" pitchFamily="34" charset="0"/>
              </a:rPr>
              <a:t>The host will select and read questions typed into the chat box. </a:t>
            </a:r>
          </a:p>
          <a:p>
            <a:r>
              <a:rPr lang="en-US" sz="2400" dirty="0">
                <a:latin typeface="Calibri" panose="020F0502020204030204" pitchFamily="34" charset="0"/>
                <a:cs typeface="Calibri" panose="020F0502020204030204" pitchFamily="34" charset="0"/>
              </a:rPr>
              <a:t>When raising your hand, the host will call on you and you may unmute yourself and ask your question. </a:t>
            </a:r>
          </a:p>
          <a:p>
            <a:r>
              <a:rPr lang="en-US" sz="2400" dirty="0">
                <a:latin typeface="Calibri" panose="020F0502020204030204" pitchFamily="34" charset="0"/>
                <a:cs typeface="Calibri" panose="020F0502020204030204" pitchFamily="34" charset="0"/>
              </a:rPr>
              <a:t>If you are calling-in, please unmute by dialing *6</a:t>
            </a:r>
          </a:p>
          <a:p>
            <a:r>
              <a:rPr lang="en-US" sz="2400" dirty="0">
                <a:latin typeface="Calibri" panose="020F0502020204030204" pitchFamily="34" charset="0"/>
                <a:cs typeface="Calibri" panose="020F0502020204030204" pitchFamily="34" charset="0"/>
              </a:rPr>
              <a:t>Please identify yourself &amp; who you are directing your question to. </a:t>
            </a:r>
          </a:p>
        </p:txBody>
      </p:sp>
      <p:pic>
        <p:nvPicPr>
          <p:cNvPr id="6" name="Picture 5">
            <a:extLst>
              <a:ext uri="{FF2B5EF4-FFF2-40B4-BE49-F238E27FC236}">
                <a16:creationId xmlns:a16="http://schemas.microsoft.com/office/drawing/2014/main" id="{509F0E62-8D40-0C46-9ADD-D278CCB8AE51}"/>
              </a:ext>
            </a:extLst>
          </p:cNvPr>
          <p:cNvPicPr>
            <a:picLocks noChangeAspect="1"/>
          </p:cNvPicPr>
          <p:nvPr/>
        </p:nvPicPr>
        <p:blipFill>
          <a:blip r:embed="rId4"/>
          <a:stretch>
            <a:fillRect/>
          </a:stretch>
        </p:blipFill>
        <p:spPr>
          <a:xfrm>
            <a:off x="2295726" y="5391267"/>
            <a:ext cx="1164575" cy="693662"/>
          </a:xfrm>
          <a:prstGeom prst="rect">
            <a:avLst/>
          </a:prstGeom>
        </p:spPr>
      </p:pic>
      <p:pic>
        <p:nvPicPr>
          <p:cNvPr id="9" name="Picture 8">
            <a:extLst>
              <a:ext uri="{FF2B5EF4-FFF2-40B4-BE49-F238E27FC236}">
                <a16:creationId xmlns:a16="http://schemas.microsoft.com/office/drawing/2014/main" id="{6C14E66A-826D-F840-AF84-E94E743187F6}"/>
              </a:ext>
            </a:extLst>
          </p:cNvPr>
          <p:cNvPicPr>
            <a:picLocks noChangeAspect="1"/>
          </p:cNvPicPr>
          <p:nvPr/>
        </p:nvPicPr>
        <p:blipFill>
          <a:blip r:embed="rId5"/>
          <a:stretch>
            <a:fillRect/>
          </a:stretch>
        </p:blipFill>
        <p:spPr>
          <a:xfrm>
            <a:off x="3633109" y="5292546"/>
            <a:ext cx="2222500" cy="1409700"/>
          </a:xfrm>
          <a:prstGeom prst="rect">
            <a:avLst/>
          </a:prstGeom>
        </p:spPr>
      </p:pic>
      <p:sp>
        <p:nvSpPr>
          <p:cNvPr id="12" name="Frame 11">
            <a:extLst>
              <a:ext uri="{FF2B5EF4-FFF2-40B4-BE49-F238E27FC236}">
                <a16:creationId xmlns:a16="http://schemas.microsoft.com/office/drawing/2014/main" id="{B31340F6-7C6A-6144-8A70-AD991364FC73}"/>
              </a:ext>
            </a:extLst>
          </p:cNvPr>
          <p:cNvSpPr/>
          <p:nvPr/>
        </p:nvSpPr>
        <p:spPr>
          <a:xfrm>
            <a:off x="3633109" y="5292546"/>
            <a:ext cx="1111250"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B17F718F-61B0-7546-B8FE-3DF0FCCBF2A6}"/>
              </a:ext>
            </a:extLst>
          </p:cNvPr>
          <p:cNvSpPr/>
          <p:nvPr/>
        </p:nvSpPr>
        <p:spPr>
          <a:xfrm>
            <a:off x="4656593" y="6067996"/>
            <a:ext cx="1317852" cy="634249"/>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CAB9725A-689F-4A43-AD5E-BA420B4210D9}"/>
              </a:ext>
            </a:extLst>
          </p:cNvPr>
          <p:cNvSpPr txBox="1"/>
          <p:nvPr/>
        </p:nvSpPr>
        <p:spPr>
          <a:xfrm>
            <a:off x="6244345" y="5190833"/>
            <a:ext cx="3800274" cy="1754326"/>
          </a:xfrm>
          <a:prstGeom prst="rect">
            <a:avLst/>
          </a:prstGeom>
          <a:noFill/>
        </p:spPr>
        <p:txBody>
          <a:bodyPr wrap="square" rtlCol="0">
            <a:spAutoFit/>
          </a:bodyPr>
          <a:lstStyle/>
          <a:p>
            <a:pPr marL="342900" indent="-342900">
              <a:buAutoNum type="arabicPeriod"/>
            </a:pPr>
            <a:r>
              <a:rPr lang="en-US" dirty="0"/>
              <a:t>Click the Participants icon</a:t>
            </a:r>
          </a:p>
          <a:p>
            <a:pPr marL="342900" indent="-342900">
              <a:buAutoNum type="arabicPeriod"/>
            </a:pPr>
            <a:r>
              <a:rPr lang="en-US" dirty="0"/>
              <a:t>Click the “Raise Hand” icon on the Participant window</a:t>
            </a:r>
          </a:p>
          <a:p>
            <a:pPr marL="342900" indent="-342900">
              <a:buAutoNum type="arabicPeriod"/>
            </a:pPr>
            <a:r>
              <a:rPr lang="en-US" dirty="0"/>
              <a:t>Click “Unmute Me” when the host calls on you</a:t>
            </a:r>
          </a:p>
          <a:p>
            <a:endParaRPr lang="en-US" dirty="0"/>
          </a:p>
        </p:txBody>
      </p:sp>
      <p:sp>
        <p:nvSpPr>
          <p:cNvPr id="15" name="Frame 14">
            <a:extLst>
              <a:ext uri="{FF2B5EF4-FFF2-40B4-BE49-F238E27FC236}">
                <a16:creationId xmlns:a16="http://schemas.microsoft.com/office/drawing/2014/main" id="{797E5BEB-5F4C-424C-BE33-862020C03735}"/>
              </a:ext>
            </a:extLst>
          </p:cNvPr>
          <p:cNvSpPr/>
          <p:nvPr/>
        </p:nvSpPr>
        <p:spPr>
          <a:xfrm>
            <a:off x="2230410" y="5279766"/>
            <a:ext cx="1283862" cy="909410"/>
          </a:xfrm>
          <a:prstGeom prst="frame">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30627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2.2: Report Outs &amp; Plenary Discussion</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0" y="5239374"/>
            <a:ext cx="12191999" cy="1112366"/>
          </a:xfrm>
        </p:spPr>
        <p:txBody>
          <a:bodyPr>
            <a:normAutofit/>
          </a:bodyPr>
          <a:lstStyle/>
          <a:p>
            <a:pPr marL="0" indent="0" algn="ctr" fontAlgn="base">
              <a:buNone/>
            </a:pPr>
            <a:r>
              <a:rPr lang="en-US" sz="4400" b="1" dirty="0">
                <a:latin typeface="Gruppo" panose="02000604060000020004" pitchFamily="2" charset="77"/>
              </a:rPr>
              <a:t>PLENARY SESSION WRAP-UP</a:t>
            </a:r>
            <a:endParaRPr lang="en-US" sz="4400" dirty="0"/>
          </a:p>
        </p:txBody>
      </p:sp>
      <p:sp>
        <p:nvSpPr>
          <p:cNvPr id="6" name="Content Placeholder 4">
            <a:extLst>
              <a:ext uri="{FF2B5EF4-FFF2-40B4-BE49-F238E27FC236}">
                <a16:creationId xmlns:a16="http://schemas.microsoft.com/office/drawing/2014/main" id="{70CDAC75-8830-CA4F-9F6D-0E5DC301C5D1}"/>
              </a:ext>
            </a:extLst>
          </p:cNvPr>
          <p:cNvSpPr txBox="1">
            <a:spLocks/>
          </p:cNvSpPr>
          <p:nvPr/>
        </p:nvSpPr>
        <p:spPr>
          <a:xfrm>
            <a:off x="0" y="5992812"/>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br>
              <a:rPr lang="en-US" dirty="0"/>
            </a:br>
            <a:endParaRPr lang="en-US" dirty="0"/>
          </a:p>
        </p:txBody>
      </p:sp>
      <p:pic>
        <p:nvPicPr>
          <p:cNvPr id="7" name="Picture 6">
            <a:extLst>
              <a:ext uri="{FF2B5EF4-FFF2-40B4-BE49-F238E27FC236}">
                <a16:creationId xmlns:a16="http://schemas.microsoft.com/office/drawing/2014/main" id="{F2070220-3A5D-614E-A0B8-8D4FCC0FA993}"/>
              </a:ext>
            </a:extLst>
          </p:cNvPr>
          <p:cNvPicPr>
            <a:picLocks noChangeAspect="1"/>
          </p:cNvPicPr>
          <p:nvPr/>
        </p:nvPicPr>
        <p:blipFill>
          <a:blip r:embed="rId3"/>
          <a:stretch>
            <a:fillRect/>
          </a:stretch>
        </p:blipFill>
        <p:spPr>
          <a:xfrm>
            <a:off x="846739" y="1415447"/>
            <a:ext cx="2919721" cy="2730883"/>
          </a:xfrm>
          <a:prstGeom prst="rect">
            <a:avLst/>
          </a:prstGeom>
        </p:spPr>
      </p:pic>
      <p:sp>
        <p:nvSpPr>
          <p:cNvPr id="3" name="Rectangle 2">
            <a:extLst>
              <a:ext uri="{FF2B5EF4-FFF2-40B4-BE49-F238E27FC236}">
                <a16:creationId xmlns:a16="http://schemas.microsoft.com/office/drawing/2014/main" id="{0CAF8801-E643-AF41-8971-120C55232407}"/>
              </a:ext>
            </a:extLst>
          </p:cNvPr>
          <p:cNvSpPr/>
          <p:nvPr/>
        </p:nvSpPr>
        <p:spPr>
          <a:xfrm>
            <a:off x="4301067" y="1753526"/>
            <a:ext cx="6096000" cy="1446550"/>
          </a:xfrm>
          <a:prstGeom prst="rect">
            <a:avLst/>
          </a:prstGeom>
        </p:spPr>
        <p:txBody>
          <a:bodyPr>
            <a:spAutoFit/>
          </a:bodyPr>
          <a:lstStyle/>
          <a:p>
            <a:pPr fontAlgn="base"/>
            <a:r>
              <a:rPr lang="en-US" sz="2200" b="1" dirty="0"/>
              <a:t>Desired Outcomes: </a:t>
            </a:r>
            <a:endParaRPr lang="en-US" sz="2200" dirty="0"/>
          </a:p>
          <a:p>
            <a:pPr lvl="1" fontAlgn="base"/>
            <a:r>
              <a:rPr lang="en-US" sz="2200" dirty="0"/>
              <a:t>Breakout group rapporteurs share 3-minute presentations of key insights from their discussions on </a:t>
            </a:r>
            <a:r>
              <a:rPr lang="en-US" sz="2200" i="1" dirty="0"/>
              <a:t>Addressing Current Challenges </a:t>
            </a:r>
            <a:endParaRPr lang="en-US" sz="2200" dirty="0"/>
          </a:p>
        </p:txBody>
      </p:sp>
    </p:spTree>
    <p:extLst>
      <p:ext uri="{BB962C8B-B14F-4D97-AF65-F5344CB8AC3E}">
        <p14:creationId xmlns:p14="http://schemas.microsoft.com/office/powerpoint/2010/main" val="1507688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189301" y="2195389"/>
            <a:ext cx="11790430" cy="2852737"/>
          </a:xfrm>
        </p:spPr>
        <p:txBody>
          <a:bodyPr>
            <a:normAutofit fontScale="90000"/>
          </a:bodyPr>
          <a:lstStyle/>
          <a:p>
            <a:pPr algn="ctr"/>
            <a:r>
              <a:rPr lang="en-US" sz="5400" dirty="0">
                <a:latin typeface="Gruppo" panose="02000604060000020004" pitchFamily="2" charset="77"/>
              </a:rPr>
              <a:t>The Navigating the New Arctic (NNA) </a:t>
            </a:r>
            <a:br>
              <a:rPr lang="en-US" sz="5400" dirty="0">
                <a:latin typeface="Gruppo" panose="02000604060000020004" pitchFamily="2" charset="77"/>
              </a:rPr>
            </a:br>
            <a:r>
              <a:rPr lang="en-US" sz="5400" dirty="0">
                <a:latin typeface="Gruppo" panose="02000604060000020004" pitchFamily="2" charset="77"/>
              </a:rPr>
              <a:t>Investigators Meeting</a:t>
            </a:r>
            <a:br>
              <a:rPr lang="en-US" sz="5400" dirty="0">
                <a:latin typeface="Gruppo" panose="02000604060000020004" pitchFamily="2" charset="77"/>
              </a:rPr>
            </a:br>
            <a:r>
              <a:rPr lang="en-US" sz="5400" dirty="0">
                <a:latin typeface="Gruppo" panose="02000604060000020004" pitchFamily="2" charset="77"/>
              </a:rPr>
              <a:t>will be taking a break from 3:30-4:00pm ET</a:t>
            </a: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686300" y="427311"/>
            <a:ext cx="2512198" cy="2388566"/>
          </a:xfrm>
          <a:prstGeom prst="rect">
            <a:avLst/>
          </a:prstGeom>
        </p:spPr>
      </p:pic>
      <p:sp>
        <p:nvSpPr>
          <p:cNvPr id="4" name="Content Placeholder 2">
            <a:extLst>
              <a:ext uri="{FF2B5EF4-FFF2-40B4-BE49-F238E27FC236}">
                <a16:creationId xmlns:a16="http://schemas.microsoft.com/office/drawing/2014/main" id="{01F7A492-07B3-0A46-AEDF-8B009FF02041}"/>
              </a:ext>
            </a:extLst>
          </p:cNvPr>
          <p:cNvSpPr txBox="1">
            <a:spLocks/>
          </p:cNvSpPr>
          <p:nvPr/>
        </p:nvSpPr>
        <p:spPr>
          <a:xfrm>
            <a:off x="0" y="5668962"/>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b="1" dirty="0">
                <a:solidFill>
                  <a:schemeClr val="tx1"/>
                </a:solidFill>
                <a:latin typeface="Calibri" panose="020F0502020204030204" pitchFamily="34" charset="0"/>
                <a:cs typeface="Calibri" panose="020F0502020204030204" pitchFamily="34" charset="0"/>
              </a:rPr>
              <a:t>We will reconvene at 12pm AK/ 1pm PT/ 2pm MT/3pm CT/ 4pm ET</a:t>
            </a:r>
          </a:p>
        </p:txBody>
      </p:sp>
    </p:spTree>
    <p:extLst>
      <p:ext uri="{BB962C8B-B14F-4D97-AF65-F5344CB8AC3E}">
        <p14:creationId xmlns:p14="http://schemas.microsoft.com/office/powerpoint/2010/main" val="959706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838200" y="3006377"/>
            <a:ext cx="10515600" cy="2852737"/>
          </a:xfrm>
        </p:spPr>
        <p:txBody>
          <a:bodyPr>
            <a:normAutofit/>
          </a:bodyPr>
          <a:lstStyle/>
          <a:p>
            <a:pPr algn="ctr"/>
            <a:r>
              <a:rPr lang="en-US" sz="4900" b="1" dirty="0">
                <a:latin typeface="Gruppo" panose="02000604060000020004" pitchFamily="2" charset="77"/>
              </a:rPr>
              <a:t>Session 2.3: Data Sharing &amp; </a:t>
            </a:r>
            <a:br>
              <a:rPr lang="en-US" sz="4900" b="1" dirty="0">
                <a:latin typeface="Gruppo" panose="02000604060000020004" pitchFamily="2" charset="77"/>
              </a:rPr>
            </a:br>
            <a:r>
              <a:rPr lang="en-US" sz="4900" b="1" dirty="0">
                <a:latin typeface="Gruppo" panose="02000604060000020004" pitchFamily="2" charset="77"/>
              </a:rPr>
              <a:t>NNA Community Office</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Tree>
    <p:extLst>
      <p:ext uri="{BB962C8B-B14F-4D97-AF65-F5344CB8AC3E}">
        <p14:creationId xmlns:p14="http://schemas.microsoft.com/office/powerpoint/2010/main" val="27853130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2.3: Data Sharing </a:t>
            </a:r>
            <a:br>
              <a:rPr lang="en-US" b="1" dirty="0">
                <a:latin typeface="Gruppo" panose="02000604060000020004" pitchFamily="2" charset="77"/>
              </a:rPr>
            </a:br>
            <a:r>
              <a:rPr lang="en-US" b="1" dirty="0">
                <a:latin typeface="Gruppo" panose="02000604060000020004" pitchFamily="2" charset="77"/>
              </a:rPr>
              <a:t>&amp; NNA Community Office</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3704897" y="1447252"/>
            <a:ext cx="8276897" cy="5410748"/>
          </a:xfrm>
        </p:spPr>
        <p:txBody>
          <a:bodyPr>
            <a:normAutofit fontScale="85000" lnSpcReduction="20000"/>
          </a:bodyPr>
          <a:lstStyle/>
          <a:p>
            <a:pPr marL="0" indent="0" fontAlgn="base">
              <a:buNone/>
            </a:pPr>
            <a:r>
              <a:rPr lang="en-US" b="1" dirty="0"/>
              <a:t>Focus Questions: </a:t>
            </a:r>
          </a:p>
          <a:p>
            <a:pPr fontAlgn="base"/>
            <a:r>
              <a:rPr lang="en-US" dirty="0"/>
              <a:t>What strategies for data sharing across the project teams are needed? </a:t>
            </a:r>
          </a:p>
          <a:p>
            <a:pPr fontAlgn="base"/>
            <a:r>
              <a:rPr lang="en-US" dirty="0"/>
              <a:t>What kinds of data/information do projects currently need to move their work forward? </a:t>
            </a:r>
          </a:p>
          <a:p>
            <a:pPr fontAlgn="base"/>
            <a:r>
              <a:rPr lang="en-US" dirty="0"/>
              <a:t>What additional data/information would be useful to help the NNA community produce new knowledge together? </a:t>
            </a:r>
          </a:p>
          <a:p>
            <a:pPr fontAlgn="base"/>
            <a:r>
              <a:rPr lang="en-US" dirty="0"/>
              <a:t>What other tools, activities, support services, etc. would the NNA Investigator community like to see implemented by the new NNA coordination office?</a:t>
            </a:r>
          </a:p>
          <a:p>
            <a:pPr fontAlgn="base"/>
            <a:r>
              <a:rPr lang="en-US" dirty="0"/>
              <a:t>How can the community stay connected and continue working together before the NNA coordination office is in place?</a:t>
            </a:r>
          </a:p>
          <a:p>
            <a:pPr fontAlgn="base"/>
            <a:r>
              <a:rPr lang="en-US" dirty="0"/>
              <a:t>What would you like to see happen at the next NNA community meeting being planned for the fall.</a:t>
            </a:r>
            <a:br>
              <a:rPr lang="en-US" dirty="0"/>
            </a:br>
            <a:br>
              <a:rPr lang="en-US" dirty="0"/>
            </a:br>
            <a:endParaRPr lang="en-US" dirty="0"/>
          </a:p>
        </p:txBody>
      </p:sp>
      <p:pic>
        <p:nvPicPr>
          <p:cNvPr id="4" name="Picture 3">
            <a:extLst>
              <a:ext uri="{FF2B5EF4-FFF2-40B4-BE49-F238E27FC236}">
                <a16:creationId xmlns:a16="http://schemas.microsoft.com/office/drawing/2014/main" id="{1E1E9A7B-737F-A248-A1DE-BD1FF6C721AD}"/>
              </a:ext>
            </a:extLst>
          </p:cNvPr>
          <p:cNvPicPr>
            <a:picLocks noChangeAspect="1"/>
          </p:cNvPicPr>
          <p:nvPr/>
        </p:nvPicPr>
        <p:blipFill>
          <a:blip r:embed="rId3"/>
          <a:stretch>
            <a:fillRect/>
          </a:stretch>
        </p:blipFill>
        <p:spPr>
          <a:xfrm>
            <a:off x="433915" y="2213647"/>
            <a:ext cx="2918883" cy="3166246"/>
          </a:xfrm>
          <a:prstGeom prst="rect">
            <a:avLst/>
          </a:prstGeom>
        </p:spPr>
      </p:pic>
    </p:spTree>
    <p:extLst>
      <p:ext uri="{BB962C8B-B14F-4D97-AF65-F5344CB8AC3E}">
        <p14:creationId xmlns:p14="http://schemas.microsoft.com/office/powerpoint/2010/main" val="2192855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E74BE-3CDA-0E45-A743-0A56DF0C23DB}"/>
              </a:ext>
            </a:extLst>
          </p:cNvPr>
          <p:cNvSpPr>
            <a:spLocks noGrp="1"/>
          </p:cNvSpPr>
          <p:nvPr>
            <p:ph type="title"/>
          </p:nvPr>
        </p:nvSpPr>
        <p:spPr>
          <a:xfrm>
            <a:off x="136490" y="365125"/>
            <a:ext cx="12055510" cy="728179"/>
          </a:xfrm>
        </p:spPr>
        <p:txBody>
          <a:bodyPr/>
          <a:lstStyle/>
          <a:p>
            <a:pPr algn="ctr"/>
            <a:r>
              <a:rPr lang="en-US" b="1" dirty="0">
                <a:latin typeface="Gruppo" panose="02000604060000020004" pitchFamily="2" charset="77"/>
              </a:rPr>
              <a:t>NNA FY20 Major Goals and Key Components</a:t>
            </a:r>
          </a:p>
        </p:txBody>
      </p:sp>
      <p:sp>
        <p:nvSpPr>
          <p:cNvPr id="3" name="Content Placeholder 2">
            <a:extLst>
              <a:ext uri="{FF2B5EF4-FFF2-40B4-BE49-F238E27FC236}">
                <a16:creationId xmlns:a16="http://schemas.microsoft.com/office/drawing/2014/main" id="{6F0C75D1-C4EF-F943-9072-8C8435C788E1}"/>
              </a:ext>
            </a:extLst>
          </p:cNvPr>
          <p:cNvSpPr>
            <a:spLocks noGrp="1"/>
          </p:cNvSpPr>
          <p:nvPr>
            <p:ph sz="half" idx="1"/>
          </p:nvPr>
        </p:nvSpPr>
        <p:spPr>
          <a:xfrm>
            <a:off x="350231" y="1415845"/>
            <a:ext cx="6050569" cy="4761118"/>
          </a:xfrm>
        </p:spPr>
        <p:txBody>
          <a:bodyPr>
            <a:noAutofit/>
          </a:bodyPr>
          <a:lstStyle/>
          <a:p>
            <a:r>
              <a:rPr lang="en-US" sz="2400" dirty="0"/>
              <a:t>Improved understanding of Arctic change and its local and global effects</a:t>
            </a:r>
          </a:p>
          <a:p>
            <a:r>
              <a:rPr lang="en-US" sz="2400" dirty="0"/>
              <a:t>New and enhanced research communities that are diverse, integrative, and well-positioned to carry out NNA-relevant research</a:t>
            </a:r>
          </a:p>
          <a:p>
            <a:r>
              <a:rPr lang="en-US" sz="2400" dirty="0"/>
              <a:t>Research outcomes that inform U.S. national security, economic development, and societal well-being, and enable resilient, sustainable Arctic communities.</a:t>
            </a:r>
          </a:p>
          <a:p>
            <a:pPr lvl="0"/>
            <a:r>
              <a:rPr lang="en-US" sz="2400" dirty="0"/>
              <a:t>Enhanced efforts in formal and informal education focused on the multi-scale impacts of Arctic change and that broadly disseminate NNA research outcomes.</a:t>
            </a:r>
          </a:p>
          <a:p>
            <a:endParaRPr lang="en-US" sz="2400" dirty="0"/>
          </a:p>
        </p:txBody>
      </p:sp>
      <p:pic>
        <p:nvPicPr>
          <p:cNvPr id="8" name="Content Placeholder 7">
            <a:extLst>
              <a:ext uri="{FF2B5EF4-FFF2-40B4-BE49-F238E27FC236}">
                <a16:creationId xmlns:a16="http://schemas.microsoft.com/office/drawing/2014/main" id="{2171AA1F-940A-CE45-9DD5-602F95435D63}"/>
              </a:ext>
            </a:extLst>
          </p:cNvPr>
          <p:cNvPicPr>
            <a:picLocks noGrp="1" noChangeAspect="1"/>
          </p:cNvPicPr>
          <p:nvPr>
            <p:ph sz="half" idx="2"/>
          </p:nvPr>
        </p:nvPicPr>
        <p:blipFill rotWithShape="1">
          <a:blip r:embed="rId3">
            <a:extLst>
              <a:ext uri="{28A0092B-C50C-407E-A947-70E740481C1C}">
                <a14:useLocalDpi xmlns:a14="http://schemas.microsoft.com/office/drawing/2010/main"/>
              </a:ext>
            </a:extLst>
          </a:blip>
          <a:srcRect/>
          <a:stretch/>
        </p:blipFill>
        <p:spPr>
          <a:xfrm>
            <a:off x="6725265" y="1093304"/>
            <a:ext cx="5330245" cy="5486400"/>
          </a:xfrm>
        </p:spPr>
      </p:pic>
    </p:spTree>
    <p:extLst>
      <p:ext uri="{BB962C8B-B14F-4D97-AF65-F5344CB8AC3E}">
        <p14:creationId xmlns:p14="http://schemas.microsoft.com/office/powerpoint/2010/main" val="75744933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2.3: Data Sharing </a:t>
            </a:r>
            <a:br>
              <a:rPr lang="en-US" b="1" dirty="0">
                <a:latin typeface="Gruppo" panose="02000604060000020004" pitchFamily="2" charset="77"/>
              </a:rPr>
            </a:br>
            <a:r>
              <a:rPr lang="en-US" b="1" dirty="0">
                <a:latin typeface="Gruppo" panose="02000604060000020004" pitchFamily="2" charset="77"/>
              </a:rPr>
              <a:t>&amp; NNA Community Office</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fontScale="85000" lnSpcReduction="20000"/>
          </a:bodyPr>
          <a:lstStyle/>
          <a:p>
            <a:pPr marL="0" indent="0" fontAlgn="base">
              <a:buNone/>
            </a:pPr>
            <a:r>
              <a:rPr lang="en-US" b="1" dirty="0"/>
              <a:t>Desired Outcomes: </a:t>
            </a:r>
          </a:p>
          <a:p>
            <a:pPr fontAlgn="base"/>
            <a:r>
              <a:rPr lang="en-US" dirty="0"/>
              <a:t>Key discussion points from each break-out are captured by the group facilitator or a designated note-taker in a </a:t>
            </a:r>
            <a:r>
              <a:rPr lang="en-US" u="sng" dirty="0">
                <a:hlinkClick r:id="rId3"/>
              </a:rPr>
              <a:t>shared Google Doc</a:t>
            </a:r>
            <a:r>
              <a:rPr lang="en-US" dirty="0"/>
              <a:t>. </a:t>
            </a:r>
          </a:p>
          <a:p>
            <a:pPr fontAlgn="base"/>
            <a:r>
              <a:rPr lang="en-US" u="sng" dirty="0"/>
              <a:t>Break-out group rapporteurs share top take-away from their discussion with all meeting participants via Zoom chat.</a:t>
            </a:r>
            <a:r>
              <a:rPr lang="en-US" dirty="0"/>
              <a:t> </a:t>
            </a:r>
            <a:br>
              <a:rPr lang="en-US" dirty="0"/>
            </a:br>
            <a:endParaRPr lang="en-US" dirty="0"/>
          </a:p>
        </p:txBody>
      </p:sp>
      <p:sp>
        <p:nvSpPr>
          <p:cNvPr id="10" name="TextBox 9">
            <a:extLst>
              <a:ext uri="{FF2B5EF4-FFF2-40B4-BE49-F238E27FC236}">
                <a16:creationId xmlns:a16="http://schemas.microsoft.com/office/drawing/2014/main" id="{356C2FD5-106E-BF41-A072-1A2C84E22BF0}"/>
              </a:ext>
            </a:extLst>
          </p:cNvPr>
          <p:cNvSpPr txBox="1"/>
          <p:nvPr/>
        </p:nvSpPr>
        <p:spPr>
          <a:xfrm>
            <a:off x="609600" y="4667925"/>
            <a:ext cx="11430000" cy="1200329"/>
          </a:xfrm>
          <a:prstGeom prst="rect">
            <a:avLst/>
          </a:prstGeom>
          <a:noFill/>
        </p:spPr>
        <p:txBody>
          <a:bodyPr wrap="square" rtlCol="0">
            <a:spAutoFit/>
          </a:bodyPr>
          <a:lstStyle/>
          <a:p>
            <a:pPr fontAlgn="base"/>
            <a:r>
              <a:rPr lang="en-US" b="1" dirty="0"/>
              <a:t>Notes: </a:t>
            </a:r>
            <a:endParaRPr lang="en-US" dirty="0"/>
          </a:p>
          <a:p>
            <a:pPr marL="742950" lvl="1" indent="-285750" fontAlgn="base">
              <a:buFont typeface="Arial" panose="020B0604020202020204" pitchFamily="34" charset="0"/>
              <a:buChar char="•"/>
            </a:pPr>
            <a:r>
              <a:rPr lang="en-US" dirty="0"/>
              <a:t>See the Session 2.3 Break-Out Session Guidance in your program book (</a:t>
            </a:r>
            <a:r>
              <a:rPr lang="en-US" dirty="0" err="1"/>
              <a:t>pg</a:t>
            </a:r>
            <a:r>
              <a:rPr lang="en-US" dirty="0"/>
              <a:t> 28)</a:t>
            </a:r>
          </a:p>
          <a:p>
            <a:pPr marL="742950" lvl="1" indent="-285750" fontAlgn="base">
              <a:buFont typeface="Arial" panose="020B0604020202020204" pitchFamily="34" charset="0"/>
              <a:buChar char="•"/>
            </a:pPr>
            <a:r>
              <a:rPr lang="en-US" dirty="0"/>
              <a:t>A facilitator has been assigned to assist you in this discussion</a:t>
            </a:r>
          </a:p>
          <a:p>
            <a:pPr marL="742950" lvl="1" indent="-285750" fontAlgn="base">
              <a:buFont typeface="Arial" panose="020B0604020202020204" pitchFamily="34" charset="0"/>
              <a:buChar char="•"/>
            </a:pPr>
            <a:r>
              <a:rPr lang="en-US" dirty="0"/>
              <a:t>The host will send time reminders &amp; bring you back to the main meeting room automatically at 5:05pm ET</a:t>
            </a:r>
          </a:p>
        </p:txBody>
      </p:sp>
      <p:pic>
        <p:nvPicPr>
          <p:cNvPr id="7" name="Picture 6">
            <a:extLst>
              <a:ext uri="{FF2B5EF4-FFF2-40B4-BE49-F238E27FC236}">
                <a16:creationId xmlns:a16="http://schemas.microsoft.com/office/drawing/2014/main" id="{42164A29-73E8-4444-8C2B-725CDD149BB1}"/>
              </a:ext>
            </a:extLst>
          </p:cNvPr>
          <p:cNvPicPr>
            <a:picLocks noChangeAspect="1"/>
          </p:cNvPicPr>
          <p:nvPr/>
        </p:nvPicPr>
        <p:blipFill>
          <a:blip r:embed="rId4"/>
          <a:stretch>
            <a:fillRect/>
          </a:stretch>
        </p:blipFill>
        <p:spPr>
          <a:xfrm>
            <a:off x="772582" y="1320367"/>
            <a:ext cx="2918883" cy="3166246"/>
          </a:xfrm>
          <a:prstGeom prst="rect">
            <a:avLst/>
          </a:prstGeom>
        </p:spPr>
      </p:pic>
    </p:spTree>
    <p:extLst>
      <p:ext uri="{BB962C8B-B14F-4D97-AF65-F5344CB8AC3E}">
        <p14:creationId xmlns:p14="http://schemas.microsoft.com/office/powerpoint/2010/main" val="1994975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3006377"/>
            <a:ext cx="12192000" cy="2852737"/>
          </a:xfrm>
        </p:spPr>
        <p:txBody>
          <a:bodyPr>
            <a:normAutofit/>
          </a:bodyPr>
          <a:lstStyle/>
          <a:p>
            <a:pPr algn="ctr"/>
            <a:r>
              <a:rPr lang="en-US" sz="4900" b="1" dirty="0">
                <a:latin typeface="Gruppo" panose="02000604060000020004" pitchFamily="2" charset="77"/>
              </a:rPr>
              <a:t>BREAK-OUT IN PROGRESS: </a:t>
            </a:r>
            <a:br>
              <a:rPr lang="en-US" sz="4900" b="1" dirty="0">
                <a:latin typeface="Gruppo" panose="02000604060000020004" pitchFamily="2" charset="77"/>
              </a:rPr>
            </a:br>
            <a:r>
              <a:rPr lang="en-US" sz="4900" b="1" dirty="0">
                <a:latin typeface="Gruppo" panose="02000604060000020004" pitchFamily="2" charset="77"/>
              </a:rPr>
              <a:t>Data Sharing &amp; NNA Community Office</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
        <p:nvSpPr>
          <p:cNvPr id="4" name="Content Placeholder 2">
            <a:extLst>
              <a:ext uri="{FF2B5EF4-FFF2-40B4-BE49-F238E27FC236}">
                <a16:creationId xmlns:a16="http://schemas.microsoft.com/office/drawing/2014/main" id="{35A8A5DF-9C7C-8945-8FED-03AF8483AFD1}"/>
              </a:ext>
            </a:extLst>
          </p:cNvPr>
          <p:cNvSpPr txBox="1">
            <a:spLocks/>
          </p:cNvSpPr>
          <p:nvPr/>
        </p:nvSpPr>
        <p:spPr>
          <a:xfrm>
            <a:off x="0" y="6185041"/>
            <a:ext cx="12192000" cy="11890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1" algn="ctr" fontAlgn="base"/>
            <a:r>
              <a:rPr lang="en-US" sz="2400" b="1" dirty="0">
                <a:solidFill>
                  <a:schemeClr val="tx1"/>
                </a:solidFill>
              </a:rPr>
              <a:t>See the Session 2.3 Break-Out Session Guidance in your Program Book (</a:t>
            </a:r>
            <a:r>
              <a:rPr lang="en-US" sz="2400" b="1" dirty="0" err="1">
                <a:solidFill>
                  <a:schemeClr val="tx1"/>
                </a:solidFill>
              </a:rPr>
              <a:t>Pg</a:t>
            </a:r>
            <a:r>
              <a:rPr lang="en-US" sz="2400" b="1" dirty="0">
                <a:solidFill>
                  <a:schemeClr val="tx1"/>
                </a:solidFill>
              </a:rPr>
              <a:t> 28)</a:t>
            </a:r>
          </a:p>
        </p:txBody>
      </p:sp>
    </p:spTree>
    <p:extLst>
      <p:ext uri="{BB962C8B-B14F-4D97-AF65-F5344CB8AC3E}">
        <p14:creationId xmlns:p14="http://schemas.microsoft.com/office/powerpoint/2010/main" val="5970833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0" y="3175"/>
            <a:ext cx="12192000" cy="1325563"/>
          </a:xfrm>
        </p:spPr>
        <p:txBody>
          <a:bodyPr/>
          <a:lstStyle/>
          <a:p>
            <a:pPr algn="ctr"/>
            <a:r>
              <a:rPr lang="en-US" b="1" dirty="0">
                <a:latin typeface="Gruppo" panose="02000604060000020004" pitchFamily="2" charset="77"/>
              </a:rPr>
              <a:t>Session 2.3: Data Sharing </a:t>
            </a:r>
            <a:br>
              <a:rPr lang="en-US" b="1" dirty="0">
                <a:latin typeface="Gruppo" panose="02000604060000020004" pitchFamily="2" charset="77"/>
              </a:rPr>
            </a:br>
            <a:r>
              <a:rPr lang="en-US" b="1" dirty="0">
                <a:latin typeface="Gruppo" panose="02000604060000020004" pitchFamily="2" charset="77"/>
              </a:rPr>
              <a:t>&amp; NNA Community Office</a:t>
            </a:r>
          </a:p>
        </p:txBody>
      </p:sp>
      <p:sp>
        <p:nvSpPr>
          <p:cNvPr id="5" name="Content Placeholder 4">
            <a:extLst>
              <a:ext uri="{FF2B5EF4-FFF2-40B4-BE49-F238E27FC236}">
                <a16:creationId xmlns:a16="http://schemas.microsoft.com/office/drawing/2014/main" id="{B13AA237-BBA9-9D42-A91B-09BE9C5B8894}"/>
              </a:ext>
            </a:extLst>
          </p:cNvPr>
          <p:cNvSpPr>
            <a:spLocks noGrp="1"/>
          </p:cNvSpPr>
          <p:nvPr>
            <p:ph idx="1"/>
          </p:nvPr>
        </p:nvSpPr>
        <p:spPr>
          <a:xfrm>
            <a:off x="4140200" y="1825625"/>
            <a:ext cx="7423150" cy="2479675"/>
          </a:xfrm>
        </p:spPr>
        <p:txBody>
          <a:bodyPr>
            <a:normAutofit fontScale="85000" lnSpcReduction="20000"/>
          </a:bodyPr>
          <a:lstStyle/>
          <a:p>
            <a:pPr marL="0" indent="0" fontAlgn="base">
              <a:buNone/>
            </a:pPr>
            <a:r>
              <a:rPr lang="en-US" b="1" dirty="0"/>
              <a:t>Desired Outcomes: </a:t>
            </a:r>
          </a:p>
          <a:p>
            <a:pPr fontAlgn="base"/>
            <a:r>
              <a:rPr lang="en-US" dirty="0"/>
              <a:t>Key discussion points from each break-out are captured by the group facilitator or a designated note-taker in a </a:t>
            </a:r>
            <a:r>
              <a:rPr lang="en-US" u="sng" dirty="0">
                <a:hlinkClick r:id="rId3"/>
              </a:rPr>
              <a:t>shared Google Doc</a:t>
            </a:r>
            <a:r>
              <a:rPr lang="en-US" dirty="0"/>
              <a:t>. </a:t>
            </a:r>
          </a:p>
          <a:p>
            <a:pPr fontAlgn="base"/>
            <a:r>
              <a:rPr lang="en-US" u="sng" dirty="0"/>
              <a:t>Break-out group rapporteurs share top take-away from their discussion with all meeting participants via Zoom chat. </a:t>
            </a:r>
            <a:br>
              <a:rPr lang="en-US" u="sng" dirty="0"/>
            </a:br>
            <a:endParaRPr lang="en-US" u="sng" dirty="0"/>
          </a:p>
        </p:txBody>
      </p:sp>
      <p:pic>
        <p:nvPicPr>
          <p:cNvPr id="7" name="Picture 6">
            <a:extLst>
              <a:ext uri="{FF2B5EF4-FFF2-40B4-BE49-F238E27FC236}">
                <a16:creationId xmlns:a16="http://schemas.microsoft.com/office/drawing/2014/main" id="{42164A29-73E8-4444-8C2B-725CDD149BB1}"/>
              </a:ext>
            </a:extLst>
          </p:cNvPr>
          <p:cNvPicPr>
            <a:picLocks noChangeAspect="1"/>
          </p:cNvPicPr>
          <p:nvPr/>
        </p:nvPicPr>
        <p:blipFill>
          <a:blip r:embed="rId4"/>
          <a:stretch>
            <a:fillRect/>
          </a:stretch>
        </p:blipFill>
        <p:spPr>
          <a:xfrm>
            <a:off x="772582" y="1320367"/>
            <a:ext cx="2918883" cy="3166246"/>
          </a:xfrm>
          <a:prstGeom prst="rect">
            <a:avLst/>
          </a:prstGeom>
        </p:spPr>
      </p:pic>
      <p:sp>
        <p:nvSpPr>
          <p:cNvPr id="6" name="Content Placeholder 4">
            <a:extLst>
              <a:ext uri="{FF2B5EF4-FFF2-40B4-BE49-F238E27FC236}">
                <a16:creationId xmlns:a16="http://schemas.microsoft.com/office/drawing/2014/main" id="{6A2BC237-6BA7-264F-95D1-98ADE93B85D5}"/>
              </a:ext>
            </a:extLst>
          </p:cNvPr>
          <p:cNvSpPr txBox="1">
            <a:spLocks/>
          </p:cNvSpPr>
          <p:nvPr/>
        </p:nvSpPr>
        <p:spPr>
          <a:xfrm>
            <a:off x="0" y="5130800"/>
            <a:ext cx="12192000" cy="1724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Font typeface="Arial" panose="020B0604020202020204" pitchFamily="34" charset="0"/>
              <a:buNone/>
            </a:pPr>
            <a:r>
              <a:rPr lang="en-US" sz="4400" b="1" dirty="0">
                <a:latin typeface="Gruppo" panose="02000604060000020004" pitchFamily="2" charset="77"/>
              </a:rPr>
              <a:t>BREAK-OUT SESSION WRAP-UP</a:t>
            </a:r>
            <a:br>
              <a:rPr lang="en-US" dirty="0"/>
            </a:br>
            <a:endParaRPr lang="en-US" dirty="0"/>
          </a:p>
        </p:txBody>
      </p:sp>
    </p:spTree>
    <p:extLst>
      <p:ext uri="{BB962C8B-B14F-4D97-AF65-F5344CB8AC3E}">
        <p14:creationId xmlns:p14="http://schemas.microsoft.com/office/powerpoint/2010/main" val="15753829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3886910"/>
            <a:ext cx="12192000" cy="2073623"/>
          </a:xfrm>
        </p:spPr>
        <p:txBody>
          <a:bodyPr>
            <a:normAutofit/>
          </a:bodyPr>
          <a:lstStyle/>
          <a:p>
            <a:pPr algn="ctr"/>
            <a:r>
              <a:rPr lang="en-US" sz="4400" b="1" dirty="0">
                <a:latin typeface="Gruppo" panose="02000604060000020004" pitchFamily="2" charset="77"/>
              </a:rPr>
              <a:t>RESPONSE TO KEY TAKE-AWAY POINTS </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111759" y="372542"/>
            <a:ext cx="3968482" cy="3773183"/>
          </a:xfrm>
          <a:prstGeom prst="rect">
            <a:avLst/>
          </a:prstGeom>
        </p:spPr>
      </p:pic>
    </p:spTree>
    <p:extLst>
      <p:ext uri="{BB962C8B-B14F-4D97-AF65-F5344CB8AC3E}">
        <p14:creationId xmlns:p14="http://schemas.microsoft.com/office/powerpoint/2010/main" val="30004619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A8DB420-7F69-6541-BCEE-891870571C63}"/>
              </a:ext>
            </a:extLst>
          </p:cNvPr>
          <p:cNvPicPr>
            <a:picLocks noChangeAspect="1"/>
          </p:cNvPicPr>
          <p:nvPr/>
        </p:nvPicPr>
        <p:blipFill>
          <a:blip r:embed="rId3"/>
          <a:stretch>
            <a:fillRect/>
          </a:stretch>
        </p:blipFill>
        <p:spPr>
          <a:xfrm>
            <a:off x="8256329" y="3429000"/>
            <a:ext cx="3097471" cy="2668772"/>
          </a:xfrm>
          <a:prstGeom prst="rect">
            <a:avLst/>
          </a:prstGeom>
        </p:spPr>
      </p:pic>
      <p:sp>
        <p:nvSpPr>
          <p:cNvPr id="2" name="Title 1">
            <a:extLst>
              <a:ext uri="{FF2B5EF4-FFF2-40B4-BE49-F238E27FC236}">
                <a16:creationId xmlns:a16="http://schemas.microsoft.com/office/drawing/2014/main" id="{650E7D5D-CF87-4140-B176-4B7BF40727A8}"/>
              </a:ext>
            </a:extLst>
          </p:cNvPr>
          <p:cNvSpPr>
            <a:spLocks noGrp="1"/>
          </p:cNvSpPr>
          <p:nvPr>
            <p:ph type="title"/>
          </p:nvPr>
        </p:nvSpPr>
        <p:spPr>
          <a:xfrm>
            <a:off x="838200" y="26902"/>
            <a:ext cx="10515600" cy="1325563"/>
          </a:xfrm>
        </p:spPr>
        <p:txBody>
          <a:bodyPr/>
          <a:lstStyle/>
          <a:p>
            <a:r>
              <a:rPr lang="en-US" b="1" dirty="0">
                <a:latin typeface="Gruppo" panose="02000604060000020004" pitchFamily="2" charset="77"/>
              </a:rPr>
              <a:t>What’s Next for the NNA Ecosystem?</a:t>
            </a:r>
          </a:p>
        </p:txBody>
      </p:sp>
      <p:sp>
        <p:nvSpPr>
          <p:cNvPr id="3" name="Content Placeholder 2">
            <a:extLst>
              <a:ext uri="{FF2B5EF4-FFF2-40B4-BE49-F238E27FC236}">
                <a16:creationId xmlns:a16="http://schemas.microsoft.com/office/drawing/2014/main" id="{2E125177-0622-A14D-933F-87510DD55DE1}"/>
              </a:ext>
            </a:extLst>
          </p:cNvPr>
          <p:cNvSpPr>
            <a:spLocks noGrp="1"/>
          </p:cNvSpPr>
          <p:nvPr>
            <p:ph idx="1"/>
          </p:nvPr>
        </p:nvSpPr>
        <p:spPr>
          <a:xfrm>
            <a:off x="838200" y="1464770"/>
            <a:ext cx="10515600" cy="5000568"/>
          </a:xfrm>
        </p:spPr>
        <p:txBody>
          <a:bodyPr>
            <a:normAutofit fontScale="62500" lnSpcReduction="20000"/>
          </a:bodyPr>
          <a:lstStyle/>
          <a:p>
            <a:pPr marL="0" indent="0">
              <a:buNone/>
            </a:pPr>
            <a:r>
              <a:rPr lang="en-US" sz="3600" dirty="0">
                <a:latin typeface="Calibri" panose="020F0502020204030204" pitchFamily="34" charset="0"/>
                <a:cs typeface="Calibri" panose="020F0502020204030204" pitchFamily="34" charset="0"/>
              </a:rPr>
              <a:t>ARCUS</a:t>
            </a:r>
          </a:p>
          <a:p>
            <a:pPr lvl="1"/>
            <a:r>
              <a:rPr lang="en-US" dirty="0">
                <a:latin typeface="Calibri" panose="020F0502020204030204" pitchFamily="34" charset="0"/>
                <a:cs typeface="Calibri" panose="020F0502020204030204" pitchFamily="34" charset="0"/>
              </a:rPr>
              <a:t>Meeting evaluation next week</a:t>
            </a:r>
          </a:p>
          <a:p>
            <a:pPr lvl="1"/>
            <a:r>
              <a:rPr lang="en-US" dirty="0">
                <a:latin typeface="Calibri" panose="020F0502020204030204" pitchFamily="34" charset="0"/>
                <a:cs typeface="Calibri" panose="020F0502020204030204" pitchFamily="34" charset="0"/>
              </a:rPr>
              <a:t>Virtual meeting report shared with all NNA Investigators</a:t>
            </a:r>
          </a:p>
          <a:p>
            <a:pPr lvl="1"/>
            <a:r>
              <a:rPr lang="en-US" dirty="0">
                <a:latin typeface="Calibri" panose="020F0502020204030204" pitchFamily="34" charset="0"/>
                <a:cs typeface="Calibri" panose="020F0502020204030204" pitchFamily="34" charset="0"/>
              </a:rPr>
              <a:t>Virtual meeting plenary recordings shared with all NNA Investigators</a:t>
            </a:r>
          </a:p>
          <a:p>
            <a:pPr lvl="1"/>
            <a:r>
              <a:rPr lang="en-US" dirty="0">
                <a:latin typeface="Calibri" panose="020F0502020204030204" pitchFamily="34" charset="0"/>
                <a:cs typeface="Calibri" panose="020F0502020204030204" pitchFamily="34" charset="0"/>
              </a:rPr>
              <a:t>New hub of webpages for the NNA projects to be developed</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indent="0">
              <a:buNone/>
            </a:pPr>
            <a:r>
              <a:rPr lang="en-US" sz="3600" dirty="0">
                <a:latin typeface="Calibri" panose="020F0502020204030204" pitchFamily="34" charset="0"/>
                <a:cs typeface="Calibri" panose="020F0502020204030204" pitchFamily="34" charset="0"/>
              </a:rPr>
              <a:t>NSF</a:t>
            </a:r>
          </a:p>
          <a:p>
            <a:pPr lvl="1"/>
            <a:r>
              <a:rPr lang="en-US" dirty="0">
                <a:latin typeface="Calibri" panose="020F0502020204030204" pitchFamily="34" charset="0"/>
                <a:cs typeface="Calibri" panose="020F0502020204030204" pitchFamily="34" charset="0"/>
              </a:rPr>
              <a:t>New 2020 NNA awards announced </a:t>
            </a:r>
          </a:p>
          <a:p>
            <a:pPr lvl="1"/>
            <a:r>
              <a:rPr lang="en-US" dirty="0">
                <a:latin typeface="Calibri" panose="020F0502020204030204" pitchFamily="34" charset="0"/>
                <a:cs typeface="Calibri" panose="020F0502020204030204" pitchFamily="34" charset="0"/>
              </a:rPr>
              <a:t>Community Office selected</a:t>
            </a:r>
          </a:p>
          <a:p>
            <a:pPr lvl="1"/>
            <a:r>
              <a:rPr lang="en-US" dirty="0">
                <a:latin typeface="Calibri" panose="020F0502020204030204" pitchFamily="34" charset="0"/>
                <a:cs typeface="Calibri" panose="020F0502020204030204" pitchFamily="34" charset="0"/>
              </a:rPr>
              <a:t>Develop plans for the NNA Program</a:t>
            </a:r>
          </a:p>
          <a:p>
            <a:pPr lvl="1"/>
            <a:r>
              <a:rPr lang="en-US" dirty="0">
                <a:latin typeface="Calibri" panose="020F0502020204030204" pitchFamily="34" charset="0"/>
                <a:cs typeface="Calibri" panose="020F0502020204030204" pitchFamily="34" charset="0"/>
              </a:rPr>
              <a:t>Continue outreach</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indent="0">
              <a:buNone/>
            </a:pPr>
            <a:r>
              <a:rPr lang="en-US" sz="3600" dirty="0">
                <a:latin typeface="Calibri" panose="020F0502020204030204" pitchFamily="34" charset="0"/>
                <a:cs typeface="Calibri" panose="020F0502020204030204" pitchFamily="34" charset="0"/>
              </a:rPr>
              <a:t>NNA Investigators</a:t>
            </a:r>
          </a:p>
          <a:p>
            <a:pPr lvl="1"/>
            <a:r>
              <a:rPr lang="en-US" dirty="0">
                <a:latin typeface="Calibri" panose="020F0502020204030204" pitchFamily="34" charset="0"/>
                <a:cs typeface="Calibri" panose="020F0502020204030204" pitchFamily="34" charset="0"/>
              </a:rPr>
              <a:t>Continue progress on projects</a:t>
            </a:r>
          </a:p>
          <a:p>
            <a:pPr lvl="1"/>
            <a:r>
              <a:rPr lang="en-US" dirty="0">
                <a:latin typeface="Calibri" panose="020F0502020204030204" pitchFamily="34" charset="0"/>
                <a:cs typeface="Calibri" panose="020F0502020204030204" pitchFamily="34" charset="0"/>
              </a:rPr>
              <a:t>Keep training and mentoring</a:t>
            </a:r>
          </a:p>
          <a:p>
            <a:pPr lvl="1"/>
            <a:r>
              <a:rPr lang="en-US" dirty="0">
                <a:latin typeface="Calibri" panose="020F0502020204030204" pitchFamily="34" charset="0"/>
                <a:cs typeface="Calibri" panose="020F0502020204030204" pitchFamily="34" charset="0"/>
              </a:rPr>
              <a:t>NNA Slack workspace to remain open &amp; active</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Community Members</a:t>
            </a:r>
            <a:br>
              <a:rPr lang="en-US" sz="3200" dirty="0">
                <a:latin typeface="Calibri" panose="020F0502020204030204" pitchFamily="34" charset="0"/>
                <a:cs typeface="Calibri" panose="020F0502020204030204" pitchFamily="34" charset="0"/>
              </a:rPr>
            </a:br>
            <a:endParaRPr lang="en-US" sz="3200" dirty="0">
              <a:latin typeface="Calibri" panose="020F0502020204030204" pitchFamily="34" charset="0"/>
              <a:cs typeface="Calibri" panose="020F0502020204030204" pitchFamily="34" charset="0"/>
            </a:endParaRPr>
          </a:p>
          <a:p>
            <a:pPr marL="0" indent="0">
              <a:buNone/>
            </a:pPr>
            <a:r>
              <a:rPr lang="en-US" sz="3200" dirty="0">
                <a:latin typeface="Calibri" panose="020F0502020204030204" pitchFamily="34" charset="0"/>
                <a:cs typeface="Calibri" panose="020F0502020204030204" pitchFamily="34" charset="0"/>
              </a:rPr>
              <a:t>NNA Investigator meeting in November</a:t>
            </a:r>
          </a:p>
          <a:p>
            <a:pPr marL="0" indent="0">
              <a:buNone/>
            </a:pPr>
            <a:endParaRPr lang="en-US" sz="3200" dirty="0">
              <a:latin typeface="Calibri" panose="020F0502020204030204" pitchFamily="34" charset="0"/>
              <a:cs typeface="Calibri" panose="020F0502020204030204" pitchFamily="34" charset="0"/>
            </a:endParaRPr>
          </a:p>
          <a:p>
            <a:pPr lvl="1"/>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9255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200785" y="4157134"/>
            <a:ext cx="11790430" cy="2020010"/>
          </a:xfrm>
        </p:spPr>
        <p:txBody>
          <a:bodyPr>
            <a:normAutofit fontScale="90000"/>
          </a:bodyPr>
          <a:lstStyle/>
          <a:p>
            <a:pPr algn="ctr"/>
            <a:r>
              <a:rPr lang="en-US" sz="5400" b="1" dirty="0">
                <a:latin typeface="Gruppo" panose="02000604060000020004" pitchFamily="2" charset="77"/>
              </a:rPr>
              <a:t>THANK YOU!!</a:t>
            </a:r>
            <a:br>
              <a:rPr lang="en-US" sz="5400" b="1" dirty="0">
                <a:latin typeface="Gruppo" panose="02000604060000020004" pitchFamily="2" charset="77"/>
              </a:rPr>
            </a:br>
            <a:br>
              <a:rPr lang="en-US" sz="5400" b="1" dirty="0">
                <a:latin typeface="Gruppo" panose="02000604060000020004" pitchFamily="2" charset="77"/>
              </a:rPr>
            </a:br>
            <a:endParaRPr lang="en-US" sz="4900" b="1" dirty="0">
              <a:latin typeface="Gruppo" panose="02000604060000020004" pitchFamily="2" charset="77"/>
            </a:endParaRP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839901" y="1506583"/>
            <a:ext cx="2512198" cy="2388566"/>
          </a:xfrm>
          <a:prstGeom prst="rect">
            <a:avLst/>
          </a:prstGeom>
        </p:spPr>
      </p:pic>
    </p:spTree>
    <p:extLst>
      <p:ext uri="{BB962C8B-B14F-4D97-AF65-F5344CB8AC3E}">
        <p14:creationId xmlns:p14="http://schemas.microsoft.com/office/powerpoint/2010/main" val="2093738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66AF-369C-A747-BCD7-F675C94005F5}"/>
              </a:ext>
            </a:extLst>
          </p:cNvPr>
          <p:cNvPicPr>
            <a:picLocks noChangeAspect="1"/>
          </p:cNvPicPr>
          <p:nvPr/>
        </p:nvPicPr>
        <p:blipFill>
          <a:blip r:embed="rId3"/>
          <a:stretch>
            <a:fillRect/>
          </a:stretch>
        </p:blipFill>
        <p:spPr>
          <a:xfrm>
            <a:off x="0" y="0"/>
            <a:ext cx="12192000" cy="6857999"/>
          </a:xfrm>
          <a:prstGeom prst="rect">
            <a:avLst/>
          </a:prstGeom>
        </p:spPr>
      </p:pic>
      <p:sp>
        <p:nvSpPr>
          <p:cNvPr id="3" name="Rectangle 2">
            <a:extLst>
              <a:ext uri="{FF2B5EF4-FFF2-40B4-BE49-F238E27FC236}">
                <a16:creationId xmlns:a16="http://schemas.microsoft.com/office/drawing/2014/main" id="{BA5D5632-CC58-5743-8D2B-12659BE7BA5D}"/>
              </a:ext>
            </a:extLst>
          </p:cNvPr>
          <p:cNvSpPr/>
          <p:nvPr/>
        </p:nvSpPr>
        <p:spPr>
          <a:xfrm>
            <a:off x="0" y="6488667"/>
            <a:ext cx="4282391" cy="369332"/>
          </a:xfrm>
          <a:prstGeom prst="rect">
            <a:avLst/>
          </a:prstGeom>
        </p:spPr>
        <p:txBody>
          <a:bodyPr wrap="none">
            <a:spAutoFit/>
          </a:bodyPr>
          <a:lstStyle/>
          <a:p>
            <a:r>
              <a:rPr lang="en-US" i="1" dirty="0">
                <a:latin typeface="Avenir Next" panose="020B0503020202020204" pitchFamily="34" charset="0"/>
              </a:rPr>
              <a:t>Photo: </a:t>
            </a:r>
            <a:r>
              <a:rPr lang="en-US" i="1" u="sng" dirty="0">
                <a:latin typeface="Avenir Next" panose="020B0503020202020204" pitchFamily="34" charset="0"/>
              </a:rPr>
              <a:t>Sarah Cooley</a:t>
            </a:r>
            <a:r>
              <a:rPr lang="en-US" i="1" dirty="0">
                <a:latin typeface="Avenir Next" panose="020B0503020202020204" pitchFamily="34" charset="0"/>
              </a:rPr>
              <a:t>/Brown University</a:t>
            </a:r>
          </a:p>
        </p:txBody>
      </p:sp>
    </p:spTree>
    <p:extLst>
      <p:ext uri="{BB962C8B-B14F-4D97-AF65-F5344CB8AC3E}">
        <p14:creationId xmlns:p14="http://schemas.microsoft.com/office/powerpoint/2010/main" val="149973545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DF6A5D-2157-AF44-99C2-96CC63369B3D}"/>
              </a:ext>
            </a:extLst>
          </p:cNvPr>
          <p:cNvPicPr>
            <a:picLocks noChangeAspect="1"/>
          </p:cNvPicPr>
          <p:nvPr/>
        </p:nvPicPr>
        <p:blipFill rotWithShape="1">
          <a:blip r:embed="rId3" cstate="print">
            <a:alphaModFix amt="40000"/>
            <a:extLst>
              <a:ext uri="{28A0092B-C50C-407E-A947-70E740481C1C}">
                <a14:useLocalDpi xmlns:a14="http://schemas.microsoft.com/office/drawing/2010/main"/>
              </a:ext>
            </a:extLst>
          </a:blip>
          <a:srcRect/>
          <a:stretch/>
        </p:blipFill>
        <p:spPr>
          <a:xfrm>
            <a:off x="2442500" y="-302148"/>
            <a:ext cx="7307001" cy="7462296"/>
          </a:xfrm>
          <a:prstGeom prst="rect">
            <a:avLst/>
          </a:prstGeom>
          <a:effectLst/>
        </p:spPr>
      </p:pic>
      <p:sp>
        <p:nvSpPr>
          <p:cNvPr id="2" name="Title 1">
            <a:extLst>
              <a:ext uri="{FF2B5EF4-FFF2-40B4-BE49-F238E27FC236}">
                <a16:creationId xmlns:a16="http://schemas.microsoft.com/office/drawing/2014/main" id="{D54F4EA1-0154-0A4E-803C-973BABC1F66A}"/>
              </a:ext>
            </a:extLst>
          </p:cNvPr>
          <p:cNvSpPr>
            <a:spLocks noGrp="1"/>
          </p:cNvSpPr>
          <p:nvPr>
            <p:ph type="title"/>
          </p:nvPr>
        </p:nvSpPr>
        <p:spPr>
          <a:xfrm>
            <a:off x="838200" y="-635"/>
            <a:ext cx="10515600" cy="731520"/>
          </a:xfrm>
        </p:spPr>
        <p:txBody>
          <a:bodyPr>
            <a:noAutofit/>
          </a:bodyPr>
          <a:lstStyle/>
          <a:p>
            <a:pPr algn="ctr"/>
            <a:r>
              <a:rPr lang="en-US" sz="4900" b="1" dirty="0">
                <a:latin typeface="Gruppo" panose="02000604060000020004" pitchFamily="2" charset="77"/>
              </a:rPr>
              <a:t>Crossing Boundaries</a:t>
            </a:r>
          </a:p>
        </p:txBody>
      </p:sp>
      <p:pic>
        <p:nvPicPr>
          <p:cNvPr id="3" name="Picture 2">
            <a:extLst>
              <a:ext uri="{FF2B5EF4-FFF2-40B4-BE49-F238E27FC236}">
                <a16:creationId xmlns:a16="http://schemas.microsoft.com/office/drawing/2014/main" id="{166849AD-9F7B-4A44-B57A-54A172993BF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060" y="1041049"/>
            <a:ext cx="5423481" cy="5451826"/>
          </a:xfrm>
          <a:prstGeom prst="rect">
            <a:avLst/>
          </a:prstGeom>
        </p:spPr>
      </p:pic>
      <p:graphicFrame>
        <p:nvGraphicFramePr>
          <p:cNvPr id="4" name="Content Placeholder 7">
            <a:extLst>
              <a:ext uri="{FF2B5EF4-FFF2-40B4-BE49-F238E27FC236}">
                <a16:creationId xmlns:a16="http://schemas.microsoft.com/office/drawing/2014/main" id="{D2485BF9-5E81-294B-8FD2-79E016FF0D32}"/>
              </a:ext>
            </a:extLst>
          </p:cNvPr>
          <p:cNvGraphicFramePr>
            <a:graphicFrameLocks/>
          </p:cNvGraphicFramePr>
          <p:nvPr/>
        </p:nvGraphicFramePr>
        <p:xfrm>
          <a:off x="6172200" y="1304147"/>
          <a:ext cx="6019800" cy="50552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5123520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62BB-C592-1B46-973E-68A3C33A6F60}"/>
              </a:ext>
            </a:extLst>
          </p:cNvPr>
          <p:cNvSpPr>
            <a:spLocks noGrp="1"/>
          </p:cNvSpPr>
          <p:nvPr>
            <p:ph type="title"/>
          </p:nvPr>
        </p:nvSpPr>
        <p:spPr>
          <a:xfrm>
            <a:off x="0" y="2815877"/>
            <a:ext cx="12192000" cy="1451323"/>
          </a:xfrm>
        </p:spPr>
        <p:txBody>
          <a:bodyPr>
            <a:normAutofit/>
          </a:bodyPr>
          <a:lstStyle/>
          <a:p>
            <a:pPr algn="ctr"/>
            <a:r>
              <a:rPr lang="en-US" sz="4900" b="1" dirty="0">
                <a:latin typeface="Gruppo" panose="02000604060000020004" pitchFamily="2" charset="77"/>
              </a:rPr>
              <a:t>Meeting Goals</a:t>
            </a:r>
          </a:p>
        </p:txBody>
      </p:sp>
      <p:pic>
        <p:nvPicPr>
          <p:cNvPr id="7" name="Picture 6">
            <a:extLst>
              <a:ext uri="{FF2B5EF4-FFF2-40B4-BE49-F238E27FC236}">
                <a16:creationId xmlns:a16="http://schemas.microsoft.com/office/drawing/2014/main" id="{A88C6654-5B9F-C444-8111-5DEACD5BD04F}"/>
              </a:ext>
            </a:extLst>
          </p:cNvPr>
          <p:cNvPicPr>
            <a:picLocks noChangeAspect="1"/>
          </p:cNvPicPr>
          <p:nvPr/>
        </p:nvPicPr>
        <p:blipFill>
          <a:blip r:embed="rId3"/>
          <a:stretch>
            <a:fillRect/>
          </a:stretch>
        </p:blipFill>
        <p:spPr>
          <a:xfrm>
            <a:off x="4341879" y="166085"/>
            <a:ext cx="3508241" cy="3335592"/>
          </a:xfrm>
          <a:prstGeom prst="rect">
            <a:avLst/>
          </a:prstGeom>
        </p:spPr>
      </p:pic>
      <p:sp>
        <p:nvSpPr>
          <p:cNvPr id="4" name="Content Placeholder 2">
            <a:extLst>
              <a:ext uri="{FF2B5EF4-FFF2-40B4-BE49-F238E27FC236}">
                <a16:creationId xmlns:a16="http://schemas.microsoft.com/office/drawing/2014/main" id="{23916AA3-736B-3B48-B35B-F98C7E679FBC}"/>
              </a:ext>
            </a:extLst>
          </p:cNvPr>
          <p:cNvSpPr txBox="1">
            <a:spLocks/>
          </p:cNvSpPr>
          <p:nvPr/>
        </p:nvSpPr>
        <p:spPr>
          <a:xfrm>
            <a:off x="838199" y="4709459"/>
            <a:ext cx="10515600" cy="160337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514350" indent="-514350">
              <a:buFont typeface="Arial" panose="020B0604020202020204" pitchFamily="34" charset="0"/>
              <a:buAutoNum type="arabicPeriod"/>
            </a:pPr>
            <a:r>
              <a:rPr lang="en-US" dirty="0">
                <a:solidFill>
                  <a:schemeClr val="tx1"/>
                </a:solidFill>
                <a:cs typeface="Calibri"/>
              </a:rPr>
              <a:t>To accelerate the rate of dissemination of ideas among researchers</a:t>
            </a:r>
          </a:p>
          <a:p>
            <a:pPr marL="514350" indent="-514350">
              <a:buFont typeface="Arial" panose="020B0604020202020204" pitchFamily="34" charset="0"/>
              <a:buAutoNum type="arabicPeriod"/>
            </a:pPr>
            <a:r>
              <a:rPr lang="en-US" dirty="0">
                <a:solidFill>
                  <a:schemeClr val="tx1"/>
                </a:solidFill>
                <a:cs typeface="Calibri"/>
              </a:rPr>
              <a:t>To build an intellectual research core to address NNA challenges</a:t>
            </a:r>
          </a:p>
          <a:p>
            <a:pPr marL="514350" indent="-514350">
              <a:buFont typeface="Arial" panose="020B0604020202020204" pitchFamily="34" charset="0"/>
              <a:buAutoNum type="arabicPeriod"/>
            </a:pPr>
            <a:r>
              <a:rPr lang="en-US" dirty="0">
                <a:solidFill>
                  <a:schemeClr val="tx1"/>
                </a:solidFill>
                <a:cs typeface="Calibri"/>
              </a:rPr>
              <a:t>To enable enhanced research collaborations</a:t>
            </a:r>
            <a:endParaRPr lang="en-US" dirty="0">
              <a:solidFill>
                <a:schemeClr val="tx1"/>
              </a:solidFill>
            </a:endParaRPr>
          </a:p>
        </p:txBody>
      </p:sp>
    </p:spTree>
    <p:extLst>
      <p:ext uri="{BB962C8B-B14F-4D97-AF65-F5344CB8AC3E}">
        <p14:creationId xmlns:p14="http://schemas.microsoft.com/office/powerpoint/2010/main" val="3483287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2201</TotalTime>
  <Words>4477</Words>
  <Application>Microsoft Macintosh PowerPoint</Application>
  <PresentationFormat>Widescreen</PresentationFormat>
  <Paragraphs>548</Paragraphs>
  <Slides>65</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Avenir Next</vt:lpstr>
      <vt:lpstr>Calibri</vt:lpstr>
      <vt:lpstr>Calibri Light</vt:lpstr>
      <vt:lpstr>Cambria</vt:lpstr>
      <vt:lpstr>Gruppo</vt:lpstr>
      <vt:lpstr>Wingdings</vt:lpstr>
      <vt:lpstr>Office Theme</vt:lpstr>
      <vt:lpstr>PowerPoint Presentation</vt:lpstr>
      <vt:lpstr>Welcome to the NNA Investigators Meeting</vt:lpstr>
      <vt:lpstr>Navigating the New Arctic</vt:lpstr>
      <vt:lpstr>Introducing the NNA Working Group</vt:lpstr>
      <vt:lpstr>Opportunities</vt:lpstr>
      <vt:lpstr>NNA FY20 Major Goals and Key Components</vt:lpstr>
      <vt:lpstr>PowerPoint Presentation</vt:lpstr>
      <vt:lpstr>Crossing Boundaries</vt:lpstr>
      <vt:lpstr>Meeting Goals</vt:lpstr>
      <vt:lpstr>NNA Investigators Meeting Overview</vt:lpstr>
      <vt:lpstr>Meeting Housekeeping </vt:lpstr>
      <vt:lpstr>Day 1 Agenda</vt:lpstr>
      <vt:lpstr>Peer Support Small Group Discussions</vt:lpstr>
      <vt:lpstr>PowerPoint Presentation</vt:lpstr>
      <vt:lpstr>BREAK-OUT IN PROGRESS:  Peer Support Activity</vt:lpstr>
      <vt:lpstr>Peer Support Small Group Discussions</vt:lpstr>
      <vt:lpstr>The Navigating the New Arctic (NNA)  Investigators Meeting will be taking a break from 1:30-2:00pm ET</vt:lpstr>
      <vt:lpstr>Session 1.2: Enhancing Collaboration Capacity</vt:lpstr>
      <vt:lpstr>PowerPoint Presentation</vt:lpstr>
      <vt:lpstr>Session 1.2: Enhancing Collaboration Capacity</vt:lpstr>
      <vt:lpstr>PowerPoint Presentation</vt:lpstr>
      <vt:lpstr>Arctic Community Collaboration &amp;  Research Co-Production Advisors</vt:lpstr>
      <vt:lpstr>Session 1.2: Enhancing Collaboration Capacity</vt:lpstr>
      <vt:lpstr>BREAK-OUT IN PROGRESS: Enhancing Collaboration Capacity</vt:lpstr>
      <vt:lpstr>Session 1.2: Enhancing Collaboration Capacity</vt:lpstr>
      <vt:lpstr>The Navigating the New Arctic (NNA)  Investigators Meeting will be taking a break from 3:30-4:00pm ET</vt:lpstr>
      <vt:lpstr>Session 1.3: Report Outs &amp; Plenary Discussion</vt:lpstr>
      <vt:lpstr>Session 1.3: Report Outs and Plenary Discussion</vt:lpstr>
      <vt:lpstr>Break-Out Discussion Reports</vt:lpstr>
      <vt:lpstr>Q &amp; A / Discussion</vt:lpstr>
      <vt:lpstr>Break-Out Discussion Reports</vt:lpstr>
      <vt:lpstr>Q &amp; A / Discussion</vt:lpstr>
      <vt:lpstr>Session 1.3: Report Outs &amp; Plenary Discussion</vt:lpstr>
      <vt:lpstr>Office Hours with Arctic Community Collaboration  &amp; Research Co-Production Advisors</vt:lpstr>
      <vt:lpstr>NNA Virtual Meeting  Happy Hour Hangout  </vt:lpstr>
      <vt:lpstr>This Concludes Day 1 of the Navigating the New Arctic (NNA) Investigators Meeting  </vt:lpstr>
      <vt:lpstr>NNA Virtual Meeting  Happy Hour Hangout  </vt:lpstr>
      <vt:lpstr>PowerPoint Presentation</vt:lpstr>
      <vt:lpstr>Day 2: Future Planning </vt:lpstr>
      <vt:lpstr>Day 2 Agenda</vt:lpstr>
      <vt:lpstr>Meeting Housekeeping </vt:lpstr>
      <vt:lpstr>NNA Investigators Meeting   Reflections and Insights from Day 1</vt:lpstr>
      <vt:lpstr>Focus on Future Planning </vt:lpstr>
      <vt:lpstr>Session 2.1: Addressing Current Challenges</vt:lpstr>
      <vt:lpstr>Session 2.1: Addressing Current Challenges</vt:lpstr>
      <vt:lpstr>Session 2.1: Addressing Current Challenges</vt:lpstr>
      <vt:lpstr>BREAK-OUT IN PROGRESS: Addressing Current Challenges</vt:lpstr>
      <vt:lpstr>Session 2.1: Addressing Current Challenges</vt:lpstr>
      <vt:lpstr>The Navigating the New Arctic (NNA)  Investigators Meeting will be taking a break from 1:30-2:00pm ET</vt:lpstr>
      <vt:lpstr>Session 2.2: Report Outs &amp; Plenary Discussion</vt:lpstr>
      <vt:lpstr>Session 2.2: Report Outs &amp; Plenary Discussion</vt:lpstr>
      <vt:lpstr>Break-Out Discussion Reports</vt:lpstr>
      <vt:lpstr>Q &amp; A / Discussion</vt:lpstr>
      <vt:lpstr>Break-Out Discussion Reports</vt:lpstr>
      <vt:lpstr>Q &amp; A / Discussion</vt:lpstr>
      <vt:lpstr>Session 2.2: Report Outs &amp; Plenary Discussion</vt:lpstr>
      <vt:lpstr>The Navigating the New Arctic (NNA)  Investigators Meeting will be taking a break from 3:30-4:00pm ET</vt:lpstr>
      <vt:lpstr>Session 2.3: Data Sharing &amp;  NNA Community Office</vt:lpstr>
      <vt:lpstr>Session 2.3: Data Sharing  &amp; NNA Community Office</vt:lpstr>
      <vt:lpstr>Session 2.3: Data Sharing  &amp; NNA Community Office</vt:lpstr>
      <vt:lpstr>BREAK-OUT IN PROGRESS:  Data Sharing &amp; NNA Community Office</vt:lpstr>
      <vt:lpstr>Session 2.3: Data Sharing  &amp; NNA Community Office</vt:lpstr>
      <vt:lpstr>RESPONSE TO KEY TAKE-AWAY POINTS </vt:lpstr>
      <vt:lpstr>What’s Next for the NNA Ecosystem?</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75</cp:revision>
  <dcterms:created xsi:type="dcterms:W3CDTF">2020-04-10T18:38:40Z</dcterms:created>
  <dcterms:modified xsi:type="dcterms:W3CDTF">2020-05-01T19:39:21Z</dcterms:modified>
</cp:coreProperties>
</file>